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746" r:id="rId2"/>
    <p:sldMasterId id="2147483758" r:id="rId3"/>
    <p:sldMasterId id="2147483773" r:id="rId4"/>
  </p:sldMasterIdLst>
  <p:notesMasterIdLst>
    <p:notesMasterId r:id="rId93"/>
  </p:notesMasterIdLst>
  <p:handoutMasterIdLst>
    <p:handoutMasterId r:id="rId94"/>
  </p:handoutMasterIdLst>
  <p:sldIdLst>
    <p:sldId id="605" r:id="rId5"/>
    <p:sldId id="537" r:id="rId6"/>
    <p:sldId id="366" r:id="rId7"/>
    <p:sldId id="367" r:id="rId8"/>
    <p:sldId id="368" r:id="rId9"/>
    <p:sldId id="369" r:id="rId10"/>
    <p:sldId id="402" r:id="rId11"/>
    <p:sldId id="607" r:id="rId12"/>
    <p:sldId id="370" r:id="rId13"/>
    <p:sldId id="403" r:id="rId14"/>
    <p:sldId id="404" r:id="rId15"/>
    <p:sldId id="405" r:id="rId16"/>
    <p:sldId id="406" r:id="rId17"/>
    <p:sldId id="407" r:id="rId18"/>
    <p:sldId id="408" r:id="rId19"/>
    <p:sldId id="409" r:id="rId20"/>
    <p:sldId id="410" r:id="rId21"/>
    <p:sldId id="608" r:id="rId22"/>
    <p:sldId id="372" r:id="rId23"/>
    <p:sldId id="609" r:id="rId24"/>
    <p:sldId id="411" r:id="rId25"/>
    <p:sldId id="412" r:id="rId26"/>
    <p:sldId id="413" r:id="rId27"/>
    <p:sldId id="610" r:id="rId28"/>
    <p:sldId id="374" r:id="rId29"/>
    <p:sldId id="414" r:id="rId30"/>
    <p:sldId id="393" r:id="rId31"/>
    <p:sldId id="611" r:id="rId32"/>
    <p:sldId id="376" r:id="rId33"/>
    <p:sldId id="612" r:id="rId34"/>
    <p:sldId id="400" r:id="rId35"/>
    <p:sldId id="613" r:id="rId36"/>
    <p:sldId id="378" r:id="rId37"/>
    <p:sldId id="379" r:id="rId38"/>
    <p:sldId id="614" r:id="rId39"/>
    <p:sldId id="384" r:id="rId40"/>
    <p:sldId id="615" r:id="rId41"/>
    <p:sldId id="380" r:id="rId42"/>
    <p:sldId id="381" r:id="rId43"/>
    <p:sldId id="382" r:id="rId44"/>
    <p:sldId id="383" r:id="rId45"/>
    <p:sldId id="385" r:id="rId46"/>
    <p:sldId id="442" r:id="rId47"/>
    <p:sldId id="386" r:id="rId48"/>
    <p:sldId id="387" r:id="rId49"/>
    <p:sldId id="388" r:id="rId50"/>
    <p:sldId id="389" r:id="rId51"/>
    <p:sldId id="390" r:id="rId52"/>
    <p:sldId id="391" r:id="rId53"/>
    <p:sldId id="392" r:id="rId54"/>
    <p:sldId id="395" r:id="rId55"/>
    <p:sldId id="394" r:id="rId56"/>
    <p:sldId id="396" r:id="rId57"/>
    <p:sldId id="397" r:id="rId58"/>
    <p:sldId id="401" r:id="rId59"/>
    <p:sldId id="399" r:id="rId60"/>
    <p:sldId id="347" r:id="rId61"/>
    <p:sldId id="348" r:id="rId62"/>
    <p:sldId id="350" r:id="rId63"/>
    <p:sldId id="351" r:id="rId64"/>
    <p:sldId id="352" r:id="rId65"/>
    <p:sldId id="353" r:id="rId66"/>
    <p:sldId id="354" r:id="rId67"/>
    <p:sldId id="415" r:id="rId68"/>
    <p:sldId id="416" r:id="rId69"/>
    <p:sldId id="418" r:id="rId70"/>
    <p:sldId id="417" r:id="rId71"/>
    <p:sldId id="420" r:id="rId72"/>
    <p:sldId id="421" r:id="rId73"/>
    <p:sldId id="422" r:id="rId74"/>
    <p:sldId id="616" r:id="rId75"/>
    <p:sldId id="423" r:id="rId76"/>
    <p:sldId id="424" r:id="rId77"/>
    <p:sldId id="426" r:id="rId78"/>
    <p:sldId id="427" r:id="rId79"/>
    <p:sldId id="429" r:id="rId80"/>
    <p:sldId id="430" r:id="rId81"/>
    <p:sldId id="431" r:id="rId82"/>
    <p:sldId id="432" r:id="rId83"/>
    <p:sldId id="433" r:id="rId84"/>
    <p:sldId id="434" r:id="rId85"/>
    <p:sldId id="435" r:id="rId86"/>
    <p:sldId id="436" r:id="rId87"/>
    <p:sldId id="437" r:id="rId88"/>
    <p:sldId id="438" r:id="rId89"/>
    <p:sldId id="439" r:id="rId90"/>
    <p:sldId id="440" r:id="rId91"/>
    <p:sldId id="441" r:id="rId92"/>
  </p:sldIdLst>
  <p:sldSz cx="12192000" cy="6858000"/>
  <p:notesSz cx="7023100" cy="9309100"/>
  <p:custDataLst>
    <p:tags r:id="rId95"/>
  </p:custDataLst>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kern="1200">
        <a:solidFill>
          <a:schemeClr val="tx1"/>
        </a:solidFill>
        <a:latin typeface="Times New Roman" pitchFamily="18" charset="0"/>
        <a:ea typeface="+mn-ea"/>
        <a:cs typeface="Arial" pitchFamily="34" charset="0"/>
      </a:defRPr>
    </a:lvl5pPr>
    <a:lvl6pPr marL="2286000" algn="l" defTabSz="914400" rtl="0" eaLnBrk="1" latinLnBrk="0" hangingPunct="1">
      <a:defRPr kern="1200">
        <a:solidFill>
          <a:schemeClr val="tx1"/>
        </a:solidFill>
        <a:latin typeface="Times New Roman" pitchFamily="18" charset="0"/>
        <a:ea typeface="+mn-ea"/>
        <a:cs typeface="Arial" pitchFamily="34" charset="0"/>
      </a:defRPr>
    </a:lvl6pPr>
    <a:lvl7pPr marL="2743200" algn="l" defTabSz="914400" rtl="0" eaLnBrk="1" latinLnBrk="0" hangingPunct="1">
      <a:defRPr kern="1200">
        <a:solidFill>
          <a:schemeClr val="tx1"/>
        </a:solidFill>
        <a:latin typeface="Times New Roman" pitchFamily="18" charset="0"/>
        <a:ea typeface="+mn-ea"/>
        <a:cs typeface="Arial" pitchFamily="34" charset="0"/>
      </a:defRPr>
    </a:lvl7pPr>
    <a:lvl8pPr marL="3200400" algn="l" defTabSz="914400" rtl="0" eaLnBrk="1" latinLnBrk="0" hangingPunct="1">
      <a:defRPr kern="1200">
        <a:solidFill>
          <a:schemeClr val="tx1"/>
        </a:solidFill>
        <a:latin typeface="Times New Roman" pitchFamily="18" charset="0"/>
        <a:ea typeface="+mn-ea"/>
        <a:cs typeface="Arial" pitchFamily="34" charset="0"/>
      </a:defRPr>
    </a:lvl8pPr>
    <a:lvl9pPr marL="3657600" algn="l" defTabSz="914400" rtl="0" eaLnBrk="1" latinLnBrk="0" hangingPunct="1">
      <a:defRPr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F0000"/>
    <a:srgbClr val="005028"/>
    <a:srgbClr val="D5DFFF"/>
    <a:srgbClr val="000092"/>
    <a:srgbClr val="FFF5D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85714" autoAdjust="0"/>
  </p:normalViewPr>
  <p:slideViewPr>
    <p:cSldViewPr>
      <p:cViewPr varScale="1">
        <p:scale>
          <a:sx n="107" d="100"/>
          <a:sy n="107" d="100"/>
        </p:scale>
        <p:origin x="666" y="120"/>
      </p:cViewPr>
      <p:guideLst>
        <p:guide orient="horz" pos="2160"/>
        <p:guide pos="3840"/>
      </p:guideLst>
    </p:cSldViewPr>
  </p:slideViewPr>
  <p:notesTextViewPr>
    <p:cViewPr>
      <p:scale>
        <a:sx n="3" d="2"/>
        <a:sy n="3" d="2"/>
      </p:scale>
      <p:origin x="0" y="0"/>
    </p:cViewPr>
  </p:notesTextViewPr>
  <p:sorterViewPr>
    <p:cViewPr>
      <p:scale>
        <a:sx n="66" d="100"/>
        <a:sy n="66" d="100"/>
      </p:scale>
      <p:origin x="0" y="100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gs" Target="tags/tag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2546"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p>
        </p:txBody>
      </p:sp>
      <p:sp>
        <p:nvSpPr>
          <p:cNvPr id="492547"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p>
        </p:txBody>
      </p:sp>
      <p:sp>
        <p:nvSpPr>
          <p:cNvPr id="492548"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p>
        </p:txBody>
      </p:sp>
      <p:sp>
        <p:nvSpPr>
          <p:cNvPr id="492549"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ABF04218-175A-4350-9C66-0FCA65FE4ADF}" type="slidenum">
              <a:rPr lang="en-US"/>
              <a:pPr>
                <a:defRPr/>
              </a:pPr>
              <a:t>‹#›</a:t>
            </a:fld>
            <a:endParaRPr lang="en-US"/>
          </a:p>
        </p:txBody>
      </p:sp>
    </p:spTree>
    <p:extLst>
      <p:ext uri="{BB962C8B-B14F-4D97-AF65-F5344CB8AC3E}">
        <p14:creationId xmlns:p14="http://schemas.microsoft.com/office/powerpoint/2010/main" val="908764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324" tIns="46662" rIns="93324" bIns="46662" numCol="1" anchor="t" anchorCtr="0" compatLnSpc="1">
            <a:prstTxWarp prst="textNoShape">
              <a:avLst/>
            </a:prstTxWarp>
          </a:bodyPr>
          <a:lstStyle>
            <a:lvl1pPr defTabSz="933450">
              <a:defRPr sz="1200">
                <a:latin typeface="Arial" pitchFamily="34" charset="0"/>
              </a:defRPr>
            </a:lvl1pPr>
          </a:lstStyle>
          <a:p>
            <a:pPr>
              <a:defRPr/>
            </a:pPr>
            <a:endParaRPr lang="en-US"/>
          </a:p>
        </p:txBody>
      </p:sp>
      <p:sp>
        <p:nvSpPr>
          <p:cNvPr id="7171" name="Rectangle 3"/>
          <p:cNvSpPr>
            <a:spLocks noGrp="1" noChangeArrowheads="1"/>
          </p:cNvSpPr>
          <p:nvPr>
            <p:ph type="dt" idx="1"/>
          </p:nvPr>
        </p:nvSpPr>
        <p:spPr bwMode="auto">
          <a:xfrm>
            <a:off x="3978275" y="0"/>
            <a:ext cx="3043238" cy="465138"/>
          </a:xfrm>
          <a:prstGeom prst="rect">
            <a:avLst/>
          </a:prstGeom>
          <a:noFill/>
          <a:ln w="9525">
            <a:noFill/>
            <a:miter lim="800000"/>
            <a:headEnd/>
            <a:tailEnd/>
          </a:ln>
          <a:effectLst/>
        </p:spPr>
        <p:txBody>
          <a:bodyPr vert="horz" wrap="square" lIns="93324" tIns="46662" rIns="93324" bIns="46662" numCol="1" anchor="t" anchorCtr="0" compatLnSpc="1">
            <a:prstTxWarp prst="textNoShape">
              <a:avLst/>
            </a:prstTxWarp>
          </a:bodyPr>
          <a:lstStyle>
            <a:lvl1pPr algn="r" defTabSz="933450">
              <a:defRPr sz="1200">
                <a:latin typeface="Arial" pitchFamily="34" charset="0"/>
              </a:defRPr>
            </a:lvl1pPr>
          </a:lstStyle>
          <a:p>
            <a:pPr>
              <a:defRPr/>
            </a:pPr>
            <a:endParaRPr lang="en-US"/>
          </a:p>
        </p:txBody>
      </p:sp>
      <p:sp>
        <p:nvSpPr>
          <p:cNvPr id="295940" name="Rectangle 4"/>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1675" y="4421188"/>
            <a:ext cx="5619750" cy="4189412"/>
          </a:xfrm>
          <a:prstGeom prst="rect">
            <a:avLst/>
          </a:prstGeom>
          <a:noFill/>
          <a:ln w="9525">
            <a:noFill/>
            <a:miter lim="800000"/>
            <a:headEnd/>
            <a:tailEnd/>
          </a:ln>
          <a:effectLst/>
        </p:spPr>
        <p:txBody>
          <a:bodyPr vert="horz" wrap="square" lIns="93324" tIns="46662" rIns="93324" bIns="4666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42375"/>
            <a:ext cx="3043238" cy="465138"/>
          </a:xfrm>
          <a:prstGeom prst="rect">
            <a:avLst/>
          </a:prstGeom>
          <a:noFill/>
          <a:ln w="9525">
            <a:noFill/>
            <a:miter lim="800000"/>
            <a:headEnd/>
            <a:tailEnd/>
          </a:ln>
          <a:effectLst/>
        </p:spPr>
        <p:txBody>
          <a:bodyPr vert="horz" wrap="square" lIns="93324" tIns="46662" rIns="93324" bIns="46662" numCol="1" anchor="b" anchorCtr="0" compatLnSpc="1">
            <a:prstTxWarp prst="textNoShape">
              <a:avLst/>
            </a:prstTxWarp>
          </a:bodyPr>
          <a:lstStyle>
            <a:lvl1pPr defTabSz="933450">
              <a:defRPr sz="1200">
                <a:latin typeface="Arial" pitchFamily="34" charset="0"/>
              </a:defRPr>
            </a:lvl1pPr>
          </a:lstStyle>
          <a:p>
            <a:pPr>
              <a:defRPr/>
            </a:pPr>
            <a:endParaRPr lang="en-US"/>
          </a:p>
        </p:txBody>
      </p:sp>
      <p:sp>
        <p:nvSpPr>
          <p:cNvPr id="7175" name="Rectangle 7"/>
          <p:cNvSpPr>
            <a:spLocks noGrp="1" noChangeArrowheads="1"/>
          </p:cNvSpPr>
          <p:nvPr>
            <p:ph type="sldNum" sz="quarter" idx="5"/>
          </p:nvPr>
        </p:nvSpPr>
        <p:spPr bwMode="auto">
          <a:xfrm>
            <a:off x="3978275" y="8842375"/>
            <a:ext cx="3043238" cy="465138"/>
          </a:xfrm>
          <a:prstGeom prst="rect">
            <a:avLst/>
          </a:prstGeom>
          <a:noFill/>
          <a:ln w="9525">
            <a:noFill/>
            <a:miter lim="800000"/>
            <a:headEnd/>
            <a:tailEnd/>
          </a:ln>
          <a:effectLst/>
        </p:spPr>
        <p:txBody>
          <a:bodyPr vert="horz" wrap="square" lIns="93324" tIns="46662" rIns="93324" bIns="46662" numCol="1" anchor="b" anchorCtr="0" compatLnSpc="1">
            <a:prstTxWarp prst="textNoShape">
              <a:avLst/>
            </a:prstTxWarp>
          </a:bodyPr>
          <a:lstStyle>
            <a:lvl1pPr algn="r" defTabSz="933450">
              <a:defRPr sz="1200">
                <a:latin typeface="Arial" pitchFamily="34" charset="0"/>
              </a:defRPr>
            </a:lvl1pPr>
          </a:lstStyle>
          <a:p>
            <a:pPr>
              <a:defRPr/>
            </a:pPr>
            <a:fld id="{875AC726-2702-4EF8-BE24-508CF33D168C}" type="slidenum">
              <a:rPr lang="en-US"/>
              <a:pPr>
                <a:defRPr/>
              </a:pPr>
              <a:t>‹#›</a:t>
            </a:fld>
            <a:endParaRPr lang="en-US"/>
          </a:p>
        </p:txBody>
      </p:sp>
    </p:spTree>
    <p:extLst>
      <p:ext uri="{BB962C8B-B14F-4D97-AF65-F5344CB8AC3E}">
        <p14:creationId xmlns:p14="http://schemas.microsoft.com/office/powerpoint/2010/main" val="15181629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45304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385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7633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54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7844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62586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88943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36070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5642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52879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8858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3609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7279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03686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9694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51838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1907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62319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769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0212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78517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1038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6143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87723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90258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00837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8573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17380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mc:AlternateContent xmlns:mc="http://schemas.openxmlformats.org/markup-compatibility/2006" xmlns:a14="http://schemas.microsoft.com/office/drawing/2010/main">
        <mc:Choice Requires="a14">
          <p:sp>
            <p:nvSpPr>
              <p:cNvPr id="29699"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Weka gọi C4.5 là J48</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algn="l"/>
                <a14:m>
                  <m:oMathPara xmlns:m="http://schemas.openxmlformats.org/officeDocument/2006/math">
                    <m:oMathParaPr>
                      <m:jc m:val="left"/>
                    </m:oMathParaPr>
                    <m:oMath xmlns:m="http://schemas.openxmlformats.org/officeDocument/2006/math">
                      <m:r>
                        <m:rPr>
                          <m:sty m:val="p"/>
                        </m:rPr>
                        <a:rPr lang="en-US" sz="1200" b="0" i="0">
                          <a:latin typeface="Cambria Math" panose="02040503050406030204" pitchFamily="18" charset="0"/>
                        </a:rPr>
                        <m:t>GainRatio</m:t>
                      </m:r>
                      <m:r>
                        <a:rPr lang="en-US" sz="1200" b="0" i="0">
                          <a:latin typeface="Cambria Math" panose="02040503050406030204" pitchFamily="18" charset="0"/>
                        </a:rPr>
                        <m:t>(</m:t>
                      </m:r>
                      <m:r>
                        <m:rPr>
                          <m:sty m:val="p"/>
                        </m:rPr>
                        <a:rPr lang="en-US" sz="1200" b="0" i="0">
                          <a:latin typeface="Cambria Math" panose="02040503050406030204" pitchFamily="18" charset="0"/>
                        </a:rPr>
                        <m:t>chi</m:t>
                      </m:r>
                      <m:r>
                        <a:rPr lang="vi-VN" sz="1200" b="0" i="0">
                          <a:latin typeface="Cambria Math" panose="02040503050406030204" pitchFamily="18" charset="0"/>
                        </a:rPr>
                        <m:t>ề</m:t>
                      </m:r>
                      <m:r>
                        <m:rPr>
                          <m:sty m:val="p"/>
                        </m:rPr>
                        <a:rPr lang="vi-VN" sz="1200" b="0" i="0">
                          <a:latin typeface="Cambria Math" panose="02040503050406030204" pitchFamily="18" charset="0"/>
                        </a:rPr>
                        <m:t>u</m:t>
                      </m:r>
                      <m:r>
                        <a:rPr lang="vi-VN" sz="1200" b="0" i="0">
                          <a:latin typeface="Cambria Math" panose="02040503050406030204" pitchFamily="18" charset="0"/>
                        </a:rPr>
                        <m:t> </m:t>
                      </m:r>
                      <m:r>
                        <m:rPr>
                          <m:sty m:val="p"/>
                        </m:rPr>
                        <a:rPr lang="vi-VN" sz="1200" b="0" i="0">
                          <a:latin typeface="Cambria Math" panose="02040503050406030204" pitchFamily="18" charset="0"/>
                        </a:rPr>
                        <m:t>cao</m:t>
                      </m:r>
                      <m:r>
                        <a:rPr lang="en-US" sz="1200" b="0" i="0">
                          <a:latin typeface="Cambria Math" panose="02040503050406030204" pitchFamily="18" charset="0"/>
                        </a:rPr>
                        <m:t>)</m:t>
                      </m:r>
                      <m:r>
                        <a:rPr lang="en-US" sz="1200" b="0" i="0" smtClean="0">
                          <a:latin typeface="Cambria Math" panose="02040503050406030204" pitchFamily="18" charset="0"/>
                          <a:ea typeface="Cambria Math" panose="02040503050406030204" pitchFamily="18" charset="0"/>
                        </a:rPr>
                        <m:t>≈</m:t>
                      </m:r>
                      <m:f>
                        <m:fPr>
                          <m:ctrlPr>
                            <a:rPr lang="en-US" sz="1200" b="0" i="1">
                              <a:latin typeface="Cambria Math" panose="02040503050406030204" pitchFamily="18" charset="0"/>
                            </a:rPr>
                          </m:ctrlPr>
                        </m:fPr>
                        <m:num>
                          <m:r>
                            <a:rPr lang="en-US" sz="1200" b="0" i="0">
                              <a:latin typeface="Cambria Math" panose="02040503050406030204" pitchFamily="18" charset="0"/>
                            </a:rPr>
                            <m:t>0</m:t>
                          </m:r>
                          <m:r>
                            <a:rPr lang="en-US" sz="1200" b="0" i="0">
                              <a:latin typeface="Cambria Math" panose="02040503050406030204" pitchFamily="18" charset="0"/>
                            </a:rPr>
                            <m:t>.</m:t>
                          </m:r>
                          <m:r>
                            <a:rPr lang="vi-VN" sz="1200" b="0" i="0">
                              <a:latin typeface="Cambria Math" panose="02040503050406030204" pitchFamily="18" charset="0"/>
                            </a:rPr>
                            <m:t>26</m:t>
                          </m:r>
                          <m:r>
                            <a:rPr lang="en-US" sz="1200" b="0" i="0">
                              <a:latin typeface="Cambria Math" panose="02040503050406030204" pitchFamily="18" charset="0"/>
                            </a:rPr>
                            <m:t>5</m:t>
                          </m:r>
                        </m:num>
                        <m:den>
                          <m:r>
                            <a:rPr lang="en-US" sz="1200" b="0" i="0">
                              <a:latin typeface="Cambria Math" panose="02040503050406030204" pitchFamily="18" charset="0"/>
                              <a:ea typeface="Cambria Math" panose="02040503050406030204" pitchFamily="18" charset="0"/>
                            </a:rPr>
                            <m:t>1</m:t>
                          </m:r>
                          <m:r>
                            <a:rPr lang="en-US" sz="1200" b="0" i="0">
                              <a:latin typeface="Cambria Math" panose="02040503050406030204" pitchFamily="18" charset="0"/>
                            </a:rPr>
                            <m:t>.</m:t>
                          </m:r>
                          <m:r>
                            <a:rPr lang="vi-VN" sz="1200" b="0" i="0">
                              <a:latin typeface="Cambria Math" panose="02040503050406030204" pitchFamily="18" charset="0"/>
                            </a:rPr>
                            <m:t>561</m:t>
                          </m:r>
                        </m:den>
                      </m:f>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0</m:t>
                      </m:r>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17</m:t>
                      </m:r>
                    </m:oMath>
                  </m:oMathPara>
                </a14:m>
                <a:endParaRPr lang="en-US" i="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a:latin typeface="Cambria Math" panose="02040503050406030204" pitchFamily="18" charset="0"/>
                        </a:rPr>
                        <m:t>GainRatio</m:t>
                      </m:r>
                      <m:d>
                        <m:dPr>
                          <m:ctrlPr>
                            <a:rPr lang="en-US" sz="1200" b="0" i="1">
                              <a:latin typeface="Cambria Math" panose="02040503050406030204" pitchFamily="18" charset="0"/>
                            </a:rPr>
                          </m:ctrlPr>
                        </m:dPr>
                        <m:e>
                          <m:r>
                            <m:rPr>
                              <m:sty m:val="p"/>
                            </m:rPr>
                            <a:rPr lang="en-US" sz="1200" b="0" i="0">
                              <a:latin typeface="Cambria Math" panose="02040503050406030204" pitchFamily="18" charset="0"/>
                            </a:rPr>
                            <m:t>c</m:t>
                          </m:r>
                          <m:r>
                            <a:rPr lang="vi-VN" sz="1200" b="0" i="1">
                              <a:latin typeface="Cambria Math" panose="02040503050406030204" pitchFamily="18" charset="0"/>
                            </a:rPr>
                            <m:t>â</m:t>
                          </m:r>
                          <m:r>
                            <m:rPr>
                              <m:sty m:val="p"/>
                            </m:rPr>
                            <a:rPr lang="vi-VN" sz="1200" b="0" i="1">
                              <a:latin typeface="Cambria Math" panose="02040503050406030204" pitchFamily="18" charset="0"/>
                            </a:rPr>
                            <m:t>n</m:t>
                          </m:r>
                          <m:r>
                            <a:rPr lang="vi-VN" sz="1200" b="0" i="0">
                              <a:latin typeface="Cambria Math" panose="02040503050406030204" pitchFamily="18" charset="0"/>
                            </a:rPr>
                            <m:t> </m:t>
                          </m:r>
                          <m:r>
                            <m:rPr>
                              <m:sty m:val="p"/>
                            </m:rPr>
                            <a:rPr lang="vi-VN" sz="1200" b="0" i="1">
                              <a:latin typeface="Cambria Math" panose="02040503050406030204" pitchFamily="18" charset="0"/>
                            </a:rPr>
                            <m:t>n</m:t>
                          </m:r>
                          <m:r>
                            <a:rPr lang="vi-VN" sz="1200" b="0" i="1">
                              <a:latin typeface="Cambria Math" panose="02040503050406030204" pitchFamily="18" charset="0"/>
                            </a:rPr>
                            <m:t>ặ</m:t>
                          </m:r>
                          <m:r>
                            <m:rPr>
                              <m:sty m:val="p"/>
                            </m:rPr>
                            <a:rPr lang="vi-VN" sz="1200" b="0" i="1">
                              <a:latin typeface="Cambria Math" panose="02040503050406030204" pitchFamily="18" charset="0"/>
                            </a:rPr>
                            <m:t>ng</m:t>
                          </m:r>
                        </m:e>
                      </m:d>
                      <m:r>
                        <a:rPr lang="en-US" sz="1200" b="0" i="0" smtClean="0">
                          <a:latin typeface="Cambria Math" panose="02040503050406030204" pitchFamily="18" charset="0"/>
                          <a:ea typeface="Cambria Math" panose="02040503050406030204" pitchFamily="18" charset="0"/>
                        </a:rPr>
                        <m:t>≈</m:t>
                      </m:r>
                      <m:f>
                        <m:fPr>
                          <m:ctrlPr>
                            <a:rPr lang="en-US" sz="1200" b="0" i="1">
                              <a:latin typeface="Cambria Math" panose="02040503050406030204" pitchFamily="18" charset="0"/>
                            </a:rPr>
                          </m:ctrlPr>
                        </m:fPr>
                        <m:num>
                          <m:r>
                            <a:rPr lang="en-US" sz="1200" b="0" i="0">
                              <a:latin typeface="Cambria Math" panose="02040503050406030204" pitchFamily="18" charset="0"/>
                            </a:rPr>
                            <m:t>0</m:t>
                          </m:r>
                          <m:r>
                            <a:rPr lang="en-US" sz="1200" b="0" i="0">
                              <a:latin typeface="Cambria Math" panose="02040503050406030204" pitchFamily="18" charset="0"/>
                            </a:rPr>
                            <m:t>.</m:t>
                          </m:r>
                          <m:r>
                            <a:rPr lang="en-US" sz="1200" b="0" i="0">
                              <a:latin typeface="Cambria Math" panose="02040503050406030204" pitchFamily="18" charset="0"/>
                            </a:rPr>
                            <m:t>015</m:t>
                          </m:r>
                        </m:num>
                        <m:den>
                          <m:r>
                            <a:rPr lang="en-US" sz="1200" b="0" i="0">
                              <a:latin typeface="Cambria Math" panose="02040503050406030204" pitchFamily="18" charset="0"/>
                              <a:ea typeface="Cambria Math" panose="02040503050406030204" pitchFamily="18" charset="0"/>
                            </a:rPr>
                            <m:t>1</m:t>
                          </m:r>
                          <m:r>
                            <a:rPr lang="en-US" sz="1200" b="0" i="0">
                              <a:latin typeface="Cambria Math" panose="02040503050406030204" pitchFamily="18" charset="0"/>
                            </a:rPr>
                            <m:t>.</m:t>
                          </m:r>
                          <m:r>
                            <a:rPr lang="vi-VN" sz="1200" b="0" i="0">
                              <a:latin typeface="Cambria Math" panose="02040503050406030204" pitchFamily="18" charset="0"/>
                            </a:rPr>
                            <m:t>561</m:t>
                          </m:r>
                        </m:den>
                      </m:f>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0</m:t>
                      </m:r>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01</m:t>
                      </m:r>
                    </m:oMath>
                  </m:oMathPara>
                </a14:m>
                <a:endParaRPr lang="en-US" sz="1200" b="0" i="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a:latin typeface="Cambria Math" panose="02040503050406030204" pitchFamily="18" charset="0"/>
                        </a:rPr>
                        <m:t>GainRatio</m:t>
                      </m:r>
                      <m:r>
                        <a:rPr lang="en-US" sz="1200" b="0" i="0">
                          <a:latin typeface="Cambria Math" panose="02040503050406030204" pitchFamily="18" charset="0"/>
                        </a:rPr>
                        <m:t>(</m:t>
                      </m:r>
                      <m:r>
                        <m:rPr>
                          <m:sty m:val="p"/>
                        </m:rPr>
                        <a:rPr lang="vi-VN" sz="1200" b="0" i="1">
                          <a:latin typeface="Cambria Math" panose="02040503050406030204" pitchFamily="18" charset="0"/>
                        </a:rPr>
                        <m:t>d</m:t>
                      </m:r>
                      <m:r>
                        <a:rPr lang="vi-VN" sz="1200" b="0" i="1">
                          <a:latin typeface="Cambria Math" panose="02040503050406030204" pitchFamily="18" charset="0"/>
                        </a:rPr>
                        <m:t>ù</m:t>
                      </m:r>
                      <m:r>
                        <m:rPr>
                          <m:sty m:val="p"/>
                        </m:rPr>
                        <a:rPr lang="vi-VN" sz="1200" b="0" i="1">
                          <a:latin typeface="Cambria Math" panose="02040503050406030204" pitchFamily="18" charset="0"/>
                        </a:rPr>
                        <m:t>ng</m:t>
                      </m:r>
                      <m:r>
                        <a:rPr lang="vi-VN" sz="1200" b="0" i="0">
                          <a:latin typeface="Cambria Math" panose="02040503050406030204" pitchFamily="18" charset="0"/>
                        </a:rPr>
                        <m:t> </m:t>
                      </m:r>
                      <m:r>
                        <m:rPr>
                          <m:sty m:val="p"/>
                        </m:rPr>
                        <a:rPr lang="vi-VN" sz="1200" b="0" i="1">
                          <a:latin typeface="Cambria Math" panose="02040503050406030204" pitchFamily="18" charset="0"/>
                        </a:rPr>
                        <m:t>thu</m:t>
                      </m:r>
                      <m:r>
                        <a:rPr lang="vi-VN" sz="1200" b="0" i="1">
                          <a:latin typeface="Cambria Math" panose="02040503050406030204" pitchFamily="18" charset="0"/>
                        </a:rPr>
                        <m:t>ố</m:t>
                      </m:r>
                      <m:r>
                        <m:rPr>
                          <m:sty m:val="p"/>
                        </m:rPr>
                        <a:rPr lang="vi-VN" sz="1200" b="0" i="1">
                          <a:latin typeface="Cambria Math" panose="02040503050406030204" pitchFamily="18" charset="0"/>
                        </a:rPr>
                        <m:t>c</m:t>
                      </m:r>
                      <m:r>
                        <a:rPr lang="en-US" sz="1200" b="0" i="0">
                          <a:latin typeface="Cambria Math" panose="02040503050406030204" pitchFamily="18" charset="0"/>
                        </a:rPr>
                        <m:t>)</m:t>
                      </m:r>
                      <m:r>
                        <a:rPr lang="en-US" sz="1200" b="0" i="0" smtClean="0">
                          <a:latin typeface="Cambria Math" panose="02040503050406030204" pitchFamily="18" charset="0"/>
                          <a:ea typeface="Cambria Math" panose="02040503050406030204" pitchFamily="18" charset="0"/>
                        </a:rPr>
                        <m:t>≈</m:t>
                      </m:r>
                      <m:f>
                        <m:fPr>
                          <m:ctrlPr>
                            <a:rPr lang="en-US" sz="1200" b="0" i="1">
                              <a:latin typeface="Cambria Math" panose="02040503050406030204" pitchFamily="18" charset="0"/>
                            </a:rPr>
                          </m:ctrlPr>
                        </m:fPr>
                        <m:num>
                          <m:r>
                            <a:rPr lang="en-US" sz="1200" b="0" i="0">
                              <a:latin typeface="Cambria Math" panose="02040503050406030204" pitchFamily="18" charset="0"/>
                            </a:rPr>
                            <m:t>0</m:t>
                          </m:r>
                          <m:r>
                            <a:rPr lang="en-US" sz="1200" b="0" i="0">
                              <a:latin typeface="Cambria Math" panose="02040503050406030204" pitchFamily="18" charset="0"/>
                            </a:rPr>
                            <m:t>.</m:t>
                          </m:r>
                          <m:r>
                            <a:rPr lang="vi-VN" sz="1200" b="0" i="0">
                              <a:latin typeface="Cambria Math" panose="02040503050406030204" pitchFamily="18" charset="0"/>
                            </a:rPr>
                            <m:t>347</m:t>
                          </m:r>
                        </m:num>
                        <m:den>
                          <m:r>
                            <a:rPr lang="en-US" sz="1200" b="0" i="0">
                              <a:latin typeface="Cambria Math" panose="02040503050406030204" pitchFamily="18" charset="0"/>
                            </a:rPr>
                            <m:t>0</m:t>
                          </m:r>
                          <m:r>
                            <a:rPr lang="en-US" sz="1200" b="0" i="0">
                              <a:latin typeface="Cambria Math" panose="02040503050406030204" pitchFamily="18" charset="0"/>
                            </a:rPr>
                            <m:t>.</m:t>
                          </m:r>
                          <m:r>
                            <a:rPr lang="en-US" sz="1200" b="0" i="0">
                              <a:latin typeface="Cambria Math" panose="02040503050406030204" pitchFamily="18" charset="0"/>
                            </a:rPr>
                            <m:t>954</m:t>
                          </m:r>
                        </m:den>
                      </m:f>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0</m:t>
                      </m:r>
                      <m:r>
                        <a:rPr lang="en-US" sz="1200" b="0" i="0">
                          <a:latin typeface="Cambria Math" panose="02040503050406030204" pitchFamily="18" charset="0"/>
                          <a:ea typeface="Cambria Math" panose="02040503050406030204" pitchFamily="18" charset="0"/>
                        </a:rPr>
                        <m:t>.</m:t>
                      </m:r>
                      <m:r>
                        <a:rPr lang="en-US" sz="1200" b="0" i="0">
                          <a:latin typeface="Cambria Math" panose="02040503050406030204" pitchFamily="18" charset="0"/>
                          <a:ea typeface="Cambria Math" panose="02040503050406030204" pitchFamily="18" charset="0"/>
                        </a:rPr>
                        <m:t>364</m:t>
                      </m:r>
                    </m:oMath>
                  </m:oMathPara>
                </a14:m>
                <a:endParaRPr lang="en-US" i="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0"/>
              </a:p>
              <a:p>
                <a:pPr algn="l"/>
                <a:endParaRPr lang="en-US" i="0"/>
              </a:p>
            </p:txBody>
          </p:sp>
        </mc:Choice>
        <mc:Fallback xmlns="">
          <p:sp>
            <p:nvSpPr>
              <p:cNvPr id="29699"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Weka gọi C4.5 là J48</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algn="l"/>
                <a:r>
                  <a:rPr lang="en-US" sz="1200" b="0" i="0">
                    <a:latin typeface="Cambria Math" panose="02040503050406030204" pitchFamily="18" charset="0"/>
                  </a:rPr>
                  <a:t>GainRatio(chi</a:t>
                </a:r>
                <a:r>
                  <a:rPr lang="vi-VN" sz="1200" b="0" i="0">
                    <a:latin typeface="Cambria Math" panose="02040503050406030204" pitchFamily="18" charset="0"/>
                  </a:rPr>
                  <a:t>ều cao</a:t>
                </a:r>
                <a:r>
                  <a:rPr lang="en-US" sz="1200" b="0" i="0">
                    <a:latin typeface="Cambria Math" panose="02040503050406030204" pitchFamily="18" charset="0"/>
                  </a:rPr>
                  <a:t>)</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0.</a:t>
                </a:r>
                <a:r>
                  <a:rPr lang="vi-VN" sz="1200" b="0" i="0">
                    <a:latin typeface="Cambria Math" panose="02040503050406030204" pitchFamily="18" charset="0"/>
                  </a:rPr>
                  <a:t>26</a:t>
                </a:r>
                <a:r>
                  <a:rPr lang="en-US" sz="1200" b="0" i="0">
                    <a:latin typeface="Cambria Math" panose="02040503050406030204" pitchFamily="18" charset="0"/>
                  </a:rPr>
                  <a:t>5/</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a:t>
                </a:r>
                <a:r>
                  <a:rPr lang="vi-VN" sz="1200" b="0" i="0">
                    <a:latin typeface="Cambria Math" panose="02040503050406030204" pitchFamily="18" charset="0"/>
                  </a:rPr>
                  <a:t>561</a:t>
                </a:r>
                <a:r>
                  <a:rPr lang="en-US" sz="1200" b="0" i="0">
                    <a:latin typeface="Cambria Math" panose="02040503050406030204" pitchFamily="18" charset="0"/>
                    <a:ea typeface="Cambria Math" panose="02040503050406030204" pitchFamily="18" charset="0"/>
                  </a:rPr>
                  <a:t>≈0.17</a:t>
                </a:r>
                <a:endParaRPr lang="en-US" i="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rPr>
                  <a:t>GainRatio(c</a:t>
                </a:r>
                <a:r>
                  <a:rPr lang="vi-VN" sz="1200" b="0" i="0">
                    <a:latin typeface="Cambria Math" panose="02040503050406030204" pitchFamily="18" charset="0"/>
                  </a:rPr>
                  <a:t>ân nặng</a:t>
                </a:r>
                <a:r>
                  <a:rPr lang="en-US" sz="1200" b="0" i="0">
                    <a:latin typeface="Cambria Math" panose="02040503050406030204" pitchFamily="18" charset="0"/>
                  </a:rPr>
                  <a:t>)</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0.015/</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a:t>
                </a:r>
                <a:r>
                  <a:rPr lang="vi-VN" sz="1200" b="0" i="0">
                    <a:latin typeface="Cambria Math" panose="02040503050406030204" pitchFamily="18" charset="0"/>
                  </a:rPr>
                  <a:t>561</a:t>
                </a:r>
                <a:r>
                  <a:rPr lang="en-US" sz="1200" b="0" i="0">
                    <a:latin typeface="Cambria Math" panose="02040503050406030204" pitchFamily="18" charset="0"/>
                    <a:ea typeface="Cambria Math" panose="02040503050406030204" pitchFamily="18" charset="0"/>
                  </a:rPr>
                  <a:t>≈0.01</a:t>
                </a:r>
                <a:endParaRPr lang="en-US" sz="1200" b="0" i="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rPr>
                  <a:t>GainRatio(</a:t>
                </a:r>
                <a:r>
                  <a:rPr lang="vi-VN" sz="1200" b="0" i="0">
                    <a:latin typeface="Cambria Math" panose="02040503050406030204" pitchFamily="18" charset="0"/>
                  </a:rPr>
                  <a:t>dùng thuốc</a:t>
                </a:r>
                <a:r>
                  <a:rPr lang="en-US" sz="1200" b="0" i="0">
                    <a:latin typeface="Cambria Math" panose="02040503050406030204" pitchFamily="18" charset="0"/>
                  </a:rPr>
                  <a:t>)</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0.</a:t>
                </a:r>
                <a:r>
                  <a:rPr lang="vi-VN" sz="1200" b="0" i="0">
                    <a:latin typeface="Cambria Math" panose="02040503050406030204" pitchFamily="18" charset="0"/>
                  </a:rPr>
                  <a:t>347</a:t>
                </a:r>
                <a:r>
                  <a:rPr lang="en-US" sz="1200" b="0" i="0">
                    <a:latin typeface="Cambria Math" panose="02040503050406030204" pitchFamily="18" charset="0"/>
                  </a:rPr>
                  <a:t>/0.954</a:t>
                </a:r>
                <a:r>
                  <a:rPr lang="en-US" sz="1200" b="0" i="0">
                    <a:latin typeface="Cambria Math" panose="02040503050406030204" pitchFamily="18" charset="0"/>
                    <a:ea typeface="Cambria Math" panose="02040503050406030204" pitchFamily="18" charset="0"/>
                  </a:rPr>
                  <a:t>≈0.364</a:t>
                </a:r>
                <a:endParaRPr lang="en-US" i="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0"/>
              </a:p>
              <a:p>
                <a:pPr algn="l"/>
                <a:endParaRPr lang="en-US" i="0"/>
              </a:p>
            </p:txBody>
          </p:sp>
        </mc:Fallback>
      </mc:AlternateContent>
    </p:spTree>
    <p:extLst>
      <p:ext uri="{BB962C8B-B14F-4D97-AF65-F5344CB8AC3E}">
        <p14:creationId xmlns:p14="http://schemas.microsoft.com/office/powerpoint/2010/main" val="627707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0317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88139" tIns="44070" rIns="88139" bIns="44070"/>
          <a:lstStyle/>
          <a:p>
            <a:pPr marL="0" marR="0" lvl="0" indent="0" algn="r" defTabSz="931717" rtl="0" eaLnBrk="1" fontAlgn="base" latinLnBrk="0" hangingPunct="1">
              <a:lnSpc>
                <a:spcPct val="100000"/>
              </a:lnSpc>
              <a:spcBef>
                <a:spcPct val="0"/>
              </a:spcBef>
              <a:spcAft>
                <a:spcPct val="0"/>
              </a:spcAft>
              <a:buClrTx/>
              <a:buSzTx/>
              <a:buFontTx/>
              <a:buNone/>
              <a:tabLst/>
              <a:defRPr/>
            </a:pPr>
            <a:fld id="{3E910B75-E58F-4933-B847-0C789FB16540}" type="slidenum">
              <a:rPr kumimoji="0" lang="en-US" sz="1300" b="1"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31717" rtl="0" eaLnBrk="1" fontAlgn="base" latinLnBrk="0" hangingPunct="1">
                <a:lnSpc>
                  <a:spcPct val="100000"/>
                </a:lnSpc>
                <a:spcBef>
                  <a:spcPct val="0"/>
                </a:spcBef>
                <a:spcAft>
                  <a:spcPct val="0"/>
                </a:spcAft>
                <a:buClrTx/>
                <a:buSzTx/>
                <a:buFontTx/>
                <a:buNone/>
                <a:tabLst/>
                <a:defRPr/>
              </a:pPr>
              <a:t>60</a:t>
            </a:fld>
            <a:endParaRPr kumimoji="0" lang="en-US" sz="1300" b="1"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7923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88139" tIns="44070" rIns="88139" bIns="44070"/>
          <a:lstStyle/>
          <a:p>
            <a:pPr marL="0" marR="0" lvl="0" indent="0" algn="r" defTabSz="931717" rtl="0" eaLnBrk="1" fontAlgn="base" latinLnBrk="0" hangingPunct="1">
              <a:lnSpc>
                <a:spcPct val="100000"/>
              </a:lnSpc>
              <a:spcBef>
                <a:spcPct val="0"/>
              </a:spcBef>
              <a:spcAft>
                <a:spcPct val="0"/>
              </a:spcAft>
              <a:buClrTx/>
              <a:buSzTx/>
              <a:buFontTx/>
              <a:buNone/>
              <a:tabLst/>
              <a:defRPr/>
            </a:pPr>
            <a:fld id="{3E910B75-E58F-4933-B847-0C789FB16540}" type="slidenum">
              <a:rPr kumimoji="0" lang="en-US" sz="1300" b="1"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31717" rtl="0" eaLnBrk="1" fontAlgn="base" latinLnBrk="0" hangingPunct="1">
                <a:lnSpc>
                  <a:spcPct val="100000"/>
                </a:lnSpc>
                <a:spcBef>
                  <a:spcPct val="0"/>
                </a:spcBef>
                <a:spcAft>
                  <a:spcPct val="0"/>
                </a:spcAft>
                <a:buClrTx/>
                <a:buSzTx/>
                <a:buFontTx/>
                <a:buNone/>
                <a:tabLst/>
                <a:defRPr/>
              </a:pPr>
              <a:t>61</a:t>
            </a:fld>
            <a:endParaRPr kumimoji="0" lang="en-US" sz="1300" b="1"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676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69123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823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052287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061647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649677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sz="1200" b="0"/>
          </a:p>
        </p:txBody>
      </p:sp>
    </p:spTree>
    <p:extLst>
      <p:ext uri="{BB962C8B-B14F-4D97-AF65-F5344CB8AC3E}">
        <p14:creationId xmlns:p14="http://schemas.microsoft.com/office/powerpoint/2010/main" val="2091110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a:t>X: </a:t>
            </a:r>
            <a:r>
              <a:rPr lang="en-VN" sz="1200" b="0"/>
              <a:t>Age = Young, </a:t>
            </a:r>
            <a:r>
              <a:rPr lang="en-US" sz="1200" b="0"/>
              <a:t>Income</a:t>
            </a:r>
            <a:r>
              <a:rPr lang="en-VN" sz="1200" b="0"/>
              <a:t> = </a:t>
            </a:r>
            <a:r>
              <a:rPr lang="en-US" sz="1200" b="0"/>
              <a:t>Low</a:t>
            </a:r>
            <a:r>
              <a:rPr lang="en-VN" sz="1200" b="0"/>
              <a:t>, Student = </a:t>
            </a:r>
            <a:r>
              <a:rPr lang="en-US" sz="1200" b="0"/>
              <a:t>No</a:t>
            </a:r>
            <a:r>
              <a:rPr lang="en-VN" sz="1200" b="0"/>
              <a:t>, Credit rating = Fair</a:t>
            </a:r>
            <a:r>
              <a:rPr lang="en-US" sz="1200" b="0"/>
              <a:t>  </a:t>
            </a:r>
          </a:p>
          <a:p>
            <a:r>
              <a:rPr lang="vi-VN" sz="1200" b="0"/>
              <a:t>P(X|C</a:t>
            </a:r>
            <a:r>
              <a:rPr lang="vi-VN" sz="1200" b="0" baseline="-25000"/>
              <a:t>1</a:t>
            </a:r>
            <a:r>
              <a:rPr lang="vi-VN" sz="1200" b="0"/>
              <a:t>)</a:t>
            </a:r>
            <a:r>
              <a:rPr lang="en-US" sz="1200" b="0"/>
              <a:t> = 2/9 </a:t>
            </a:r>
            <a:r>
              <a:rPr lang="vi-VN" sz="1200" b="0"/>
              <a:t>×</a:t>
            </a:r>
            <a:r>
              <a:rPr lang="en-US" sz="1200" b="0"/>
              <a:t> 3/9 </a:t>
            </a:r>
            <a:r>
              <a:rPr lang="vi-VN" sz="1200" b="0"/>
              <a:t>×</a:t>
            </a:r>
            <a:r>
              <a:rPr lang="en-US" sz="1200" b="0"/>
              <a:t> 3/9 </a:t>
            </a:r>
            <a:r>
              <a:rPr lang="vi-VN" sz="1200" b="0"/>
              <a:t>×</a:t>
            </a:r>
            <a:r>
              <a:rPr lang="en-US" sz="1200" b="0"/>
              <a:t> 6/9</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b="0"/>
              <a:t>P(X|C</a:t>
            </a:r>
            <a:r>
              <a:rPr lang="en-US" sz="1200" b="0" baseline="-25000"/>
              <a:t>2</a:t>
            </a:r>
            <a:r>
              <a:rPr lang="vi-VN" sz="1200" b="0"/>
              <a:t>)</a:t>
            </a:r>
            <a:r>
              <a:rPr lang="en-US" sz="1200" b="0"/>
              <a:t> = 3/5 </a:t>
            </a:r>
            <a:r>
              <a:rPr lang="vi-VN" sz="1200" b="0"/>
              <a:t>×</a:t>
            </a:r>
            <a:r>
              <a:rPr lang="en-US" sz="1200" b="0"/>
              <a:t> 1/5 </a:t>
            </a:r>
            <a:r>
              <a:rPr lang="vi-VN" sz="1200" b="0"/>
              <a:t>×</a:t>
            </a:r>
            <a:r>
              <a:rPr lang="en-US" sz="1200" b="0"/>
              <a:t> 4/5 </a:t>
            </a:r>
            <a:r>
              <a:rPr lang="vi-VN" sz="1200" b="0"/>
              <a:t>×</a:t>
            </a:r>
            <a:r>
              <a:rPr lang="en-US" sz="1200" b="0"/>
              <a:t> 2/5</a:t>
            </a:r>
          </a:p>
          <a:p>
            <a:r>
              <a:rPr lang="vi-VN" sz="1200" b="0"/>
              <a:t>P(X|C</a:t>
            </a:r>
            <a:r>
              <a:rPr lang="vi-VN" sz="1200" b="0" baseline="-25000"/>
              <a:t>1</a:t>
            </a:r>
            <a:r>
              <a:rPr lang="vi-VN" sz="1200" b="0"/>
              <a:t>)P(C</a:t>
            </a:r>
            <a:r>
              <a:rPr lang="vi-VN" sz="1200" b="0" baseline="-25000"/>
              <a:t>1</a:t>
            </a:r>
            <a:r>
              <a:rPr lang="vi-VN" sz="1200" b="0"/>
              <a:t>) </a:t>
            </a:r>
            <a:r>
              <a:rPr lang="en-US" sz="1200" b="0"/>
              <a:t> = 0.0105</a:t>
            </a:r>
          </a:p>
          <a:p>
            <a:r>
              <a:rPr lang="vi-VN" sz="1200" b="0"/>
              <a:t>P(X|C</a:t>
            </a:r>
            <a:r>
              <a:rPr lang="en-US" sz="1200" b="0" baseline="-25000"/>
              <a:t>2</a:t>
            </a:r>
            <a:r>
              <a:rPr lang="vi-VN" sz="1200" b="0"/>
              <a:t>)P(C</a:t>
            </a:r>
            <a:r>
              <a:rPr lang="en-US" sz="1200" b="0" baseline="-25000"/>
              <a:t>2</a:t>
            </a:r>
            <a:r>
              <a:rPr lang="vi-VN" sz="1200" b="0"/>
              <a:t>)</a:t>
            </a:r>
            <a:r>
              <a:rPr lang="en-US" sz="1200" b="0"/>
              <a:t> = 0.0137</a:t>
            </a:r>
            <a:endParaRPr lang="en-VN"/>
          </a:p>
        </p:txBody>
      </p:sp>
    </p:spTree>
    <p:extLst>
      <p:ext uri="{BB962C8B-B14F-4D97-AF65-F5344CB8AC3E}">
        <p14:creationId xmlns:p14="http://schemas.microsoft.com/office/powerpoint/2010/main" val="2886034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518931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406814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522010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009241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41475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3199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59810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517655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85845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957768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502945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75134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758185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96935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873042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6212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3991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881131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4077130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235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821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9575" y="698500"/>
            <a:ext cx="6203950" cy="3490913"/>
          </a:xfrm>
          <a:ln/>
        </p:spPr>
      </p:sp>
      <p:sp>
        <p:nvSpPr>
          <p:cNvPr id="29699" name="Notes Placeholder 2"/>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3500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1AB1F8-09C8-406A-A6BD-45752E6A5BEC}" type="slidenum">
              <a:rPr lang="en-US"/>
              <a:pPr>
                <a:defRPr/>
              </a:pPr>
              <a:t>‹#›</a:t>
            </a:fld>
            <a:endParaRPr lang="en-US"/>
          </a:p>
        </p:txBody>
      </p:sp>
    </p:spTree>
    <p:extLst>
      <p:ext uri="{BB962C8B-B14F-4D97-AF65-F5344CB8AC3E}">
        <p14:creationId xmlns:p14="http://schemas.microsoft.com/office/powerpoint/2010/main" val="344398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19FED95-657D-411B-82C9-C03C6073ED33}" type="slidenum">
              <a:rPr lang="en-US"/>
              <a:pPr>
                <a:defRPr/>
              </a:pPr>
              <a:t>‹#›</a:t>
            </a:fld>
            <a:endParaRPr lang="en-US"/>
          </a:p>
        </p:txBody>
      </p:sp>
    </p:spTree>
    <p:extLst>
      <p:ext uri="{BB962C8B-B14F-4D97-AF65-F5344CB8AC3E}">
        <p14:creationId xmlns:p14="http://schemas.microsoft.com/office/powerpoint/2010/main" val="138454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F5894E-E203-433E-B0B2-1195B13356A8}" type="slidenum">
              <a:rPr lang="en-US"/>
              <a:pPr>
                <a:defRPr/>
              </a:pPr>
              <a:t>‹#›</a:t>
            </a:fld>
            <a:endParaRPr lang="en-US"/>
          </a:p>
        </p:txBody>
      </p:sp>
    </p:spTree>
    <p:extLst>
      <p:ext uri="{BB962C8B-B14F-4D97-AF65-F5344CB8AC3E}">
        <p14:creationId xmlns:p14="http://schemas.microsoft.com/office/powerpoint/2010/main" val="1294118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3"/>
            <a:ext cx="27432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3"/>
            <a:ext cx="80264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A48502-421F-4AAD-9C8D-357E959457FE}" type="slidenum">
              <a:rPr lang="en-US"/>
              <a:pPr>
                <a:defRPr/>
              </a:pPr>
              <a:t>‹#›</a:t>
            </a:fld>
            <a:endParaRPr lang="en-US"/>
          </a:p>
        </p:txBody>
      </p:sp>
    </p:spTree>
    <p:extLst>
      <p:ext uri="{BB962C8B-B14F-4D97-AF65-F5344CB8AC3E}">
        <p14:creationId xmlns:p14="http://schemas.microsoft.com/office/powerpoint/2010/main" val="51829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F30F-F9B4-60C9-80A9-18E96F851F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C699C-8CE0-CC0D-57B0-C99CECE80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AEC94-B469-1635-5B17-EC6C6A442255}"/>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a:extLst>
              <a:ext uri="{FF2B5EF4-FFF2-40B4-BE49-F238E27FC236}">
                <a16:creationId xmlns:a16="http://schemas.microsoft.com/office/drawing/2014/main" id="{617EB066-0BBE-FA87-FD35-503859836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4DD77-FE2E-2570-934E-62182B80A624}"/>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275794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B895-001C-7F41-A8A2-3AADB3589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11481-A060-2F9E-14F5-0801401CC7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57A70-7104-FD9A-0744-284BD66E7BD9}"/>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a:extLst>
              <a:ext uri="{FF2B5EF4-FFF2-40B4-BE49-F238E27FC236}">
                <a16:creationId xmlns:a16="http://schemas.microsoft.com/office/drawing/2014/main" id="{55A9D5AE-A944-6BA0-BC54-A2C0D2795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BD6B6-7D2D-B0EF-9037-D8AE0976773B}"/>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2342213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36D1-F515-31EF-0692-7A2AB2E22F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3C5D0E-16AF-8CB1-22AE-9998EE4A30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D23235-69A7-3941-CAB8-EED8A6EF7894}"/>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a:extLst>
              <a:ext uri="{FF2B5EF4-FFF2-40B4-BE49-F238E27FC236}">
                <a16:creationId xmlns:a16="http://schemas.microsoft.com/office/drawing/2014/main" id="{092D92DF-D366-F482-A571-66313A17B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330C7-4998-6F43-3979-CA353137937E}"/>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160346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A0DA-BA8A-055F-EC37-AD3C00C0B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CC435-BCF2-55D7-4E5A-14B70310B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CDA907-14AD-1659-2433-593BD6B8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B2BD0-9562-7915-C051-91A90BC18971}"/>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a:extLst>
              <a:ext uri="{FF2B5EF4-FFF2-40B4-BE49-F238E27FC236}">
                <a16:creationId xmlns:a16="http://schemas.microsoft.com/office/drawing/2014/main" id="{0BDE0C76-051E-1994-BE50-10CD9189F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F1E74-6B61-346E-E614-1116AF095C9A}"/>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593062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243C-9A77-0EA9-6677-D7250F419F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75F1F1-09FB-6C21-7E24-3BF90A03A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39642E-FD10-1B72-2839-E03279735F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D77D3-0D0F-1E27-8D45-3A6E4EFFD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100220-F84A-3EF9-EA2B-FD4024B94B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3F2923-2940-0976-4043-D08EA94D016C}"/>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8" name="Footer Placeholder 7">
            <a:extLst>
              <a:ext uri="{FF2B5EF4-FFF2-40B4-BE49-F238E27FC236}">
                <a16:creationId xmlns:a16="http://schemas.microsoft.com/office/drawing/2014/main" id="{030E387C-8812-A876-C5A7-17F7FB70A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73FFB0-0AAB-CD32-2FB6-CFC071FC9A1E}"/>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835287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2154-AC78-4D61-8A15-8977EF34FC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0E899-B593-F215-4D4E-2AA66055AC5E}"/>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4" name="Footer Placeholder 3">
            <a:extLst>
              <a:ext uri="{FF2B5EF4-FFF2-40B4-BE49-F238E27FC236}">
                <a16:creationId xmlns:a16="http://schemas.microsoft.com/office/drawing/2014/main" id="{8FCF1201-62B5-8AA8-6A3B-885C2EAB3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30365-B626-DBEE-D790-5C1D2F65A4E6}"/>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970156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9D4E8-C488-416C-9736-D576D5024DE0}"/>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3" name="Footer Placeholder 2">
            <a:extLst>
              <a:ext uri="{FF2B5EF4-FFF2-40B4-BE49-F238E27FC236}">
                <a16:creationId xmlns:a16="http://schemas.microsoft.com/office/drawing/2014/main" id="{604D1942-A0CE-5D98-3A87-828775E2FD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70E1-A736-A466-C47C-5BFA2274F8AC}"/>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138376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5B535A-D382-4416-A167-C3DB383E50BB}" type="slidenum">
              <a:rPr lang="en-US"/>
              <a:pPr>
                <a:defRPr/>
              </a:pPr>
              <a:t>‹#›</a:t>
            </a:fld>
            <a:endParaRPr lang="en-US"/>
          </a:p>
        </p:txBody>
      </p:sp>
    </p:spTree>
    <p:extLst>
      <p:ext uri="{BB962C8B-B14F-4D97-AF65-F5344CB8AC3E}">
        <p14:creationId xmlns:p14="http://schemas.microsoft.com/office/powerpoint/2010/main" val="4194067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0775-9AA9-947E-C5BB-A8DC0B205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B45705-2BA8-BE54-47C1-4438D3A09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852577-205E-914A-FBD2-84D2366C4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DEE33-657A-CD7E-C265-0CBA95DED73F}"/>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a:extLst>
              <a:ext uri="{FF2B5EF4-FFF2-40B4-BE49-F238E27FC236}">
                <a16:creationId xmlns:a16="http://schemas.microsoft.com/office/drawing/2014/main" id="{B3187C86-2274-77EE-7240-0830C47D3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2601E-DF43-4714-5E3C-37A6883A89D0}"/>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55653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8520-B566-2F52-3181-E6B948FDE1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DE231C-39F3-9291-D872-4FB271844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1D1AE7-BBAC-1858-812A-7E01BF7D0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CC4D5-E096-5AF1-DC59-039196A0C836}"/>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a:extLst>
              <a:ext uri="{FF2B5EF4-FFF2-40B4-BE49-F238E27FC236}">
                <a16:creationId xmlns:a16="http://schemas.microsoft.com/office/drawing/2014/main" id="{D998F5D0-3749-5785-C916-218050096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08088-6D55-33B8-E3FC-EAEF29EF14A8}"/>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2639827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4DD5-8902-52DA-13C7-E3E6D49BA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260880-3680-396D-AEF1-85755DB701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13685-72E7-61DC-7418-4794CF4D520B}"/>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a:extLst>
              <a:ext uri="{FF2B5EF4-FFF2-40B4-BE49-F238E27FC236}">
                <a16:creationId xmlns:a16="http://schemas.microsoft.com/office/drawing/2014/main" id="{EA743DD4-6119-78D3-F285-C5B5767F3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8EB9C-1FD8-2111-F7C5-7D11D548C756}"/>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268519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5D6E0D-CB9D-C0FE-81BC-8626D78CBC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CEA78-AF13-CD99-0327-151DB0272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E3BAA-D186-73C3-D548-5AF63022AFB4}"/>
              </a:ext>
            </a:extLst>
          </p:cNvPr>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a:extLst>
              <a:ext uri="{FF2B5EF4-FFF2-40B4-BE49-F238E27FC236}">
                <a16:creationId xmlns:a16="http://schemas.microsoft.com/office/drawing/2014/main" id="{A5B1D446-03DD-BFE6-F127-436C2A18C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DAD31-35C3-EC9B-721F-26A736F8A350}"/>
              </a:ext>
            </a:extLst>
          </p:cNvPr>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170142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541" y="1996751"/>
            <a:ext cx="11617998" cy="804284"/>
          </a:xfrm>
        </p:spPr>
        <p:txBody>
          <a:bodyPr/>
          <a:lstStyle>
            <a:lvl1pPr algn="ctr">
              <a:defRPr baseline="0">
                <a:solidFill>
                  <a:srgbClr val="00B0F0"/>
                </a:solidFill>
              </a:defRPr>
            </a:lvl1pPr>
          </a:lstStyle>
          <a:p>
            <a:r>
              <a:rPr lang="en-US" dirty="0" err="1"/>
              <a:t>Mã</a:t>
            </a:r>
            <a:r>
              <a:rPr lang="en-US" dirty="0"/>
              <a:t> </a:t>
            </a:r>
            <a:r>
              <a:rPr lang="en-US" dirty="0" err="1"/>
              <a:t>học</a:t>
            </a:r>
            <a:r>
              <a:rPr lang="en-US" dirty="0"/>
              <a:t> </a:t>
            </a:r>
            <a:r>
              <a:rPr lang="en-US" dirty="0" err="1"/>
              <a:t>phần</a:t>
            </a:r>
            <a:r>
              <a:rPr lang="en-US" dirty="0"/>
              <a:t> – </a:t>
            </a:r>
            <a:r>
              <a:rPr lang="en-US" dirty="0" err="1"/>
              <a:t>Tên</a:t>
            </a:r>
            <a:r>
              <a:rPr lang="en-US" dirty="0"/>
              <a:t> </a:t>
            </a:r>
            <a:r>
              <a:rPr lang="en-US" dirty="0" err="1"/>
              <a:t>học</a:t>
            </a:r>
            <a:r>
              <a:rPr lang="en-US" dirty="0"/>
              <a:t> </a:t>
            </a:r>
            <a:r>
              <a:rPr lang="en-US" dirty="0" err="1"/>
              <a:t>phần</a:t>
            </a:r>
            <a:endParaRPr lang="en-US" dirty="0"/>
          </a:p>
        </p:txBody>
      </p:sp>
      <p:sp>
        <p:nvSpPr>
          <p:cNvPr id="3" name="Text Placeholder 2"/>
          <p:cNvSpPr>
            <a:spLocks noGrp="1"/>
          </p:cNvSpPr>
          <p:nvPr>
            <p:ph type="body" idx="1" hasCustomPrompt="1"/>
          </p:nvPr>
        </p:nvSpPr>
        <p:spPr>
          <a:xfrm>
            <a:off x="250541" y="4394717"/>
            <a:ext cx="11617997" cy="517655"/>
          </a:xfrm>
        </p:spPr>
        <p:txBody>
          <a:bodyPr anchor="b"/>
          <a:lstStyle>
            <a:lvl1pPr marL="0" indent="0" algn="ctr">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Tên</a:t>
            </a:r>
            <a:r>
              <a:rPr lang="en-US" dirty="0"/>
              <a:t> </a:t>
            </a:r>
            <a:r>
              <a:rPr lang="en-US" dirty="0" err="1"/>
              <a:t>giảng</a:t>
            </a:r>
            <a:r>
              <a:rPr lang="en-US" dirty="0"/>
              <a:t> </a:t>
            </a:r>
            <a:r>
              <a:rPr lang="en-US" dirty="0" err="1"/>
              <a:t>viên</a:t>
            </a:r>
            <a:endParaRPr lang="en-US" dirty="0"/>
          </a:p>
        </p:txBody>
      </p:sp>
      <p:sp>
        <p:nvSpPr>
          <p:cNvPr id="5" name="Text Placeholder 4"/>
          <p:cNvSpPr>
            <a:spLocks noGrp="1"/>
          </p:cNvSpPr>
          <p:nvPr>
            <p:ph type="body" sz="quarter" idx="3" hasCustomPrompt="1"/>
          </p:nvPr>
        </p:nvSpPr>
        <p:spPr>
          <a:xfrm>
            <a:off x="250542" y="2884812"/>
            <a:ext cx="11617998" cy="651490"/>
          </a:xfrm>
        </p:spPr>
        <p:txBody>
          <a:bodyPr anchor="b"/>
          <a:lstStyle>
            <a:lvl1pPr marL="0" indent="0" algn="ctr">
              <a:buNone/>
              <a:defRPr sz="2400" b="1" baseline="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Bài</a:t>
            </a:r>
            <a:r>
              <a:rPr lang="en-US" dirty="0"/>
              <a:t> 1: </a:t>
            </a:r>
            <a:r>
              <a:rPr lang="en-US" dirty="0" err="1"/>
              <a:t>Tên</a:t>
            </a:r>
            <a:r>
              <a:rPr lang="en-US" dirty="0"/>
              <a:t> </a:t>
            </a:r>
            <a:r>
              <a:rPr lang="en-US" dirty="0" err="1"/>
              <a:t>bài</a:t>
            </a:r>
            <a:r>
              <a:rPr lang="en-US" dirty="0"/>
              <a:t> </a:t>
            </a:r>
            <a:r>
              <a:rPr lang="en-US" dirty="0" err="1"/>
              <a:t>học</a:t>
            </a:r>
            <a:endParaRPr lang="en-US" dirty="0"/>
          </a:p>
        </p:txBody>
      </p:sp>
      <p:pic>
        <p:nvPicPr>
          <p:cNvPr id="10" name="Picture 9"/>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1" name="Straight Connector 10"/>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147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0541" y="3585838"/>
            <a:ext cx="11655319" cy="538291"/>
          </a:xfrm>
        </p:spPr>
        <p:txBody>
          <a:bodyPr anchor="b">
            <a:noAutofit/>
          </a:bodyPr>
          <a:lstStyle>
            <a:lvl1pPr algn="ctr">
              <a:defRPr sz="2400" baseline="0">
                <a:solidFill>
                  <a:srgbClr val="002060"/>
                </a:solidFill>
                <a:latin typeface="Arial" panose="020B0604020202020204" pitchFamily="34" charset="0"/>
                <a:cs typeface="Arial" panose="020B0604020202020204" pitchFamily="34" charset="0"/>
              </a:defRPr>
            </a:lvl1pPr>
          </a:lstStyle>
          <a:p>
            <a:r>
              <a:rPr lang="en-US"/>
              <a:t>Nguyễn Văn A</a:t>
            </a:r>
          </a:p>
        </p:txBody>
      </p:sp>
      <p:sp>
        <p:nvSpPr>
          <p:cNvPr id="3" name="Subtitle 2"/>
          <p:cNvSpPr>
            <a:spLocks noGrp="1"/>
          </p:cNvSpPr>
          <p:nvPr>
            <p:ph type="subTitle" idx="1" hasCustomPrompt="1"/>
          </p:nvPr>
        </p:nvSpPr>
        <p:spPr>
          <a:xfrm>
            <a:off x="250541" y="2099388"/>
            <a:ext cx="11655320" cy="14182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aseline="0">
                <a:solidFill>
                  <a:srgbClr val="00B0F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TÊN BÀI HỌC</a:t>
            </a:r>
          </a:p>
        </p:txBody>
      </p:sp>
      <p:pic>
        <p:nvPicPr>
          <p:cNvPr id="7" name="Picture 6"/>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8" name="Straight Connector 7"/>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7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5192" y="178506"/>
            <a:ext cx="11243388" cy="1249078"/>
          </a:xfrm>
        </p:spPr>
        <p:txBody>
          <a:bodyPr/>
          <a:lstStyle>
            <a:lvl1pPr>
              <a:defRPr>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485192" y="1660849"/>
            <a:ext cx="11243388" cy="4516114"/>
          </a:xfrm>
        </p:spPr>
        <p:txBody>
          <a:bodyPr/>
          <a:lstStyle>
            <a:lvl1pPr marL="228600" marR="0" indent="-228600" algn="l" defTabSz="914400" rtl="0" eaLnBrk="1" fontAlgn="auto" latinLnBrk="0" hangingPunct="1">
              <a:lnSpc>
                <a:spcPct val="100000"/>
              </a:lnSpc>
              <a:spcBef>
                <a:spcPts val="1200"/>
              </a:spcBef>
              <a:spcAft>
                <a:spcPts val="1200"/>
              </a:spcAft>
              <a:buClr>
                <a:srgbClr val="FF0000"/>
              </a:buClr>
              <a:buSzPct val="100000"/>
              <a:buFont typeface="Wingdings" panose="05000000000000000000" pitchFamily="2" charset="2"/>
              <a:buChar char="q"/>
              <a:tabLst/>
              <a:defRPr sz="2400" baseline="0">
                <a:solidFill>
                  <a:srgbClr val="0070C0"/>
                </a:solidFill>
                <a:latin typeface="Arial" panose="020B0604020202020204" pitchFamily="34" charset="0"/>
                <a:cs typeface="Arial" panose="020B0604020202020204" pitchFamily="34" charset="0"/>
              </a:defRPr>
            </a:lvl1pPr>
            <a:lvl2pPr marL="457200" indent="0">
              <a:spcBef>
                <a:spcPts val="600"/>
              </a:spcBef>
              <a:spcAft>
                <a:spcPts val="600"/>
              </a:spcAft>
              <a:buFont typeface="Wingdings" panose="05000000000000000000" pitchFamily="2" charset="2"/>
              <a:buNone/>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 Edit Master text styles</a:t>
            </a:r>
          </a:p>
          <a:p>
            <a:pPr lvl="0"/>
            <a:r>
              <a:rPr lang="en-US"/>
              <a:t> Edit Master text styles</a:t>
            </a:r>
          </a:p>
        </p:txBody>
      </p:sp>
      <p:pic>
        <p:nvPicPr>
          <p:cNvPr id="9" name="Picture 8"/>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2" name="Straight Connector 11"/>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914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5192" y="223935"/>
            <a:ext cx="11243388" cy="597159"/>
          </a:xfrm>
        </p:spPr>
        <p:txBody>
          <a:bodyPr>
            <a:normAutofit/>
          </a:bodyPr>
          <a:lstStyle>
            <a:lvl1pPr>
              <a:defRPr sz="3200">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485192" y="1464906"/>
            <a:ext cx="11243388" cy="4712056"/>
          </a:xfrm>
        </p:spPr>
        <p:txBody>
          <a:bodyPr/>
          <a:lstStyle>
            <a:lvl1pPr marL="228600" indent="-228600">
              <a:spcBef>
                <a:spcPts val="600"/>
              </a:spcBef>
              <a:spcAft>
                <a:spcPts val="600"/>
              </a:spcAft>
              <a:buClr>
                <a:srgbClr val="FF0000"/>
              </a:buClr>
              <a:buFont typeface="Wingdings" panose="05000000000000000000" pitchFamily="2" charset="2"/>
              <a:buChar char="q"/>
              <a:defRPr sz="2400">
                <a:latin typeface="Arial" panose="020B0604020202020204" pitchFamily="34" charset="0"/>
                <a:cs typeface="Arial" panose="020B0604020202020204" pitchFamily="34" charset="0"/>
              </a:defRPr>
            </a:lvl1pPr>
            <a:lvl2pPr marL="685800" indent="-228600">
              <a:spcBef>
                <a:spcPts val="600"/>
              </a:spcBef>
              <a:spcAft>
                <a:spcPts val="600"/>
              </a:spcAft>
              <a:buFont typeface="Wingdings" panose="05000000000000000000" pitchFamily="2" charset="2"/>
              <a:buChar char="v"/>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 Edit Master text styles</a:t>
            </a:r>
          </a:p>
          <a:p>
            <a:pPr lvl="1"/>
            <a:r>
              <a:rPr lang="en-US"/>
              <a:t> 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2" name="Straight Connector 11"/>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88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7" name="Straight Connector 6"/>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85192" y="223935"/>
            <a:ext cx="11243388" cy="597159"/>
          </a:xfrm>
        </p:spPr>
        <p:txBody>
          <a:bodyPr>
            <a:normAutofit/>
          </a:bodyPr>
          <a:lstStyle>
            <a:lvl1pPr>
              <a:defRPr sz="3200">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11" name="Content Placeholder 2"/>
          <p:cNvSpPr>
            <a:spLocks noGrp="1"/>
          </p:cNvSpPr>
          <p:nvPr>
            <p:ph idx="1"/>
          </p:nvPr>
        </p:nvSpPr>
        <p:spPr>
          <a:xfrm>
            <a:off x="485192" y="1660849"/>
            <a:ext cx="11243388" cy="4516114"/>
          </a:xfrm>
        </p:spPr>
        <p:txBody>
          <a:bodyPr/>
          <a:lstStyle>
            <a:lvl1pPr marL="0" marR="0" indent="0" algn="l" defTabSz="914400" rtl="0" eaLnBrk="1" fontAlgn="auto" latinLnBrk="0" hangingPunct="1">
              <a:lnSpc>
                <a:spcPct val="100000"/>
              </a:lnSpc>
              <a:spcBef>
                <a:spcPts val="1200"/>
              </a:spcBef>
              <a:spcAft>
                <a:spcPts val="1200"/>
              </a:spcAft>
              <a:buClr>
                <a:srgbClr val="FF0000"/>
              </a:buClr>
              <a:buSzPct val="100000"/>
              <a:buFont typeface="Wingdings" panose="05000000000000000000" pitchFamily="2" charset="2"/>
              <a:buNone/>
              <a:tabLst/>
              <a:defRPr sz="2000" baseline="0">
                <a:solidFill>
                  <a:srgbClr val="0070C0"/>
                </a:solidFill>
                <a:latin typeface="Arial" panose="020B0604020202020204" pitchFamily="34" charset="0"/>
                <a:cs typeface="Arial" panose="020B0604020202020204" pitchFamily="34" charset="0"/>
              </a:defRPr>
            </a:lvl1pPr>
            <a:lvl2pPr marL="457200" indent="0">
              <a:spcBef>
                <a:spcPts val="600"/>
              </a:spcBef>
              <a:spcAft>
                <a:spcPts val="600"/>
              </a:spcAft>
              <a:buFont typeface="Wingdings" panose="05000000000000000000" pitchFamily="2" charset="2"/>
              <a:buNone/>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804066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30525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83BA47-C323-46A4-ACF8-F39E8FECA431}" type="slidenum">
              <a:rPr lang="en-US"/>
              <a:pPr>
                <a:defRPr/>
              </a:pPr>
              <a:t>‹#›</a:t>
            </a:fld>
            <a:endParaRPr lang="en-US"/>
          </a:p>
        </p:txBody>
      </p:sp>
    </p:spTree>
    <p:extLst>
      <p:ext uri="{BB962C8B-B14F-4D97-AF65-F5344CB8AC3E}">
        <p14:creationId xmlns:p14="http://schemas.microsoft.com/office/powerpoint/2010/main" val="2910915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815C7EFA-B59A-4960-83E7-32FA7E67D442}" type="slidenum">
              <a:rPr lang="en-US" smtClean="0"/>
              <a:t>‹#›</a:t>
            </a:fld>
            <a:endParaRPr lang="en-US"/>
          </a:p>
        </p:txBody>
      </p:sp>
      <p:sp>
        <p:nvSpPr>
          <p:cNvPr id="8" name="TextBox 7">
            <a:extLst>
              <a:ext uri="{FF2B5EF4-FFF2-40B4-BE49-F238E27FC236}">
                <a16:creationId xmlns:a16="http://schemas.microsoft.com/office/drawing/2014/main" id="{E3F726FF-B259-4502-A359-D547473D1359}"/>
              </a:ext>
            </a:extLst>
          </p:cNvPr>
          <p:cNvSpPr txBox="1"/>
          <p:nvPr/>
        </p:nvSpPr>
        <p:spPr>
          <a:xfrm>
            <a:off x="1750072" y="6431365"/>
            <a:ext cx="8995931" cy="276999"/>
          </a:xfrm>
          <a:prstGeom prst="rect">
            <a:avLst/>
          </a:prstGeom>
          <a:noFill/>
        </p:spPr>
        <p:txBody>
          <a:bodyPr wrap="square" rtlCol="0">
            <a:spAutoFit/>
          </a:bodyPr>
          <a:lstStyle/>
          <a:p>
            <a:pPr algn="ctr"/>
            <a:r>
              <a:rPr lang="en-US" sz="1200" b="0">
                <a:solidFill>
                  <a:srgbClr val="00B0F0"/>
                </a:solidFill>
                <a:latin typeface="Arial" panose="020B0604020202020204" pitchFamily="34" charset="0"/>
                <a:cs typeface="Arial" panose="020B0604020202020204" pitchFamily="34" charset="0"/>
              </a:rPr>
              <a:t>MAR104 - MARKETING</a:t>
            </a:r>
            <a:r>
              <a:rPr lang="en-US" sz="1200" b="0" baseline="0">
                <a:solidFill>
                  <a:srgbClr val="00B0F0"/>
                </a:solidFill>
                <a:latin typeface="Arial" panose="020B0604020202020204" pitchFamily="34" charset="0"/>
                <a:cs typeface="Arial" panose="020B0604020202020204" pitchFamily="34" charset="0"/>
              </a:rPr>
              <a:t> CĂN BẢN</a:t>
            </a:r>
            <a:endParaRPr lang="en-US" sz="1200" b="0" dirty="0">
              <a:solidFill>
                <a:srgbClr val="00B0F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F3A136-F32B-498B-B06D-BB79434EFFCC}"/>
              </a:ext>
            </a:extLst>
          </p:cNvPr>
          <p:cNvSpPr txBox="1"/>
          <p:nvPr/>
        </p:nvSpPr>
        <p:spPr>
          <a:xfrm>
            <a:off x="10200704" y="6444476"/>
            <a:ext cx="1740755" cy="276999"/>
          </a:xfrm>
          <a:prstGeom prst="rect">
            <a:avLst/>
          </a:prstGeom>
          <a:noFill/>
        </p:spPr>
        <p:txBody>
          <a:bodyPr wrap="square" rtlCol="0">
            <a:spAutoFit/>
          </a:bodyPr>
          <a:lstStyle/>
          <a:p>
            <a:pPr algn="r"/>
            <a:r>
              <a:rPr lang="en-US" sz="1200" b="0" baseline="0">
                <a:solidFill>
                  <a:srgbClr val="00B0F0"/>
                </a:solidFill>
                <a:latin typeface="Arial" panose="020B0604020202020204" pitchFamily="34" charset="0"/>
                <a:cs typeface="Arial" panose="020B0604020202020204" pitchFamily="34" charset="0"/>
              </a:rPr>
              <a:t>Giới thiệu học phần </a:t>
            </a:r>
            <a:endParaRPr lang="en-US" sz="1200" b="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524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DA6092-9AC5-48E9-B732-B707D645D8E3}" type="datetimeFigureOut">
              <a:rPr lang="en-US" smtClean="0"/>
              <a:t>8/3/2024</a:t>
            </a:fld>
            <a:endParaRPr lang="en-US"/>
          </a:p>
        </p:txBody>
      </p:sp>
      <p:sp>
        <p:nvSpPr>
          <p:cNvPr id="8" name="Footer Placeholder 7"/>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9" name="Slide Number Placeholder 8"/>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2830200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DA6092-9AC5-48E9-B732-B707D645D8E3}" type="datetimeFigureOut">
              <a:rPr lang="en-US" smtClean="0"/>
              <a:t>8/3/2024</a:t>
            </a:fld>
            <a:endParaRPr lang="en-US"/>
          </a:p>
        </p:txBody>
      </p:sp>
      <p:sp>
        <p:nvSpPr>
          <p:cNvPr id="4" name="Footer Placeholder 3"/>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5" name="Slide Number Placeholder 4"/>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58834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A6092-9AC5-48E9-B732-B707D645D8E3}" type="datetimeFigureOut">
              <a:rPr lang="en-US" smtClean="0"/>
              <a:t>8/3/2024</a:t>
            </a:fld>
            <a:endParaRPr lang="en-US"/>
          </a:p>
        </p:txBody>
      </p:sp>
      <p:sp>
        <p:nvSpPr>
          <p:cNvPr id="3" name="Footer Placeholder 2"/>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4" name="Slide Number Placeholder 3"/>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3192479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1136459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A6092-9AC5-48E9-B732-B707D645D8E3}" type="datetimeFigureOut">
              <a:rPr lang="en-US" smtClean="0"/>
              <a:t>8/3/2024</a:t>
            </a:fld>
            <a:endParaRPr lang="en-US"/>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1040861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18664069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A6092-9AC5-48E9-B732-B707D645D8E3}" type="datetimeFigureOut">
              <a:rPr lang="en-US" smtClean="0"/>
              <a:t>8/3/2024</a:t>
            </a:fld>
            <a:endParaRPr lang="en-US"/>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815C7EFA-B59A-4960-83E7-32FA7E67D442}" type="slidenum">
              <a:rPr lang="en-US" smtClean="0"/>
              <a:t>‹#›</a:t>
            </a:fld>
            <a:endParaRPr lang="en-US"/>
          </a:p>
        </p:txBody>
      </p:sp>
    </p:spTree>
    <p:extLst>
      <p:ext uri="{BB962C8B-B14F-4D97-AF65-F5344CB8AC3E}">
        <p14:creationId xmlns:p14="http://schemas.microsoft.com/office/powerpoint/2010/main" val="989019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541" y="1996751"/>
            <a:ext cx="11617998" cy="804284"/>
          </a:xfrm>
        </p:spPr>
        <p:txBody>
          <a:bodyPr/>
          <a:lstStyle>
            <a:lvl1pPr algn="ctr">
              <a:defRPr baseline="0">
                <a:solidFill>
                  <a:srgbClr val="00B0F0"/>
                </a:solidFill>
              </a:defRPr>
            </a:lvl1pPr>
          </a:lstStyle>
          <a:p>
            <a:r>
              <a:rPr lang="en-US" dirty="0" err="1"/>
              <a:t>Mã</a:t>
            </a:r>
            <a:r>
              <a:rPr lang="en-US" dirty="0"/>
              <a:t> </a:t>
            </a:r>
            <a:r>
              <a:rPr lang="en-US" dirty="0" err="1"/>
              <a:t>học</a:t>
            </a:r>
            <a:r>
              <a:rPr lang="en-US" dirty="0"/>
              <a:t> </a:t>
            </a:r>
            <a:r>
              <a:rPr lang="en-US" dirty="0" err="1"/>
              <a:t>phần</a:t>
            </a:r>
            <a:r>
              <a:rPr lang="en-US" dirty="0"/>
              <a:t> – </a:t>
            </a:r>
            <a:r>
              <a:rPr lang="en-US" dirty="0" err="1"/>
              <a:t>Tên</a:t>
            </a:r>
            <a:r>
              <a:rPr lang="en-US" dirty="0"/>
              <a:t> </a:t>
            </a:r>
            <a:r>
              <a:rPr lang="en-US" dirty="0" err="1"/>
              <a:t>học</a:t>
            </a:r>
            <a:r>
              <a:rPr lang="en-US" dirty="0"/>
              <a:t> </a:t>
            </a:r>
            <a:r>
              <a:rPr lang="en-US" dirty="0" err="1"/>
              <a:t>phần</a:t>
            </a:r>
            <a:endParaRPr lang="en-US" dirty="0"/>
          </a:p>
        </p:txBody>
      </p:sp>
      <p:sp>
        <p:nvSpPr>
          <p:cNvPr id="3" name="Text Placeholder 2"/>
          <p:cNvSpPr>
            <a:spLocks noGrp="1"/>
          </p:cNvSpPr>
          <p:nvPr>
            <p:ph type="body" idx="1" hasCustomPrompt="1"/>
          </p:nvPr>
        </p:nvSpPr>
        <p:spPr>
          <a:xfrm>
            <a:off x="250541" y="4394717"/>
            <a:ext cx="11617997" cy="517655"/>
          </a:xfrm>
        </p:spPr>
        <p:txBody>
          <a:bodyPr anchor="b"/>
          <a:lstStyle>
            <a:lvl1pPr marL="0" indent="0" algn="ctr">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Tên</a:t>
            </a:r>
            <a:r>
              <a:rPr lang="en-US" dirty="0"/>
              <a:t> </a:t>
            </a:r>
            <a:r>
              <a:rPr lang="en-US" dirty="0" err="1"/>
              <a:t>giảng</a:t>
            </a:r>
            <a:r>
              <a:rPr lang="en-US" dirty="0"/>
              <a:t> </a:t>
            </a:r>
            <a:r>
              <a:rPr lang="en-US" dirty="0" err="1"/>
              <a:t>viên</a:t>
            </a:r>
            <a:endParaRPr lang="en-US" dirty="0"/>
          </a:p>
        </p:txBody>
      </p:sp>
      <p:sp>
        <p:nvSpPr>
          <p:cNvPr id="5" name="Text Placeholder 4"/>
          <p:cNvSpPr>
            <a:spLocks noGrp="1"/>
          </p:cNvSpPr>
          <p:nvPr>
            <p:ph type="body" sz="quarter" idx="3" hasCustomPrompt="1"/>
          </p:nvPr>
        </p:nvSpPr>
        <p:spPr>
          <a:xfrm>
            <a:off x="250542" y="2884812"/>
            <a:ext cx="11617998" cy="651490"/>
          </a:xfrm>
        </p:spPr>
        <p:txBody>
          <a:bodyPr anchor="b"/>
          <a:lstStyle>
            <a:lvl1pPr marL="0" indent="0" algn="ctr">
              <a:buNone/>
              <a:defRPr sz="2400" b="1" baseline="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Bài</a:t>
            </a:r>
            <a:r>
              <a:rPr lang="en-US" dirty="0"/>
              <a:t> 1: </a:t>
            </a:r>
            <a:r>
              <a:rPr lang="en-US" dirty="0" err="1"/>
              <a:t>Tên</a:t>
            </a:r>
            <a:r>
              <a:rPr lang="en-US" dirty="0"/>
              <a:t> </a:t>
            </a:r>
            <a:r>
              <a:rPr lang="en-US" dirty="0" err="1"/>
              <a:t>bài</a:t>
            </a:r>
            <a:r>
              <a:rPr lang="en-US" dirty="0"/>
              <a:t> </a:t>
            </a:r>
            <a:r>
              <a:rPr lang="en-US" dirty="0" err="1"/>
              <a:t>học</a:t>
            </a:r>
            <a:endParaRPr lang="en-US" dirty="0"/>
          </a:p>
        </p:txBody>
      </p:sp>
      <p:pic>
        <p:nvPicPr>
          <p:cNvPr id="10" name="Picture 9"/>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1" name="Straight Connector 10"/>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98851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0541" y="3585838"/>
            <a:ext cx="11655319" cy="538291"/>
          </a:xfrm>
        </p:spPr>
        <p:txBody>
          <a:bodyPr anchor="b">
            <a:noAutofit/>
          </a:bodyPr>
          <a:lstStyle>
            <a:lvl1pPr algn="ctr">
              <a:defRPr sz="2400" baseline="0">
                <a:solidFill>
                  <a:srgbClr val="002060"/>
                </a:solidFill>
                <a:latin typeface="Arial" panose="020B0604020202020204" pitchFamily="34" charset="0"/>
                <a:cs typeface="Arial" panose="020B0604020202020204" pitchFamily="34" charset="0"/>
              </a:defRPr>
            </a:lvl1pPr>
          </a:lstStyle>
          <a:p>
            <a:r>
              <a:rPr lang="en-US"/>
              <a:t>Nguyễn Văn A</a:t>
            </a:r>
          </a:p>
        </p:txBody>
      </p:sp>
      <p:sp>
        <p:nvSpPr>
          <p:cNvPr id="3" name="Subtitle 2"/>
          <p:cNvSpPr>
            <a:spLocks noGrp="1"/>
          </p:cNvSpPr>
          <p:nvPr>
            <p:ph type="subTitle" idx="1" hasCustomPrompt="1"/>
          </p:nvPr>
        </p:nvSpPr>
        <p:spPr>
          <a:xfrm>
            <a:off x="250541" y="2099388"/>
            <a:ext cx="11655320" cy="14182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aseline="0">
                <a:solidFill>
                  <a:srgbClr val="00B0F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TÊN BÀI HỌC</a:t>
            </a:r>
          </a:p>
        </p:txBody>
      </p:sp>
      <p:pic>
        <p:nvPicPr>
          <p:cNvPr id="7" name="Picture 6"/>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8" name="Straight Connector 7"/>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65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813EC0-D54D-4AFA-9A98-DD3901644E12}" type="slidenum">
              <a:rPr lang="en-US"/>
              <a:pPr>
                <a:defRPr/>
              </a:pPr>
              <a:t>‹#›</a:t>
            </a:fld>
            <a:endParaRPr lang="en-US"/>
          </a:p>
        </p:txBody>
      </p:sp>
    </p:spTree>
    <p:extLst>
      <p:ext uri="{BB962C8B-B14F-4D97-AF65-F5344CB8AC3E}">
        <p14:creationId xmlns:p14="http://schemas.microsoft.com/office/powerpoint/2010/main" val="1017816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5192" y="178506"/>
            <a:ext cx="11243388" cy="1249078"/>
          </a:xfrm>
        </p:spPr>
        <p:txBody>
          <a:bodyPr/>
          <a:lstStyle>
            <a:lvl1pPr>
              <a:defRPr>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485192" y="1660849"/>
            <a:ext cx="11243388" cy="4516114"/>
          </a:xfrm>
        </p:spPr>
        <p:txBody>
          <a:bodyPr/>
          <a:lstStyle>
            <a:lvl1pPr marL="228600" marR="0" indent="-228600" algn="l" defTabSz="914400" rtl="0" eaLnBrk="1" fontAlgn="auto" latinLnBrk="0" hangingPunct="1">
              <a:lnSpc>
                <a:spcPct val="100000"/>
              </a:lnSpc>
              <a:spcBef>
                <a:spcPts val="1200"/>
              </a:spcBef>
              <a:spcAft>
                <a:spcPts val="1200"/>
              </a:spcAft>
              <a:buClr>
                <a:srgbClr val="FF0000"/>
              </a:buClr>
              <a:buSzPct val="100000"/>
              <a:buFont typeface="Wingdings" panose="05000000000000000000" pitchFamily="2" charset="2"/>
              <a:buChar char="q"/>
              <a:tabLst/>
              <a:defRPr sz="2400" baseline="0">
                <a:solidFill>
                  <a:srgbClr val="0070C0"/>
                </a:solidFill>
                <a:latin typeface="Arial" panose="020B0604020202020204" pitchFamily="34" charset="0"/>
                <a:cs typeface="Arial" panose="020B0604020202020204" pitchFamily="34" charset="0"/>
              </a:defRPr>
            </a:lvl1pPr>
            <a:lvl2pPr marL="457200" indent="0">
              <a:spcBef>
                <a:spcPts val="600"/>
              </a:spcBef>
              <a:spcAft>
                <a:spcPts val="600"/>
              </a:spcAft>
              <a:buFont typeface="Wingdings" panose="05000000000000000000" pitchFamily="2" charset="2"/>
              <a:buNone/>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 Edit Master text styles</a:t>
            </a:r>
          </a:p>
          <a:p>
            <a:pPr lvl="0"/>
            <a:r>
              <a:rPr lang="en-US"/>
              <a:t> Edit Master text styles</a:t>
            </a:r>
          </a:p>
        </p:txBody>
      </p:sp>
      <p:pic>
        <p:nvPicPr>
          <p:cNvPr id="9" name="Picture 8"/>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2" name="Straight Connector 11"/>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275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5192" y="223935"/>
            <a:ext cx="11243388" cy="597159"/>
          </a:xfrm>
        </p:spPr>
        <p:txBody>
          <a:bodyPr>
            <a:normAutofit/>
          </a:bodyPr>
          <a:lstStyle>
            <a:lvl1pPr>
              <a:defRPr sz="3200">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485192" y="1464906"/>
            <a:ext cx="11243388" cy="4712056"/>
          </a:xfrm>
        </p:spPr>
        <p:txBody>
          <a:bodyPr/>
          <a:lstStyle>
            <a:lvl1pPr marL="228600" indent="-228600">
              <a:spcBef>
                <a:spcPts val="600"/>
              </a:spcBef>
              <a:spcAft>
                <a:spcPts val="600"/>
              </a:spcAft>
              <a:buClr>
                <a:srgbClr val="FF0000"/>
              </a:buClr>
              <a:buFont typeface="Wingdings" panose="05000000000000000000" pitchFamily="2" charset="2"/>
              <a:buChar char="q"/>
              <a:defRPr sz="2400">
                <a:latin typeface="Arial" panose="020B0604020202020204" pitchFamily="34" charset="0"/>
                <a:cs typeface="Arial" panose="020B0604020202020204" pitchFamily="34" charset="0"/>
              </a:defRPr>
            </a:lvl1pPr>
            <a:lvl2pPr marL="685800" indent="-228600">
              <a:spcBef>
                <a:spcPts val="600"/>
              </a:spcBef>
              <a:spcAft>
                <a:spcPts val="600"/>
              </a:spcAft>
              <a:buFont typeface="Wingdings" panose="05000000000000000000" pitchFamily="2" charset="2"/>
              <a:buChar char="v"/>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 Edit Master text styles</a:t>
            </a:r>
          </a:p>
          <a:p>
            <a:pPr lvl="1"/>
            <a:r>
              <a:rPr lang="en-US"/>
              <a:t> 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12" name="Straight Connector 11"/>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021045"/>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1918" t="12821" r="10245" b="57225"/>
          <a:stretch/>
        </p:blipFill>
        <p:spPr>
          <a:xfrm>
            <a:off x="250541" y="6393673"/>
            <a:ext cx="1499531" cy="381601"/>
          </a:xfrm>
          <a:prstGeom prst="rect">
            <a:avLst/>
          </a:prstGeom>
        </p:spPr>
      </p:pic>
      <p:cxnSp>
        <p:nvCxnSpPr>
          <p:cNvPr id="7" name="Straight Connector 6"/>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85192" y="223935"/>
            <a:ext cx="11243388" cy="597159"/>
          </a:xfrm>
        </p:spPr>
        <p:txBody>
          <a:bodyPr>
            <a:normAutofit/>
          </a:bodyPr>
          <a:lstStyle>
            <a:lvl1pPr>
              <a:defRPr sz="3200">
                <a:solidFill>
                  <a:srgbClr val="00B0F0"/>
                </a:solidFill>
                <a:latin typeface="Arial" panose="020B0604020202020204" pitchFamily="34" charset="0"/>
                <a:cs typeface="Arial" panose="020B0604020202020204" pitchFamily="34" charset="0"/>
              </a:defRPr>
            </a:lvl1pPr>
          </a:lstStyle>
          <a:p>
            <a:r>
              <a:rPr lang="en-US"/>
              <a:t>Click to edit Master title style</a:t>
            </a:r>
          </a:p>
        </p:txBody>
      </p:sp>
      <p:sp>
        <p:nvSpPr>
          <p:cNvPr id="11" name="Content Placeholder 2"/>
          <p:cNvSpPr>
            <a:spLocks noGrp="1"/>
          </p:cNvSpPr>
          <p:nvPr>
            <p:ph idx="1"/>
          </p:nvPr>
        </p:nvSpPr>
        <p:spPr>
          <a:xfrm>
            <a:off x="485192" y="1660849"/>
            <a:ext cx="11243388" cy="4516114"/>
          </a:xfrm>
        </p:spPr>
        <p:txBody>
          <a:bodyPr/>
          <a:lstStyle>
            <a:lvl1pPr marL="0" marR="0" indent="0" algn="l" defTabSz="914400" rtl="0" eaLnBrk="1" fontAlgn="auto" latinLnBrk="0" hangingPunct="1">
              <a:lnSpc>
                <a:spcPct val="100000"/>
              </a:lnSpc>
              <a:spcBef>
                <a:spcPts val="1200"/>
              </a:spcBef>
              <a:spcAft>
                <a:spcPts val="1200"/>
              </a:spcAft>
              <a:buClr>
                <a:srgbClr val="FF0000"/>
              </a:buClr>
              <a:buSzPct val="100000"/>
              <a:buFont typeface="Wingdings" panose="05000000000000000000" pitchFamily="2" charset="2"/>
              <a:buNone/>
              <a:tabLst/>
              <a:defRPr sz="2000" baseline="0">
                <a:solidFill>
                  <a:srgbClr val="0070C0"/>
                </a:solidFill>
                <a:latin typeface="Arial" panose="020B0604020202020204" pitchFamily="34" charset="0"/>
                <a:cs typeface="Arial" panose="020B0604020202020204" pitchFamily="34" charset="0"/>
              </a:defRPr>
            </a:lvl1pPr>
            <a:lvl2pPr marL="457200" indent="0">
              <a:spcBef>
                <a:spcPts val="600"/>
              </a:spcBef>
              <a:spcAft>
                <a:spcPts val="600"/>
              </a:spcAft>
              <a:buFont typeface="Wingdings" panose="05000000000000000000" pitchFamily="2" charset="2"/>
              <a:buNone/>
              <a:defRPr sz="2200">
                <a:latin typeface="Arial" panose="020B0604020202020204" pitchFamily="34" charset="0"/>
                <a:cs typeface="Arial" panose="020B0604020202020204" pitchFamily="34" charset="0"/>
              </a:defRPr>
            </a:lvl2pPr>
            <a:lvl3pPr marL="1143000" indent="-228600">
              <a:spcBef>
                <a:spcPts val="600"/>
              </a:spcBef>
              <a:spcAft>
                <a:spcPts val="600"/>
              </a:spcAft>
              <a:buFont typeface="Wingdings" panose="05000000000000000000" pitchFamily="2" charset="2"/>
              <a:buChar char="ü"/>
              <a:defRPr>
                <a:latin typeface="Arial" panose="020B0604020202020204" pitchFamily="34" charset="0"/>
                <a:cs typeface="Arial" panose="020B0604020202020204" pitchFamily="34" charset="0"/>
              </a:defRPr>
            </a:lvl3pPr>
            <a:lvl4pPr>
              <a:spcBef>
                <a:spcPts val="600"/>
              </a:spcBef>
              <a:spcAft>
                <a:spcPts val="600"/>
              </a:spcAft>
              <a:defRPr>
                <a:latin typeface="Arial" panose="020B0604020202020204" pitchFamily="34" charset="0"/>
                <a:cs typeface="Arial" panose="020B0604020202020204" pitchFamily="34" charset="0"/>
              </a:defRPr>
            </a:lvl4pPr>
            <a:lvl5pPr>
              <a:spcBef>
                <a:spcPts val="600"/>
              </a:spcBef>
              <a:spcAft>
                <a:spcPts val="6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0057683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a:t>8/6/2010</a:t>
            </a:r>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6C83BA47-C323-46A4-ACF8-F39E8FECA431}" type="slidenum">
              <a:rPr lang="en-US" smtClean="0"/>
              <a:pPr>
                <a:defRPr/>
              </a:pPr>
              <a:t>‹#›</a:t>
            </a:fld>
            <a:endParaRPr lang="en-US"/>
          </a:p>
        </p:txBody>
      </p:sp>
    </p:spTree>
    <p:extLst>
      <p:ext uri="{BB962C8B-B14F-4D97-AF65-F5344CB8AC3E}">
        <p14:creationId xmlns:p14="http://schemas.microsoft.com/office/powerpoint/2010/main" val="2359262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r>
              <a:rPr lang="en-US"/>
              <a:t>8/6/2010</a:t>
            </a:r>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3E813EC0-D54D-4AFA-9A98-DD3901644E12}" type="slidenum">
              <a:rPr lang="en-US" smtClean="0"/>
              <a:pPr>
                <a:defRPr/>
              </a:pPr>
              <a:t>‹#›</a:t>
            </a:fld>
            <a:endParaRPr lang="en-US"/>
          </a:p>
        </p:txBody>
      </p:sp>
      <p:sp>
        <p:nvSpPr>
          <p:cNvPr id="8" name="TextBox 7">
            <a:extLst>
              <a:ext uri="{FF2B5EF4-FFF2-40B4-BE49-F238E27FC236}">
                <a16:creationId xmlns:a16="http://schemas.microsoft.com/office/drawing/2014/main" id="{E3F726FF-B259-4502-A359-D547473D1359}"/>
              </a:ext>
            </a:extLst>
          </p:cNvPr>
          <p:cNvSpPr txBox="1"/>
          <p:nvPr/>
        </p:nvSpPr>
        <p:spPr>
          <a:xfrm>
            <a:off x="2209800" y="4927409"/>
            <a:ext cx="8995931" cy="276999"/>
          </a:xfrm>
          <a:prstGeom prst="rect">
            <a:avLst/>
          </a:prstGeom>
          <a:noFill/>
        </p:spPr>
        <p:txBody>
          <a:bodyPr wrap="square" rtlCol="0">
            <a:spAutoFit/>
          </a:bodyPr>
          <a:lstStyle/>
          <a:p>
            <a:pPr algn="ctr"/>
            <a:r>
              <a:rPr lang="en-US" sz="1200" b="0">
                <a:solidFill>
                  <a:srgbClr val="00B0F0"/>
                </a:solidFill>
                <a:latin typeface="Arial" panose="020B0604020202020204" pitchFamily="34" charset="0"/>
                <a:cs typeface="Arial" panose="020B0604020202020204" pitchFamily="34" charset="0"/>
              </a:rPr>
              <a:t>MAR104 - MARKETING</a:t>
            </a:r>
            <a:r>
              <a:rPr lang="en-US" sz="1200" b="0" baseline="0">
                <a:solidFill>
                  <a:srgbClr val="00B0F0"/>
                </a:solidFill>
                <a:latin typeface="Arial" panose="020B0604020202020204" pitchFamily="34" charset="0"/>
                <a:cs typeface="Arial" panose="020B0604020202020204" pitchFamily="34" charset="0"/>
              </a:rPr>
              <a:t> CĂN BẢN</a:t>
            </a:r>
            <a:endParaRPr lang="en-US" sz="1200" b="0" dirty="0">
              <a:solidFill>
                <a:srgbClr val="00B0F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F3A136-F32B-498B-B06D-BB79434EFFCC}"/>
              </a:ext>
            </a:extLst>
          </p:cNvPr>
          <p:cNvSpPr txBox="1"/>
          <p:nvPr/>
        </p:nvSpPr>
        <p:spPr>
          <a:xfrm>
            <a:off x="10200704" y="6444476"/>
            <a:ext cx="1740755" cy="276999"/>
          </a:xfrm>
          <a:prstGeom prst="rect">
            <a:avLst/>
          </a:prstGeom>
          <a:noFill/>
        </p:spPr>
        <p:txBody>
          <a:bodyPr wrap="square" rtlCol="0">
            <a:spAutoFit/>
          </a:bodyPr>
          <a:lstStyle/>
          <a:p>
            <a:pPr algn="r"/>
            <a:r>
              <a:rPr lang="en-US" sz="1200" b="0" baseline="0">
                <a:solidFill>
                  <a:srgbClr val="00B0F0"/>
                </a:solidFill>
                <a:latin typeface="Arial" panose="020B0604020202020204" pitchFamily="34" charset="0"/>
                <a:cs typeface="Arial" panose="020B0604020202020204" pitchFamily="34" charset="0"/>
              </a:rPr>
              <a:t>Giới thiệu học phần </a:t>
            </a:r>
            <a:endParaRPr lang="en-US" sz="1200" b="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706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r>
              <a:rPr lang="en-US"/>
              <a:t>8/6/2010</a:t>
            </a:r>
          </a:p>
        </p:txBody>
      </p:sp>
      <p:sp>
        <p:nvSpPr>
          <p:cNvPr id="8" name="Footer Placeholder 7"/>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3D69B71F-3C51-4F99-AE5C-59B8091CC04F}" type="slidenum">
              <a:rPr lang="en-US" smtClean="0"/>
              <a:pPr>
                <a:defRPr/>
              </a:pPr>
              <a:t>‹#›</a:t>
            </a:fld>
            <a:endParaRPr lang="en-US"/>
          </a:p>
        </p:txBody>
      </p:sp>
    </p:spTree>
    <p:extLst>
      <p:ext uri="{BB962C8B-B14F-4D97-AF65-F5344CB8AC3E}">
        <p14:creationId xmlns:p14="http://schemas.microsoft.com/office/powerpoint/2010/main" val="28288897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8/6/2010</a:t>
            </a:r>
          </a:p>
        </p:txBody>
      </p:sp>
      <p:sp>
        <p:nvSpPr>
          <p:cNvPr id="4" name="Footer Placeholder 3"/>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p>
            <a:pPr>
              <a:defRPr/>
            </a:pPr>
            <a:fld id="{62785C56-1B09-4195-BCD1-26399B415DDD}" type="slidenum">
              <a:rPr lang="en-US" smtClean="0"/>
              <a:pPr>
                <a:defRPr/>
              </a:pPr>
              <a:t>‹#›</a:t>
            </a:fld>
            <a:endParaRPr lang="en-US"/>
          </a:p>
        </p:txBody>
      </p:sp>
    </p:spTree>
    <p:extLst>
      <p:ext uri="{BB962C8B-B14F-4D97-AF65-F5344CB8AC3E}">
        <p14:creationId xmlns:p14="http://schemas.microsoft.com/office/powerpoint/2010/main" val="1788595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8/6/2010</a:t>
            </a:r>
          </a:p>
        </p:txBody>
      </p:sp>
      <p:sp>
        <p:nvSpPr>
          <p:cNvPr id="3" name="Footer Placeholder 2"/>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p>
            <a:pPr>
              <a:defRPr/>
            </a:pPr>
            <a:fld id="{30940F97-43F5-4258-B03A-03DF6126AA69}" type="slidenum">
              <a:rPr lang="en-US" smtClean="0"/>
              <a:pPr>
                <a:defRPr/>
              </a:pPr>
              <a:t>‹#›</a:t>
            </a:fld>
            <a:endParaRPr lang="en-US"/>
          </a:p>
        </p:txBody>
      </p:sp>
    </p:spTree>
    <p:extLst>
      <p:ext uri="{BB962C8B-B14F-4D97-AF65-F5344CB8AC3E}">
        <p14:creationId xmlns:p14="http://schemas.microsoft.com/office/powerpoint/2010/main" val="4070489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8/6/2010</a:t>
            </a:r>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D3269812-E364-40E0-AA9E-00D1E6006058}" type="slidenum">
              <a:rPr lang="en-US" smtClean="0"/>
              <a:pPr>
                <a:defRPr/>
              </a:pPr>
              <a:t>‹#›</a:t>
            </a:fld>
            <a:endParaRPr lang="en-US"/>
          </a:p>
        </p:txBody>
      </p:sp>
    </p:spTree>
    <p:extLst>
      <p:ext uri="{BB962C8B-B14F-4D97-AF65-F5344CB8AC3E}">
        <p14:creationId xmlns:p14="http://schemas.microsoft.com/office/powerpoint/2010/main" val="18329920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8/6/2010</a:t>
            </a:r>
          </a:p>
        </p:txBody>
      </p:sp>
      <p:sp>
        <p:nvSpPr>
          <p:cNvPr id="6" name="Footer Placeholder 5"/>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019FED95-657D-411B-82C9-C03C6073ED33}" type="slidenum">
              <a:rPr lang="en-US" smtClean="0"/>
              <a:pPr>
                <a:defRPr/>
              </a:pPr>
              <a:t>‹#›</a:t>
            </a:fld>
            <a:endParaRPr lang="en-US"/>
          </a:p>
        </p:txBody>
      </p:sp>
    </p:spTree>
    <p:extLst>
      <p:ext uri="{BB962C8B-B14F-4D97-AF65-F5344CB8AC3E}">
        <p14:creationId xmlns:p14="http://schemas.microsoft.com/office/powerpoint/2010/main" val="40756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D69B71F-3C51-4F99-AE5C-59B8091CC04F}" type="slidenum">
              <a:rPr lang="en-US"/>
              <a:pPr>
                <a:defRPr/>
              </a:pPr>
              <a:t>‹#›</a:t>
            </a:fld>
            <a:endParaRPr lang="en-US"/>
          </a:p>
        </p:txBody>
      </p:sp>
    </p:spTree>
    <p:extLst>
      <p:ext uri="{BB962C8B-B14F-4D97-AF65-F5344CB8AC3E}">
        <p14:creationId xmlns:p14="http://schemas.microsoft.com/office/powerpoint/2010/main" val="8537591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8/6/2010</a:t>
            </a:r>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5EF5894E-E203-433E-B0B2-1195B13356A8}" type="slidenum">
              <a:rPr lang="en-US" smtClean="0"/>
              <a:pPr>
                <a:defRPr/>
              </a:pPr>
              <a:t>‹#›</a:t>
            </a:fld>
            <a:endParaRPr lang="en-US"/>
          </a:p>
        </p:txBody>
      </p:sp>
    </p:spTree>
    <p:extLst>
      <p:ext uri="{BB962C8B-B14F-4D97-AF65-F5344CB8AC3E}">
        <p14:creationId xmlns:p14="http://schemas.microsoft.com/office/powerpoint/2010/main" val="1779437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8/6/2010</a:t>
            </a:r>
          </a:p>
        </p:txBody>
      </p:sp>
      <p:sp>
        <p:nvSpPr>
          <p:cNvPr id="5" name="Footer Placeholder 4"/>
          <p:cNvSpPr>
            <a:spLocks noGrp="1"/>
          </p:cNvSpPr>
          <p:nvPr>
            <p:ph type="ftr" sz="quarter" idx="11"/>
          </p:nvPr>
        </p:nvSpPr>
        <p:spPr>
          <a:xfrm>
            <a:off x="4953000" y="4698623"/>
            <a:ext cx="41148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CEA48502-421F-4AAD-9C8D-357E959457FE}" type="slidenum">
              <a:rPr lang="en-US" smtClean="0"/>
              <a:pPr>
                <a:defRPr/>
              </a:pPr>
              <a:t>‹#›</a:t>
            </a:fld>
            <a:endParaRPr lang="en-US"/>
          </a:p>
        </p:txBody>
      </p:sp>
    </p:spTree>
    <p:extLst>
      <p:ext uri="{BB962C8B-B14F-4D97-AF65-F5344CB8AC3E}">
        <p14:creationId xmlns:p14="http://schemas.microsoft.com/office/powerpoint/2010/main" val="1308765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2785C56-1B09-4195-BCD1-26399B415DDD}" type="slidenum">
              <a:rPr lang="en-US"/>
              <a:pPr>
                <a:defRPr/>
              </a:pPr>
              <a:t>‹#›</a:t>
            </a:fld>
            <a:endParaRPr lang="en-US"/>
          </a:p>
        </p:txBody>
      </p:sp>
    </p:spTree>
    <p:extLst>
      <p:ext uri="{BB962C8B-B14F-4D97-AF65-F5344CB8AC3E}">
        <p14:creationId xmlns:p14="http://schemas.microsoft.com/office/powerpoint/2010/main" val="249890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0940F97-43F5-4258-B03A-03DF6126AA69}" type="slidenum">
              <a:rPr lang="en-US"/>
              <a:pPr>
                <a:defRPr/>
              </a:pPr>
              <a:t>‹#›</a:t>
            </a:fld>
            <a:endParaRPr lang="en-US"/>
          </a:p>
        </p:txBody>
      </p:sp>
    </p:spTree>
    <p:extLst>
      <p:ext uri="{BB962C8B-B14F-4D97-AF65-F5344CB8AC3E}">
        <p14:creationId xmlns:p14="http://schemas.microsoft.com/office/powerpoint/2010/main" val="337298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00E7-61F2-9475-49E7-9AB2B6F2BF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38F52F-A599-A00E-B130-106244D9C70F}"/>
              </a:ext>
            </a:extLst>
          </p:cNvPr>
          <p:cNvSpPr>
            <a:spLocks noGrp="1"/>
          </p:cNvSpPr>
          <p:nvPr>
            <p:ph type="dt" sz="half" idx="10"/>
          </p:nvPr>
        </p:nvSpPr>
        <p:spPr/>
        <p:txBody>
          <a:bodyPr/>
          <a:lstStyle/>
          <a:p>
            <a:pPr>
              <a:defRPr/>
            </a:pPr>
            <a:r>
              <a:rPr lang="en-US"/>
              <a:t>8/6/2010</a:t>
            </a:r>
          </a:p>
        </p:txBody>
      </p:sp>
      <p:sp>
        <p:nvSpPr>
          <p:cNvPr id="4" name="Footer Placeholder 3">
            <a:extLst>
              <a:ext uri="{FF2B5EF4-FFF2-40B4-BE49-F238E27FC236}">
                <a16:creationId xmlns:a16="http://schemas.microsoft.com/office/drawing/2014/main" id="{643B9A59-9F65-B629-A6CF-DA40CE0259F1}"/>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19AE5676-9F51-BFFC-2E4A-C88A79340413}"/>
              </a:ext>
            </a:extLst>
          </p:cNvPr>
          <p:cNvSpPr>
            <a:spLocks noGrp="1"/>
          </p:cNvSpPr>
          <p:nvPr>
            <p:ph type="sldNum" sz="quarter" idx="12"/>
          </p:nvPr>
        </p:nvSpPr>
        <p:spPr/>
        <p:txBody>
          <a:bodyPr/>
          <a:lstStyle/>
          <a:p>
            <a:pPr>
              <a:defRPr/>
            </a:pPr>
            <a:fld id="{FE152F4C-118F-4EC9-AE11-FB28E884B49F}" type="slidenum">
              <a:rPr lang="en-US" smtClean="0"/>
              <a:pPr>
                <a:defRPr/>
              </a:pPr>
              <a:t>‹#›</a:t>
            </a:fld>
            <a:endParaRPr lang="en-US"/>
          </a:p>
        </p:txBody>
      </p:sp>
    </p:spTree>
    <p:extLst>
      <p:ext uri="{BB962C8B-B14F-4D97-AF65-F5344CB8AC3E}">
        <p14:creationId xmlns:p14="http://schemas.microsoft.com/office/powerpoint/2010/main" val="207963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8/6/2010</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269812-E364-40E0-AA9E-00D1E6006058}" type="slidenum">
              <a:rPr lang="en-US"/>
              <a:pPr>
                <a:defRPr/>
              </a:pPr>
              <a:t>‹#›</a:t>
            </a:fld>
            <a:endParaRPr lang="en-US"/>
          </a:p>
        </p:txBody>
      </p:sp>
    </p:spTree>
    <p:extLst>
      <p:ext uri="{BB962C8B-B14F-4D97-AF65-F5344CB8AC3E}">
        <p14:creationId xmlns:p14="http://schemas.microsoft.com/office/powerpoint/2010/main" val="371833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pct80">
          <a:fgClr>
            <a:schemeClr val="bg1"/>
          </a:fgClr>
          <a:bgClr>
            <a:schemeClr val="accent1"/>
          </a:bgClr>
        </a:patt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304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72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r>
              <a:rPr lang="en-US"/>
              <a:t>8/6/2010</a:t>
            </a:r>
          </a:p>
        </p:txBody>
      </p:sp>
      <p:sp>
        <p:nvSpPr>
          <p:cNvPr id="77722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endParaRPr lang="en-US" dirty="0"/>
          </a:p>
        </p:txBody>
      </p:sp>
      <p:sp>
        <p:nvSpPr>
          <p:cNvPr id="7772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FE152F4C-118F-4EC9-AE11-FB28E884B49F}" type="slidenum">
              <a:rPr lang="en-US"/>
              <a:pPr>
                <a:defRPr/>
              </a:pPr>
              <a:t>‹#›</a:t>
            </a:fld>
            <a:endParaRPr lang="en-US"/>
          </a:p>
        </p:txBody>
      </p:sp>
      <p:sp>
        <p:nvSpPr>
          <p:cNvPr id="777223" name="Rectangle 7"/>
          <p:cNvSpPr>
            <a:spLocks noChangeArrowheads="1"/>
          </p:cNvSpPr>
          <p:nvPr userDrawn="1"/>
        </p:nvSpPr>
        <p:spPr bwMode="auto">
          <a:xfrm rot="5400000">
            <a:off x="-3378200" y="3378200"/>
            <a:ext cx="6858000" cy="1016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rot="10800000" vert="eaVert" wrap="none" anchor="ctr"/>
          <a:lstStyle/>
          <a:p>
            <a:pPr>
              <a:defRPr/>
            </a:pPr>
            <a:endParaRPr lang="en-US">
              <a:latin typeface="Arial" pitchFamily="34" charset="0"/>
            </a:endParaRPr>
          </a:p>
        </p:txBody>
      </p:sp>
      <p:sp>
        <p:nvSpPr>
          <p:cNvPr id="777224" name="Rectangle 7"/>
          <p:cNvSpPr>
            <a:spLocks noChangeArrowheads="1"/>
          </p:cNvSpPr>
          <p:nvPr userDrawn="1"/>
        </p:nvSpPr>
        <p:spPr bwMode="auto">
          <a:xfrm rot="5400000">
            <a:off x="8712200" y="3378200"/>
            <a:ext cx="6858000" cy="1016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rot="10800000" vert="eaVert" wrap="none" anchor="ctr"/>
          <a:lstStyle/>
          <a:p>
            <a:pPr>
              <a:defRPr/>
            </a:pPr>
            <a:endParaRPr lang="en-US">
              <a:latin typeface="Arial" pitchFamily="34" charset="0"/>
            </a:endParaRPr>
          </a:p>
        </p:txBody>
      </p:sp>
      <p:sp>
        <p:nvSpPr>
          <p:cNvPr id="777225" name="Rectangle 7"/>
          <p:cNvSpPr>
            <a:spLocks noChangeArrowheads="1"/>
          </p:cNvSpPr>
          <p:nvPr userDrawn="1"/>
        </p:nvSpPr>
        <p:spPr bwMode="auto">
          <a:xfrm>
            <a:off x="0" y="0"/>
            <a:ext cx="12192000" cy="762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wrap="none" anchor="ctr"/>
          <a:lstStyle/>
          <a:p>
            <a:pPr>
              <a:defRPr/>
            </a:pPr>
            <a:endParaRPr lang="en-US">
              <a:latin typeface="Arial" pitchFamily="34" charset="0"/>
            </a:endParaRPr>
          </a:p>
        </p:txBody>
      </p:sp>
      <p:sp>
        <p:nvSpPr>
          <p:cNvPr id="777226" name="Rectangle 7"/>
          <p:cNvSpPr>
            <a:spLocks noChangeArrowheads="1"/>
          </p:cNvSpPr>
          <p:nvPr userDrawn="1"/>
        </p:nvSpPr>
        <p:spPr bwMode="auto">
          <a:xfrm>
            <a:off x="0" y="6781800"/>
            <a:ext cx="12192000" cy="762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wrap="none" anchor="ctr"/>
          <a:lstStyle/>
          <a:p>
            <a:pPr>
              <a:defRPr/>
            </a:pPr>
            <a:endParaRPr lang="en-US">
              <a:latin typeface="Arial" pitchFamily="34" charset="0"/>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5" r:id="rId8"/>
    <p:sldLayoutId id="2147483741" r:id="rId9"/>
    <p:sldLayoutId id="2147483742" r:id="rId10"/>
    <p:sldLayoutId id="2147483743" r:id="rId11"/>
    <p:sldLayoutId id="2147483744" r:id="rId12"/>
  </p:sldLayoutIdLst>
  <p:hf hdr="0" ft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ahoma" pitchFamily="34" charset="0"/>
          <a:cs typeface="Arial" pitchFamily="34" charset="0"/>
        </a:defRPr>
      </a:lvl2pPr>
      <a:lvl3pPr algn="ctr" rtl="0" eaLnBrk="0" fontAlgn="base" hangingPunct="0">
        <a:spcBef>
          <a:spcPct val="0"/>
        </a:spcBef>
        <a:spcAft>
          <a:spcPct val="0"/>
        </a:spcAft>
        <a:defRPr sz="4400" b="1">
          <a:solidFill>
            <a:schemeClr val="tx2"/>
          </a:solidFill>
          <a:latin typeface="Tahoma" pitchFamily="34" charset="0"/>
          <a:cs typeface="Arial" pitchFamily="34" charset="0"/>
        </a:defRPr>
      </a:lvl3pPr>
      <a:lvl4pPr algn="ctr" rtl="0" eaLnBrk="0" fontAlgn="base" hangingPunct="0">
        <a:spcBef>
          <a:spcPct val="0"/>
        </a:spcBef>
        <a:spcAft>
          <a:spcPct val="0"/>
        </a:spcAft>
        <a:defRPr sz="4400" b="1">
          <a:solidFill>
            <a:schemeClr val="tx2"/>
          </a:solidFill>
          <a:latin typeface="Tahoma" pitchFamily="34" charset="0"/>
          <a:cs typeface="Arial" pitchFamily="34" charset="0"/>
        </a:defRPr>
      </a:lvl4pPr>
      <a:lvl5pPr algn="ctr" rtl="0" eaLnBrk="0" fontAlgn="base" hangingPunct="0">
        <a:spcBef>
          <a:spcPct val="0"/>
        </a:spcBef>
        <a:spcAft>
          <a:spcPct val="0"/>
        </a:spcAft>
        <a:defRPr sz="4400" b="1">
          <a:solidFill>
            <a:schemeClr val="tx2"/>
          </a:solidFill>
          <a:latin typeface="Tahoma" pitchFamily="34" charset="0"/>
          <a:cs typeface="Arial" pitchFamily="34" charset="0"/>
        </a:defRPr>
      </a:lvl5pPr>
      <a:lvl6pPr marL="457200" algn="ctr" rtl="0" fontAlgn="base">
        <a:spcBef>
          <a:spcPct val="0"/>
        </a:spcBef>
        <a:spcAft>
          <a:spcPct val="0"/>
        </a:spcAft>
        <a:defRPr sz="4400" b="1">
          <a:solidFill>
            <a:schemeClr val="tx2"/>
          </a:solidFill>
          <a:latin typeface="Tahoma" pitchFamily="34" charset="0"/>
          <a:cs typeface="Arial" pitchFamily="34" charset="0"/>
        </a:defRPr>
      </a:lvl6pPr>
      <a:lvl7pPr marL="914400" algn="ctr" rtl="0" fontAlgn="base">
        <a:spcBef>
          <a:spcPct val="0"/>
        </a:spcBef>
        <a:spcAft>
          <a:spcPct val="0"/>
        </a:spcAft>
        <a:defRPr sz="4400" b="1">
          <a:solidFill>
            <a:schemeClr val="tx2"/>
          </a:solidFill>
          <a:latin typeface="Tahoma" pitchFamily="34" charset="0"/>
          <a:cs typeface="Arial" pitchFamily="34" charset="0"/>
        </a:defRPr>
      </a:lvl7pPr>
      <a:lvl8pPr marL="1371600" algn="ctr" rtl="0" fontAlgn="base">
        <a:spcBef>
          <a:spcPct val="0"/>
        </a:spcBef>
        <a:spcAft>
          <a:spcPct val="0"/>
        </a:spcAft>
        <a:defRPr sz="4400" b="1">
          <a:solidFill>
            <a:schemeClr val="tx2"/>
          </a:solidFill>
          <a:latin typeface="Tahoma" pitchFamily="34" charset="0"/>
          <a:cs typeface="Arial" pitchFamily="34" charset="0"/>
        </a:defRPr>
      </a:lvl8pPr>
      <a:lvl9pPr marL="1828800" algn="ctr" rtl="0" fontAlgn="base">
        <a:spcBef>
          <a:spcPct val="0"/>
        </a:spcBef>
        <a:spcAft>
          <a:spcPct val="0"/>
        </a:spcAft>
        <a:defRPr sz="4400" b="1">
          <a:solidFill>
            <a:schemeClr val="tx2"/>
          </a:solidFill>
          <a:latin typeface="Tahoma" pitchFamily="34" charset="0"/>
          <a:cs typeface="Arial" pitchFamily="34" charset="0"/>
        </a:defRPr>
      </a:lvl9pPr>
    </p:titleStyle>
    <p:bodyStyle>
      <a:lvl1pPr marL="342900" indent="-342900" algn="l" rtl="0" eaLnBrk="0" fontAlgn="base" hangingPunct="0">
        <a:lnSpc>
          <a:spcPct val="120000"/>
        </a:lnSpc>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rgbClr val="005028"/>
        </a:buClr>
        <a:buChar char="o"/>
        <a:defRPr sz="3000">
          <a:solidFill>
            <a:schemeClr val="tx1"/>
          </a:solidFill>
          <a:latin typeface="+mn-lt"/>
          <a:cs typeface="+mn-cs"/>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cs typeface="+mn-cs"/>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cs typeface="+mn-cs"/>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2C3169-7737-7F19-EA68-30DB26AC6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AE685A-65A9-60BE-15AE-2D1DEFFB1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C9981-EACB-C0A4-3A3A-42FADE35E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
        <p:nvSpPr>
          <p:cNvPr id="5" name="Footer Placeholder 4">
            <a:extLst>
              <a:ext uri="{FF2B5EF4-FFF2-40B4-BE49-F238E27FC236}">
                <a16:creationId xmlns:a16="http://schemas.microsoft.com/office/drawing/2014/main" id="{57B78DF3-94B9-D816-73E9-2D90BD2D5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82000"/>
                  </a:schemeClr>
                </a:solidFill>
              </a:defRPr>
            </a:lvl1pPr>
          </a:lstStyle>
          <a:p>
            <a:r>
              <a:rPr lang="en-US" cap="all" dirty="0">
                <a:solidFill>
                  <a:srgbClr val="C00000"/>
                </a:solidFill>
                <a:latin typeface="Arial" panose="020B0604020202020204" pitchFamily="34" charset="0"/>
              </a:rPr>
              <a:t>CMP169</a:t>
            </a:r>
            <a:r>
              <a:rPr lang="vi-VN" cap="all" dirty="0">
                <a:solidFill>
                  <a:srgbClr val="C00000"/>
                </a:solidFill>
                <a:latin typeface="Arial" panose="020B0604020202020204" pitchFamily="34" charset="0"/>
              </a:rPr>
              <a:t> -</a:t>
            </a:r>
            <a:r>
              <a:rPr lang="en-US" cap="all" dirty="0">
                <a:solidFill>
                  <a:srgbClr val="C00000"/>
                </a:solidFill>
                <a:latin typeface="Arial" panose="020B0604020202020204" pitchFamily="34" charset="0"/>
              </a:rPr>
              <a:t> TRÍ TUỆ NHÂN TẠO</a:t>
            </a:r>
            <a:r>
              <a:rPr lang="vi-VN" cap="all" dirty="0">
                <a:solidFill>
                  <a:srgbClr val="C00000"/>
                </a:solidFill>
                <a:latin typeface="Tahoma" panose="020B0604030504040204" pitchFamily="34" charset="0"/>
              </a:rPr>
              <a:t> </a:t>
            </a:r>
            <a:endParaRPr lang="en-US" sz="1200" dirty="0"/>
          </a:p>
        </p:txBody>
      </p:sp>
      <p:sp>
        <p:nvSpPr>
          <p:cNvPr id="6" name="Slide Number Placeholder 5">
            <a:extLst>
              <a:ext uri="{FF2B5EF4-FFF2-40B4-BE49-F238E27FC236}">
                <a16:creationId xmlns:a16="http://schemas.microsoft.com/office/drawing/2014/main" id="{89B556CC-0157-BF32-376A-DBE6418AC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C00000"/>
                </a:solidFill>
              </a:defRPr>
            </a:lvl1pPr>
          </a:lstStyle>
          <a:p>
            <a:r>
              <a:rPr lang="vi-VN" dirty="0"/>
              <a:t>Bài 5: MÁY HỌC</a:t>
            </a:r>
            <a:endParaRPr lang="en-US" dirty="0"/>
          </a:p>
        </p:txBody>
      </p:sp>
      <p:pic>
        <p:nvPicPr>
          <p:cNvPr id="8" name="Picture 7">
            <a:extLst>
              <a:ext uri="{FF2B5EF4-FFF2-40B4-BE49-F238E27FC236}">
                <a16:creationId xmlns:a16="http://schemas.microsoft.com/office/drawing/2014/main" id="{9D4C33A5-EAA1-5933-DFBC-0343F06001FA}"/>
              </a:ext>
            </a:extLst>
          </p:cNvPr>
          <p:cNvPicPr>
            <a:picLocks noChangeAspect="1"/>
          </p:cNvPicPr>
          <p:nvPr userDrawn="1"/>
        </p:nvPicPr>
        <p:blipFill>
          <a:blip r:embed="rId13"/>
          <a:stretch>
            <a:fillRect/>
          </a:stretch>
        </p:blipFill>
        <p:spPr>
          <a:xfrm>
            <a:off x="838200" y="6307768"/>
            <a:ext cx="1384177" cy="413707"/>
          </a:xfrm>
          <a:prstGeom prst="rect">
            <a:avLst/>
          </a:prstGeom>
        </p:spPr>
      </p:pic>
    </p:spTree>
    <p:extLst>
      <p:ext uri="{BB962C8B-B14F-4D97-AF65-F5344CB8AC3E}">
        <p14:creationId xmlns:p14="http://schemas.microsoft.com/office/powerpoint/2010/main" val="56360612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a:defRPr/>
            </a:pPr>
            <a:r>
              <a:rPr lang="en-US"/>
              <a:t>8/6/2010</a:t>
            </a:r>
          </a:p>
        </p:txBody>
      </p:sp>
      <p:sp>
        <p:nvSpPr>
          <p:cNvPr id="6" name="Slide Number Placeholder 5"/>
          <p:cNvSpPr>
            <a:spLocks noGrp="1"/>
          </p:cNvSpPr>
          <p:nvPr>
            <p:ph type="sldNum" sz="quarter" idx="4"/>
          </p:nvPr>
        </p:nvSpPr>
        <p:spPr>
          <a:xfrm>
            <a:off x="8319053" y="6409358"/>
            <a:ext cx="3515137"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pPr>
              <a:defRPr/>
            </a:pPr>
            <a:fld id="{FE152F4C-118F-4EC9-AE11-FB28E884B49F}" type="slidenum">
              <a:rPr lang="en-US" smtClean="0"/>
              <a:pPr>
                <a:defRPr/>
              </a:pPr>
              <a:t>‹#›</a:t>
            </a:fld>
            <a:endParaRPr lang="en-US"/>
          </a:p>
        </p:txBody>
      </p:sp>
      <p:pic>
        <p:nvPicPr>
          <p:cNvPr id="7" name="Picture 6">
            <a:extLst>
              <a:ext uri="{FF2B5EF4-FFF2-40B4-BE49-F238E27FC236}">
                <a16:creationId xmlns:a16="http://schemas.microsoft.com/office/drawing/2014/main" id="{5816B7F9-E585-4FD2-CB0D-F1877F54117B}"/>
              </a:ext>
            </a:extLst>
          </p:cNvPr>
          <p:cNvPicPr>
            <a:picLocks noChangeAspect="1"/>
          </p:cNvPicPr>
          <p:nvPr/>
        </p:nvPicPr>
        <p:blipFill rotWithShape="1">
          <a:blip r:embed="rId16"/>
          <a:srcRect l="11918" t="12821" r="10245" b="57225"/>
          <a:stretch/>
        </p:blipFill>
        <p:spPr>
          <a:xfrm>
            <a:off x="250541" y="6393673"/>
            <a:ext cx="1499531" cy="381601"/>
          </a:xfrm>
          <a:prstGeom prst="rect">
            <a:avLst/>
          </a:prstGeom>
        </p:spPr>
      </p:pic>
      <p:cxnSp>
        <p:nvCxnSpPr>
          <p:cNvPr id="8" name="Straight Connector 7">
            <a:extLst>
              <a:ext uri="{FF2B5EF4-FFF2-40B4-BE49-F238E27FC236}">
                <a16:creationId xmlns:a16="http://schemas.microsoft.com/office/drawing/2014/main" id="{80988E7E-B398-4A71-F421-06F1CDBD454F}"/>
              </a:ext>
            </a:extLst>
          </p:cNvPr>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F09B70-0D13-DB5E-8272-B628A907FDAD}"/>
              </a:ext>
            </a:extLst>
          </p:cNvPr>
          <p:cNvSpPr txBox="1"/>
          <p:nvPr/>
        </p:nvSpPr>
        <p:spPr>
          <a:xfrm>
            <a:off x="1750072" y="6431365"/>
            <a:ext cx="8995931" cy="276999"/>
          </a:xfrm>
          <a:prstGeom prst="rect">
            <a:avLst/>
          </a:prstGeom>
          <a:noFill/>
        </p:spPr>
        <p:txBody>
          <a:bodyPr wrap="square" rtlCol="0">
            <a:spAutoFit/>
          </a:bodyPr>
          <a:lstStyle/>
          <a:p>
            <a:pPr algn="ctr" rtl="0" fontAlgn="base">
              <a:spcBef>
                <a:spcPts val="0"/>
              </a:spcBef>
              <a:spcAft>
                <a:spcPts val="0"/>
              </a:spcAft>
            </a:pPr>
            <a:r>
              <a:rPr lang="en-US" sz="1200" kern="1200" cap="all" baseline="0" dirty="0">
                <a:solidFill>
                  <a:srgbClr val="C00000"/>
                </a:solidFill>
                <a:effectLst/>
                <a:latin typeface="Arial" panose="020B0604020202020204" pitchFamily="34" charset="0"/>
                <a:ea typeface="+mn-ea"/>
                <a:cs typeface="Arial" panose="020B0604020202020204" pitchFamily="34" charset="0"/>
              </a:rPr>
              <a:t>CMP169</a:t>
            </a:r>
            <a:r>
              <a:rPr lang="vi-VN" sz="1200" kern="1200" cap="all" baseline="0" dirty="0">
                <a:solidFill>
                  <a:srgbClr val="C00000"/>
                </a:solidFill>
                <a:effectLst/>
                <a:latin typeface="Arial" panose="020B0604020202020204" pitchFamily="34" charset="0"/>
                <a:ea typeface="+mn-ea"/>
                <a:cs typeface="Arial" panose="020B0604020202020204" pitchFamily="34" charset="0"/>
              </a:rPr>
              <a:t> -</a:t>
            </a:r>
            <a:r>
              <a:rPr lang="en-US" sz="1200" kern="1200" cap="all" baseline="0" dirty="0">
                <a:solidFill>
                  <a:srgbClr val="C00000"/>
                </a:solidFill>
                <a:effectLst/>
                <a:latin typeface="Arial" panose="020B0604020202020204" pitchFamily="34" charset="0"/>
                <a:ea typeface="+mn-ea"/>
                <a:cs typeface="Arial" panose="020B0604020202020204" pitchFamily="34" charset="0"/>
              </a:rPr>
              <a:t> TRÍ TUỆ NHÂN TẠO</a:t>
            </a:r>
            <a:r>
              <a:rPr lang="vi-VN" sz="1200" kern="1200" cap="all" baseline="0" dirty="0">
                <a:solidFill>
                  <a:srgbClr val="C00000"/>
                </a:solidFill>
                <a:effectLst/>
                <a:latin typeface="Tahoma" panose="020B0604030504040204" pitchFamily="34" charset="0"/>
                <a:ea typeface="+mn-ea"/>
                <a:cs typeface="Arial" panose="020B0604020202020204" pitchFamily="34" charset="0"/>
              </a:rPr>
              <a:t> </a:t>
            </a:r>
            <a:endParaRPr lang="en-US" sz="1000" dirty="0">
              <a:effectLst/>
            </a:endParaRPr>
          </a:p>
        </p:txBody>
      </p:sp>
      <p:sp>
        <p:nvSpPr>
          <p:cNvPr id="10" name="TextBox 9">
            <a:extLst>
              <a:ext uri="{FF2B5EF4-FFF2-40B4-BE49-F238E27FC236}">
                <a16:creationId xmlns:a16="http://schemas.microsoft.com/office/drawing/2014/main" id="{B489E2EC-9374-459D-9E55-8144CB5D66B7}"/>
              </a:ext>
            </a:extLst>
          </p:cNvPr>
          <p:cNvSpPr txBox="1"/>
          <p:nvPr/>
        </p:nvSpPr>
        <p:spPr>
          <a:xfrm>
            <a:off x="10200704" y="6444476"/>
            <a:ext cx="1740755" cy="276999"/>
          </a:xfrm>
          <a:prstGeom prst="rect">
            <a:avLst/>
          </a:prstGeom>
          <a:noFill/>
        </p:spPr>
        <p:txBody>
          <a:bodyPr wrap="square" rtlCol="0">
            <a:spAutoFit/>
          </a:bodyPr>
          <a:lstStyle/>
          <a:p>
            <a:pPr algn="r"/>
            <a:r>
              <a:rPr lang="vi-VN" sz="1200" b="0" baseline="0" dirty="0">
                <a:solidFill>
                  <a:srgbClr val="C00000"/>
                </a:solidFill>
                <a:latin typeface="Arial" panose="020B0604020202020204" pitchFamily="34" charset="0"/>
                <a:cs typeface="Arial" panose="020B0604020202020204" pitchFamily="34" charset="0"/>
              </a:rPr>
              <a:t>Bài 5: MÁY HỌC</a:t>
            </a:r>
            <a:endParaRPr lang="en-US" sz="1200" b="0" dirty="0">
              <a:solidFill>
                <a:srgbClr val="C00000"/>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F4BB6BDD-226C-4583-3E18-10F5C98FFE86}"/>
              </a:ext>
            </a:extLst>
          </p:cNvPr>
          <p:cNvSpPr>
            <a:spLocks noGrp="1"/>
          </p:cNvSpPr>
          <p:nvPr>
            <p:ph type="ftr" sz="quarter" idx="3"/>
          </p:nvPr>
        </p:nvSpPr>
        <p:spPr>
          <a:xfrm>
            <a:off x="4038600" y="41910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Tree>
    <p:extLst>
      <p:ext uri="{BB962C8B-B14F-4D97-AF65-F5344CB8AC3E}">
        <p14:creationId xmlns:p14="http://schemas.microsoft.com/office/powerpoint/2010/main" val="379272199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a:defRPr/>
            </a:pPr>
            <a:r>
              <a:rPr lang="en-US"/>
              <a:t>8/6/2010</a:t>
            </a:r>
          </a:p>
        </p:txBody>
      </p:sp>
      <p:sp>
        <p:nvSpPr>
          <p:cNvPr id="6" name="Slide Number Placeholder 5"/>
          <p:cNvSpPr>
            <a:spLocks noGrp="1"/>
          </p:cNvSpPr>
          <p:nvPr>
            <p:ph type="sldNum" sz="quarter" idx="4"/>
          </p:nvPr>
        </p:nvSpPr>
        <p:spPr>
          <a:xfrm>
            <a:off x="8319053" y="6409358"/>
            <a:ext cx="3515137"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pPr>
              <a:defRPr/>
            </a:pPr>
            <a:fld id="{FE152F4C-118F-4EC9-AE11-FB28E884B49F}" type="slidenum">
              <a:rPr lang="en-US" smtClean="0"/>
              <a:pPr>
                <a:defRPr/>
              </a:pPr>
              <a:t>‹#›</a:t>
            </a:fld>
            <a:endParaRPr lang="en-US"/>
          </a:p>
        </p:txBody>
      </p:sp>
      <p:pic>
        <p:nvPicPr>
          <p:cNvPr id="7" name="Picture 6">
            <a:extLst>
              <a:ext uri="{FF2B5EF4-FFF2-40B4-BE49-F238E27FC236}">
                <a16:creationId xmlns:a16="http://schemas.microsoft.com/office/drawing/2014/main" id="{5816B7F9-E585-4FD2-CB0D-F1877F54117B}"/>
              </a:ext>
            </a:extLst>
          </p:cNvPr>
          <p:cNvPicPr>
            <a:picLocks noChangeAspect="1"/>
          </p:cNvPicPr>
          <p:nvPr/>
        </p:nvPicPr>
        <p:blipFill rotWithShape="1">
          <a:blip r:embed="rId16"/>
          <a:srcRect l="11918" t="12821" r="10245" b="57225"/>
          <a:stretch/>
        </p:blipFill>
        <p:spPr>
          <a:xfrm>
            <a:off x="250541" y="6393673"/>
            <a:ext cx="1499531" cy="381601"/>
          </a:xfrm>
          <a:prstGeom prst="rect">
            <a:avLst/>
          </a:prstGeom>
        </p:spPr>
      </p:pic>
      <p:cxnSp>
        <p:nvCxnSpPr>
          <p:cNvPr id="8" name="Straight Connector 7">
            <a:extLst>
              <a:ext uri="{FF2B5EF4-FFF2-40B4-BE49-F238E27FC236}">
                <a16:creationId xmlns:a16="http://schemas.microsoft.com/office/drawing/2014/main" id="{80988E7E-B398-4A71-F421-06F1CDBD454F}"/>
              </a:ext>
            </a:extLst>
          </p:cNvPr>
          <p:cNvCxnSpPr/>
          <p:nvPr/>
        </p:nvCxnSpPr>
        <p:spPr>
          <a:xfrm>
            <a:off x="0" y="6298266"/>
            <a:ext cx="12192000" cy="0"/>
          </a:xfrm>
          <a:prstGeom prst="line">
            <a:avLst/>
          </a:prstGeom>
          <a:ln w="19050" cmpd="dbl">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F09B70-0D13-DB5E-8272-B628A907FDAD}"/>
              </a:ext>
            </a:extLst>
          </p:cNvPr>
          <p:cNvSpPr txBox="1"/>
          <p:nvPr/>
        </p:nvSpPr>
        <p:spPr>
          <a:xfrm>
            <a:off x="1750072" y="6431365"/>
            <a:ext cx="8995931" cy="276999"/>
          </a:xfrm>
          <a:prstGeom prst="rect">
            <a:avLst/>
          </a:prstGeom>
          <a:noFill/>
        </p:spPr>
        <p:txBody>
          <a:bodyPr wrap="square" rtlCol="0">
            <a:spAutoFit/>
          </a:bodyPr>
          <a:lstStyle/>
          <a:p>
            <a:pPr algn="ctr" rtl="0" fontAlgn="base">
              <a:spcBef>
                <a:spcPts val="0"/>
              </a:spcBef>
              <a:spcAft>
                <a:spcPts val="0"/>
              </a:spcAft>
            </a:pPr>
            <a:r>
              <a:rPr lang="en-US" sz="1200" kern="1200" cap="all" baseline="0" dirty="0">
                <a:solidFill>
                  <a:srgbClr val="C00000"/>
                </a:solidFill>
                <a:effectLst/>
                <a:latin typeface="Arial" panose="020B0604020202020204" pitchFamily="34" charset="0"/>
                <a:ea typeface="+mn-ea"/>
                <a:cs typeface="Arial" panose="020B0604020202020204" pitchFamily="34" charset="0"/>
              </a:rPr>
              <a:t>CMP169</a:t>
            </a:r>
            <a:r>
              <a:rPr lang="vi-VN" sz="1200" kern="1200" cap="all" baseline="0" dirty="0">
                <a:solidFill>
                  <a:srgbClr val="C00000"/>
                </a:solidFill>
                <a:effectLst/>
                <a:latin typeface="Arial" panose="020B0604020202020204" pitchFamily="34" charset="0"/>
                <a:ea typeface="+mn-ea"/>
                <a:cs typeface="Arial" panose="020B0604020202020204" pitchFamily="34" charset="0"/>
              </a:rPr>
              <a:t> -</a:t>
            </a:r>
            <a:r>
              <a:rPr lang="en-US" sz="1200" kern="1200" cap="all" baseline="0" dirty="0">
                <a:solidFill>
                  <a:srgbClr val="C00000"/>
                </a:solidFill>
                <a:effectLst/>
                <a:latin typeface="Arial" panose="020B0604020202020204" pitchFamily="34" charset="0"/>
                <a:ea typeface="+mn-ea"/>
                <a:cs typeface="Arial" panose="020B0604020202020204" pitchFamily="34" charset="0"/>
              </a:rPr>
              <a:t> TRÍ TUỆ NHÂN TẠO</a:t>
            </a:r>
            <a:r>
              <a:rPr lang="vi-VN" sz="1200" kern="1200" cap="all" baseline="0" dirty="0">
                <a:solidFill>
                  <a:srgbClr val="C00000"/>
                </a:solidFill>
                <a:effectLst/>
                <a:latin typeface="Tahoma" panose="020B0604030504040204" pitchFamily="34" charset="0"/>
                <a:ea typeface="+mn-ea"/>
                <a:cs typeface="Arial" panose="020B0604020202020204" pitchFamily="34" charset="0"/>
              </a:rPr>
              <a:t> </a:t>
            </a:r>
            <a:endParaRPr lang="en-US" sz="1000" dirty="0">
              <a:effectLst/>
            </a:endParaRPr>
          </a:p>
        </p:txBody>
      </p:sp>
      <p:sp>
        <p:nvSpPr>
          <p:cNvPr id="10" name="TextBox 9">
            <a:extLst>
              <a:ext uri="{FF2B5EF4-FFF2-40B4-BE49-F238E27FC236}">
                <a16:creationId xmlns:a16="http://schemas.microsoft.com/office/drawing/2014/main" id="{B489E2EC-9374-459D-9E55-8144CB5D66B7}"/>
              </a:ext>
            </a:extLst>
          </p:cNvPr>
          <p:cNvSpPr txBox="1"/>
          <p:nvPr/>
        </p:nvSpPr>
        <p:spPr>
          <a:xfrm>
            <a:off x="10200704" y="6444476"/>
            <a:ext cx="1740755" cy="276999"/>
          </a:xfrm>
          <a:prstGeom prst="rect">
            <a:avLst/>
          </a:prstGeom>
          <a:noFill/>
        </p:spPr>
        <p:txBody>
          <a:bodyPr wrap="square" rtlCol="0">
            <a:spAutoFit/>
          </a:bodyPr>
          <a:lstStyle/>
          <a:p>
            <a:pPr algn="r"/>
            <a:r>
              <a:rPr lang="vi-VN" sz="1200" b="0" baseline="0" dirty="0">
                <a:solidFill>
                  <a:srgbClr val="C00000"/>
                </a:solidFill>
                <a:latin typeface="Arial" panose="020B0604020202020204" pitchFamily="34" charset="0"/>
                <a:cs typeface="Arial" panose="020B0604020202020204" pitchFamily="34" charset="0"/>
              </a:rPr>
              <a:t>Bài 5: MÁY HỌC</a:t>
            </a:r>
            <a:endParaRPr lang="en-US" sz="1200" b="0" dirty="0">
              <a:solidFill>
                <a:srgbClr val="C00000"/>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F4BB6BDD-226C-4583-3E18-10F5C98FFE86}"/>
              </a:ext>
            </a:extLst>
          </p:cNvPr>
          <p:cNvSpPr>
            <a:spLocks noGrp="1"/>
          </p:cNvSpPr>
          <p:nvPr>
            <p:ph type="ftr" sz="quarter" idx="3"/>
          </p:nvPr>
        </p:nvSpPr>
        <p:spPr>
          <a:xfrm>
            <a:off x="4067452" y="563583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11" name="Rectangle 7">
            <a:extLst>
              <a:ext uri="{FF2B5EF4-FFF2-40B4-BE49-F238E27FC236}">
                <a16:creationId xmlns:a16="http://schemas.microsoft.com/office/drawing/2014/main" id="{8C0B8230-51E6-AE47-F43C-91AE9B8D239C}"/>
              </a:ext>
            </a:extLst>
          </p:cNvPr>
          <p:cNvSpPr>
            <a:spLocks noChangeArrowheads="1"/>
          </p:cNvSpPr>
          <p:nvPr userDrawn="1"/>
        </p:nvSpPr>
        <p:spPr bwMode="auto">
          <a:xfrm rot="5400000">
            <a:off x="-3378200" y="3378200"/>
            <a:ext cx="6858000" cy="1016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rot="10800000" vert="eaVert" wrap="none" anchor="ctr"/>
          <a:lstStyle/>
          <a:p>
            <a:pPr>
              <a:defRPr/>
            </a:pPr>
            <a:endParaRPr lang="en-US">
              <a:latin typeface="Arial" pitchFamily="34" charset="0"/>
            </a:endParaRPr>
          </a:p>
        </p:txBody>
      </p:sp>
      <p:sp>
        <p:nvSpPr>
          <p:cNvPr id="12" name="Rectangle 7">
            <a:extLst>
              <a:ext uri="{FF2B5EF4-FFF2-40B4-BE49-F238E27FC236}">
                <a16:creationId xmlns:a16="http://schemas.microsoft.com/office/drawing/2014/main" id="{19A29356-10D3-F19D-E320-D7A30E4CA2E4}"/>
              </a:ext>
            </a:extLst>
          </p:cNvPr>
          <p:cNvSpPr>
            <a:spLocks noChangeArrowheads="1"/>
          </p:cNvSpPr>
          <p:nvPr userDrawn="1"/>
        </p:nvSpPr>
        <p:spPr bwMode="auto">
          <a:xfrm rot="5400000">
            <a:off x="8712200" y="3378200"/>
            <a:ext cx="6858000" cy="1016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rot="10800000" vert="eaVert" wrap="none" anchor="ctr"/>
          <a:lstStyle/>
          <a:p>
            <a:pPr>
              <a:defRPr/>
            </a:pPr>
            <a:endParaRPr lang="en-US">
              <a:latin typeface="Arial" pitchFamily="34" charset="0"/>
            </a:endParaRPr>
          </a:p>
        </p:txBody>
      </p:sp>
      <p:sp>
        <p:nvSpPr>
          <p:cNvPr id="13" name="Rectangle 7">
            <a:extLst>
              <a:ext uri="{FF2B5EF4-FFF2-40B4-BE49-F238E27FC236}">
                <a16:creationId xmlns:a16="http://schemas.microsoft.com/office/drawing/2014/main" id="{CC7A62AD-BA47-1B25-030D-29D68D8063D7}"/>
              </a:ext>
            </a:extLst>
          </p:cNvPr>
          <p:cNvSpPr>
            <a:spLocks noChangeArrowheads="1"/>
          </p:cNvSpPr>
          <p:nvPr userDrawn="1"/>
        </p:nvSpPr>
        <p:spPr bwMode="auto">
          <a:xfrm>
            <a:off x="0" y="0"/>
            <a:ext cx="12192000" cy="762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wrap="none" anchor="ctr"/>
          <a:lstStyle/>
          <a:p>
            <a:pPr>
              <a:defRPr/>
            </a:pPr>
            <a:endParaRPr lang="en-US">
              <a:latin typeface="Arial" pitchFamily="34" charset="0"/>
            </a:endParaRPr>
          </a:p>
        </p:txBody>
      </p:sp>
      <p:sp>
        <p:nvSpPr>
          <p:cNvPr id="14" name="Rectangle 7">
            <a:extLst>
              <a:ext uri="{FF2B5EF4-FFF2-40B4-BE49-F238E27FC236}">
                <a16:creationId xmlns:a16="http://schemas.microsoft.com/office/drawing/2014/main" id="{563B7CDB-E178-9FC3-6A77-95DE98B1F150}"/>
              </a:ext>
            </a:extLst>
          </p:cNvPr>
          <p:cNvSpPr>
            <a:spLocks noChangeArrowheads="1"/>
          </p:cNvSpPr>
          <p:nvPr userDrawn="1"/>
        </p:nvSpPr>
        <p:spPr bwMode="auto">
          <a:xfrm>
            <a:off x="0" y="6781800"/>
            <a:ext cx="12192000" cy="76200"/>
          </a:xfrm>
          <a:prstGeom prst="rect">
            <a:avLst/>
          </a:prstGeom>
          <a:gradFill rotWithShape="1">
            <a:gsLst>
              <a:gs pos="0">
                <a:srgbClr val="FFFF99">
                  <a:alpha val="40999"/>
                </a:srgbClr>
              </a:gs>
              <a:gs pos="100000">
                <a:srgbClr val="660033"/>
              </a:gs>
            </a:gsLst>
            <a:lin ang="5400000" scaled="1"/>
          </a:gradFill>
          <a:ln w="9525">
            <a:solidFill>
              <a:schemeClr val="tx1"/>
            </a:solidFill>
            <a:miter lim="800000"/>
            <a:headEnd/>
            <a:tailEnd/>
          </a:ln>
        </p:spPr>
        <p:txBody>
          <a:bodyPr wrap="none" anchor="ctr"/>
          <a:lstStyle/>
          <a:p>
            <a:pPr>
              <a:defRPr/>
            </a:pPr>
            <a:endParaRPr lang="en-US">
              <a:latin typeface="Arial" pitchFamily="34" charset="0"/>
            </a:endParaRPr>
          </a:p>
        </p:txBody>
      </p:sp>
    </p:spTree>
    <p:extLst>
      <p:ext uri="{BB962C8B-B14F-4D97-AF65-F5344CB8AC3E}">
        <p14:creationId xmlns:p14="http://schemas.microsoft.com/office/powerpoint/2010/main" val="9870177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47.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47.xml"/><Relationship Id="rId5" Type="http://schemas.openxmlformats.org/officeDocument/2006/relationships/image" Target="../media/image50.png"/><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7.xml"/><Relationship Id="rId5" Type="http://schemas.openxmlformats.org/officeDocument/2006/relationships/image" Target="../media/image54.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p:cNvSpPr>
            <a:spLocks noGrp="1" noChangeArrowheads="1"/>
          </p:cNvSpPr>
          <p:nvPr>
            <p:ph type="ctrTitle"/>
          </p:nvPr>
        </p:nvSpPr>
        <p:spPr>
          <a:xfrm>
            <a:off x="2162097" y="2416178"/>
            <a:ext cx="7772400" cy="1470025"/>
          </a:xfrm>
        </p:spPr>
        <p:txBody>
          <a:bodyPr/>
          <a:lstStyle/>
          <a:p>
            <a:pPr algn="ctr">
              <a:defRPr/>
            </a:pPr>
            <a:r>
              <a:rPr lang="vi-VN" sz="6000" dirty="0">
                <a:solidFill>
                  <a:srgbClr val="FF0000"/>
                </a:solidFill>
                <a:effectLst>
                  <a:outerShdw blurRad="38100" dist="38100" dir="2700000" algn="tl">
                    <a:srgbClr val="000000">
                      <a:alpha val="43137"/>
                    </a:srgbClr>
                  </a:outerShdw>
                </a:effectLst>
                <a:latin typeface="Tahoma" pitchFamily="34" charset="0"/>
                <a:cs typeface="Tahoma" pitchFamily="34" charset="0"/>
              </a:rPr>
              <a:t>MÁY HỌC</a:t>
            </a:r>
            <a:br>
              <a:rPr lang="vi-VN" sz="6000" dirty="0">
                <a:solidFill>
                  <a:srgbClr val="FF0000"/>
                </a:solidFill>
                <a:effectLst>
                  <a:outerShdw blurRad="38100" dist="38100" dir="2700000" algn="tl">
                    <a:srgbClr val="000000">
                      <a:alpha val="43137"/>
                    </a:srgbClr>
                  </a:outerShdw>
                </a:effectLst>
                <a:latin typeface="Tahoma" pitchFamily="34" charset="0"/>
                <a:cs typeface="Tahoma" pitchFamily="34" charset="0"/>
              </a:rPr>
            </a:br>
            <a:r>
              <a:rPr lang="vi-VN" sz="6000" dirty="0">
                <a:solidFill>
                  <a:srgbClr val="FF0000"/>
                </a:solidFill>
                <a:effectLst>
                  <a:outerShdw blurRad="38100" dist="38100" dir="2700000" algn="tl">
                    <a:srgbClr val="000000">
                      <a:alpha val="43137"/>
                    </a:srgbClr>
                  </a:outerShdw>
                </a:effectLst>
                <a:latin typeface="Tahoma" pitchFamily="34" charset="0"/>
                <a:cs typeface="Tahoma" pitchFamily="34" charset="0"/>
              </a:rPr>
              <a:t>(Machine learning)</a:t>
            </a:r>
            <a:endParaRPr lang="en-US" sz="6000" dirty="0">
              <a:solidFill>
                <a:srgbClr val="FF0000"/>
              </a:solidFill>
              <a:effectLst>
                <a:outerShdw blurRad="38100" dist="38100" dir="2700000" algn="tl">
                  <a:srgbClr val="000000">
                    <a:alpha val="43137"/>
                  </a:srgbClr>
                </a:outerShdw>
              </a:effectLst>
              <a:latin typeface="Tahoma" pitchFamily="34" charset="0"/>
              <a:cs typeface="Tahom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073F83-9FDA-224E-9FAE-C35377644ABB}"/>
              </a:ext>
            </a:extLst>
          </p:cNvPr>
          <p:cNvSpPr>
            <a:spLocks noGrp="1"/>
          </p:cNvSpPr>
          <p:nvPr>
            <p:ph type="sldNum" sz="quarter" idx="12"/>
          </p:nvPr>
        </p:nvSpPr>
        <p:spPr/>
        <p:txBody>
          <a:bodyPr/>
          <a:lstStyle/>
          <a:p>
            <a:pPr>
              <a:defRPr/>
            </a:pPr>
            <a:fld id="{4D7DABB3-FB2C-40CA-9348-A1A779520BD4}" type="slidenum">
              <a:rPr lang="en-US"/>
              <a:pPr>
                <a:defRPr/>
              </a:pPr>
              <a:t>10</a:t>
            </a:fld>
            <a:endParaRPr lang="en-US"/>
          </a:p>
        </p:txBody>
      </p:sp>
      <p:sp>
        <p:nvSpPr>
          <p:cNvPr id="3" name="Rectangle 4">
            <a:extLst>
              <a:ext uri="{FF2B5EF4-FFF2-40B4-BE49-F238E27FC236}">
                <a16:creationId xmlns:a16="http://schemas.microsoft.com/office/drawing/2014/main" id="{5824FAB1-2E67-554B-97BF-568693047C30}"/>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rPr>
              <a:t>Các ứng dụng</a:t>
            </a:r>
            <a:r>
              <a:rPr lang="vi-VN" sz="3200" b="1">
                <a:solidFill>
                  <a:srgbClr val="FF0000"/>
                </a:solidFill>
              </a:rPr>
              <a:t> {</a:t>
            </a:r>
            <a:r>
              <a:rPr lang="en-US" sz="3200" b="1">
                <a:solidFill>
                  <a:srgbClr val="FF0000"/>
                </a:solidFill>
              </a:rPr>
              <a:t>2</a:t>
            </a:r>
            <a:r>
              <a:rPr lang="vi-VN" sz="3200" b="1">
                <a:solidFill>
                  <a:srgbClr val="FF0000"/>
                </a:solidFill>
              </a:rPr>
              <a:t>} </a:t>
            </a:r>
            <a:endParaRPr lang="en-US" sz="3200" b="1">
              <a:solidFill>
                <a:srgbClr val="FF0000"/>
              </a:solidFill>
            </a:endParaRPr>
          </a:p>
        </p:txBody>
      </p:sp>
      <p:sp>
        <p:nvSpPr>
          <p:cNvPr id="4" name="Rectangle 3">
            <a:extLst>
              <a:ext uri="{FF2B5EF4-FFF2-40B4-BE49-F238E27FC236}">
                <a16:creationId xmlns:a16="http://schemas.microsoft.com/office/drawing/2014/main" id="{B53664EA-1224-7842-BE3E-E488C08A6FC0}"/>
              </a:ext>
            </a:extLst>
          </p:cNvPr>
          <p:cNvSpPr>
            <a:spLocks noChangeArrowheads="1"/>
          </p:cNvSpPr>
          <p:nvPr/>
        </p:nvSpPr>
        <p:spPr bwMode="auto">
          <a:xfrm>
            <a:off x="1524000" y="533403"/>
            <a:ext cx="8991600" cy="429677"/>
          </a:xfrm>
          <a:prstGeom prst="rect">
            <a:avLst/>
          </a:prstGeom>
          <a:noFill/>
          <a:ln w="9525">
            <a:noFill/>
            <a:miter lim="800000"/>
            <a:headEnd/>
            <a:tailEnd/>
          </a:ln>
        </p:spPr>
        <p:txBody>
          <a:bodyPr/>
          <a:lstStyle/>
          <a:p>
            <a:pPr marL="800100" lvl="1" indent="-342900" algn="just">
              <a:spcBef>
                <a:spcPct val="20000"/>
              </a:spcBef>
              <a:buFont typeface="Wingdings" panose="05000000000000000000" pitchFamily="2" charset="2"/>
              <a:buChar char="§"/>
            </a:pPr>
            <a:r>
              <a:rPr lang="vi-VN" sz="2400" dirty="0">
                <a:solidFill>
                  <a:srgbClr val="66CCFF"/>
                </a:solidFill>
              </a:rPr>
              <a:t>Từ ngày 9 đến ngày 15 tháng 3 năm 2016 tại Seoul (Hàn Quốc) trận đấu cờ vây gồm 5 ván giữa AlphaGo (phần mềm cờ vây máy tính được phát triển bởi Google DeepMind) và Lee Sedol (từng 18 lần vô địch thế giới)</a:t>
            </a:r>
          </a:p>
          <a:p>
            <a:pPr lvl="1" algn="just">
              <a:spcBef>
                <a:spcPct val="20000"/>
              </a:spcBef>
            </a:pPr>
            <a:endParaRPr lang="vi-VN" sz="2400" dirty="0">
              <a:solidFill>
                <a:srgbClr val="66CCFF"/>
              </a:solidFill>
            </a:endParaRPr>
          </a:p>
          <a:p>
            <a:pPr marL="800100" lvl="1" indent="-342900" algn="just">
              <a:spcBef>
                <a:spcPct val="20000"/>
              </a:spcBef>
              <a:buFont typeface="Wingdings" panose="05000000000000000000" pitchFamily="2" charset="2"/>
              <a:buChar char="§"/>
            </a:pPr>
            <a:endParaRPr lang="en-US" sz="2400" dirty="0">
              <a:solidFill>
                <a:srgbClr val="66CCFF"/>
              </a:solidFill>
            </a:endParaRPr>
          </a:p>
        </p:txBody>
      </p:sp>
      <p:pic>
        <p:nvPicPr>
          <p:cNvPr id="5" name="Picture 4">
            <a:extLst>
              <a:ext uri="{FF2B5EF4-FFF2-40B4-BE49-F238E27FC236}">
                <a16:creationId xmlns:a16="http://schemas.microsoft.com/office/drawing/2014/main" id="{B64305C6-A813-114D-A0F2-AB7E00AD9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340" y="1931003"/>
            <a:ext cx="5276251" cy="2854452"/>
          </a:xfrm>
          <a:prstGeom prst="rect">
            <a:avLst/>
          </a:prstGeom>
        </p:spPr>
      </p:pic>
      <p:sp>
        <p:nvSpPr>
          <p:cNvPr id="6" name="Rectangle 5">
            <a:extLst>
              <a:ext uri="{FF2B5EF4-FFF2-40B4-BE49-F238E27FC236}">
                <a16:creationId xmlns:a16="http://schemas.microsoft.com/office/drawing/2014/main" id="{4C76666E-0D02-164F-813A-904EC7BE30E3}"/>
              </a:ext>
            </a:extLst>
          </p:cNvPr>
          <p:cNvSpPr>
            <a:spLocks noChangeArrowheads="1"/>
          </p:cNvSpPr>
          <p:nvPr/>
        </p:nvSpPr>
        <p:spPr bwMode="auto">
          <a:xfrm>
            <a:off x="1828800" y="4800603"/>
            <a:ext cx="7467600" cy="429677"/>
          </a:xfrm>
          <a:prstGeom prst="rect">
            <a:avLst/>
          </a:prstGeom>
          <a:noFill/>
          <a:ln w="9525">
            <a:noFill/>
            <a:miter lim="800000"/>
            <a:headEnd/>
            <a:tailEnd/>
          </a:ln>
        </p:spPr>
        <p:txBody>
          <a:bodyPr/>
          <a:lstStyle/>
          <a:p>
            <a:pPr marL="1257300" lvl="2" indent="-342900" algn="just">
              <a:spcBef>
                <a:spcPct val="20000"/>
              </a:spcBef>
              <a:buFont typeface="Wingdings" panose="05000000000000000000" pitchFamily="2" charset="2"/>
              <a:buChar char="q"/>
            </a:pPr>
            <a:r>
              <a:rPr lang="vi-VN" sz="2400" dirty="0">
                <a:solidFill>
                  <a:srgbClr val="66CCFF"/>
                </a:solidFill>
              </a:rPr>
              <a:t>Kết quả: AlphaGo thắng 4, thua 1</a:t>
            </a:r>
            <a:endParaRPr lang="en-US" sz="2400" dirty="0">
              <a:solidFill>
                <a:srgbClr val="66CCFF"/>
              </a:solidFill>
            </a:endParaRPr>
          </a:p>
        </p:txBody>
      </p:sp>
      <p:pic>
        <p:nvPicPr>
          <p:cNvPr id="7" name="Picture 6">
            <a:extLst>
              <a:ext uri="{FF2B5EF4-FFF2-40B4-BE49-F238E27FC236}">
                <a16:creationId xmlns:a16="http://schemas.microsoft.com/office/drawing/2014/main" id="{DC06D30A-8BE0-EB41-83DF-26BE123067C0}"/>
              </a:ext>
            </a:extLst>
          </p:cNvPr>
          <p:cNvPicPr>
            <a:picLocks noChangeAspect="1"/>
          </p:cNvPicPr>
          <p:nvPr/>
        </p:nvPicPr>
        <p:blipFill>
          <a:blip r:embed="rId3"/>
          <a:stretch>
            <a:fillRect/>
          </a:stretch>
        </p:blipFill>
        <p:spPr>
          <a:xfrm>
            <a:off x="1794946" y="2315372"/>
            <a:ext cx="3462857" cy="2085714"/>
          </a:xfrm>
          <a:prstGeom prst="rect">
            <a:avLst/>
          </a:prstGeom>
        </p:spPr>
      </p:pic>
    </p:spTree>
    <p:extLst>
      <p:ext uri="{BB962C8B-B14F-4D97-AF65-F5344CB8AC3E}">
        <p14:creationId xmlns:p14="http://schemas.microsoft.com/office/powerpoint/2010/main" val="1523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 calcmode="lin" valueType="num">
                                      <p:cBhvr additive="base">
                                        <p:cTn id="2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DB82CC-9818-ED42-8BB9-0A145A9B35C8}"/>
              </a:ext>
            </a:extLst>
          </p:cNvPr>
          <p:cNvSpPr>
            <a:spLocks noGrp="1"/>
          </p:cNvSpPr>
          <p:nvPr>
            <p:ph type="sldNum" sz="quarter" idx="12"/>
          </p:nvPr>
        </p:nvSpPr>
        <p:spPr/>
        <p:txBody>
          <a:bodyPr/>
          <a:lstStyle/>
          <a:p>
            <a:pPr>
              <a:defRPr/>
            </a:pPr>
            <a:fld id="{4D7DABB3-FB2C-40CA-9348-A1A779520BD4}" type="slidenum">
              <a:rPr lang="en-US"/>
              <a:pPr>
                <a:defRPr/>
              </a:pPr>
              <a:t>11</a:t>
            </a:fld>
            <a:endParaRPr lang="en-US"/>
          </a:p>
        </p:txBody>
      </p:sp>
      <p:sp>
        <p:nvSpPr>
          <p:cNvPr id="3" name="Rectangle 4">
            <a:extLst>
              <a:ext uri="{FF2B5EF4-FFF2-40B4-BE49-F238E27FC236}">
                <a16:creationId xmlns:a16="http://schemas.microsoft.com/office/drawing/2014/main" id="{C9004B33-C938-744C-919E-CEAC401F3C23}"/>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rPr>
              <a:t>Các ứng dụng</a:t>
            </a:r>
            <a:r>
              <a:rPr lang="vi-VN" sz="3200" b="1">
                <a:solidFill>
                  <a:srgbClr val="FF0000"/>
                </a:solidFill>
              </a:rPr>
              <a:t> {</a:t>
            </a:r>
            <a:r>
              <a:rPr lang="en-US" sz="3200" b="1">
                <a:solidFill>
                  <a:srgbClr val="FF0000"/>
                </a:solidFill>
              </a:rPr>
              <a:t>3</a:t>
            </a:r>
            <a:r>
              <a:rPr lang="vi-VN" sz="3200" b="1">
                <a:solidFill>
                  <a:srgbClr val="FF0000"/>
                </a:solidFill>
              </a:rPr>
              <a:t>} </a:t>
            </a:r>
            <a:endParaRPr lang="en-US" sz="3200" b="1">
              <a:solidFill>
                <a:srgbClr val="FF0000"/>
              </a:solidFill>
            </a:endParaRPr>
          </a:p>
        </p:txBody>
      </p:sp>
      <p:sp>
        <p:nvSpPr>
          <p:cNvPr id="4" name="Rectangle 3">
            <a:extLst>
              <a:ext uri="{FF2B5EF4-FFF2-40B4-BE49-F238E27FC236}">
                <a16:creationId xmlns:a16="http://schemas.microsoft.com/office/drawing/2014/main" id="{35442146-67C0-7744-8E2B-23466FB4F978}"/>
              </a:ext>
            </a:extLst>
          </p:cNvPr>
          <p:cNvSpPr>
            <a:spLocks noChangeArrowheads="1"/>
          </p:cNvSpPr>
          <p:nvPr/>
        </p:nvSpPr>
        <p:spPr bwMode="auto">
          <a:xfrm>
            <a:off x="1524000" y="533403"/>
            <a:ext cx="91440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Trong hệ thống tự động ra quyết định</a:t>
            </a:r>
          </a:p>
          <a:p>
            <a:pPr marL="800100" lvl="1" indent="-342900" algn="just">
              <a:spcBef>
                <a:spcPct val="20000"/>
              </a:spcBef>
              <a:buFont typeface="Wingdings" panose="05000000000000000000" pitchFamily="2" charset="2"/>
              <a:buChar char="§"/>
            </a:pPr>
            <a:r>
              <a:rPr lang="vi-VN" sz="2400" dirty="0">
                <a:solidFill>
                  <a:srgbClr val="66CCFF"/>
                </a:solidFill>
              </a:rPr>
              <a:t>Lọc thư rác</a:t>
            </a:r>
            <a:endParaRPr lang="en-US" sz="2400" dirty="0">
              <a:solidFill>
                <a:srgbClr val="66CCFF"/>
              </a:solidFill>
            </a:endParaRPr>
          </a:p>
        </p:txBody>
      </p:sp>
      <p:pic>
        <p:nvPicPr>
          <p:cNvPr id="5" name="Picture 4">
            <a:extLst>
              <a:ext uri="{FF2B5EF4-FFF2-40B4-BE49-F238E27FC236}">
                <a16:creationId xmlns:a16="http://schemas.microsoft.com/office/drawing/2014/main" id="{98DFFE6D-B729-8040-B4D4-5B3743E8584F}"/>
              </a:ext>
            </a:extLst>
          </p:cNvPr>
          <p:cNvPicPr>
            <a:picLocks noChangeAspect="1"/>
          </p:cNvPicPr>
          <p:nvPr/>
        </p:nvPicPr>
        <p:blipFill>
          <a:blip r:embed="rId2"/>
          <a:stretch>
            <a:fillRect/>
          </a:stretch>
        </p:blipFill>
        <p:spPr>
          <a:xfrm>
            <a:off x="3886201" y="1117921"/>
            <a:ext cx="3505200" cy="2313815"/>
          </a:xfrm>
          <a:prstGeom prst="rect">
            <a:avLst/>
          </a:prstGeom>
        </p:spPr>
      </p:pic>
      <p:sp>
        <p:nvSpPr>
          <p:cNvPr id="6" name="Rectangle 5">
            <a:extLst>
              <a:ext uri="{FF2B5EF4-FFF2-40B4-BE49-F238E27FC236}">
                <a16:creationId xmlns:a16="http://schemas.microsoft.com/office/drawing/2014/main" id="{87DA20ED-F93A-4B4B-9372-3E8FEFA89C1E}"/>
              </a:ext>
            </a:extLst>
          </p:cNvPr>
          <p:cNvSpPr>
            <a:spLocks noChangeArrowheads="1"/>
          </p:cNvSpPr>
          <p:nvPr/>
        </p:nvSpPr>
        <p:spPr bwMode="auto">
          <a:xfrm>
            <a:off x="1524000" y="3429003"/>
            <a:ext cx="9144000" cy="429677"/>
          </a:xfrm>
          <a:prstGeom prst="rect">
            <a:avLst/>
          </a:prstGeom>
          <a:noFill/>
          <a:ln w="9525">
            <a:noFill/>
            <a:miter lim="800000"/>
            <a:headEnd/>
            <a:tailEnd/>
          </a:ln>
        </p:spPr>
        <p:txBody>
          <a:bodyPr/>
          <a:lstStyle/>
          <a:p>
            <a:pPr marL="800100" lvl="1" indent="-342900" algn="just">
              <a:spcBef>
                <a:spcPct val="20000"/>
              </a:spcBef>
              <a:buFont typeface="Wingdings" panose="05000000000000000000" pitchFamily="2" charset="2"/>
              <a:buChar char="§"/>
            </a:pPr>
            <a:r>
              <a:rPr lang="vi-VN" sz="2400" dirty="0">
                <a:solidFill>
                  <a:srgbClr val="66CCFF"/>
                </a:solidFill>
              </a:rPr>
              <a:t>Phát hiện gian lận</a:t>
            </a:r>
            <a:endParaRPr lang="en-US" sz="2400" dirty="0">
              <a:solidFill>
                <a:srgbClr val="66CCFF"/>
              </a:solidFill>
            </a:endParaRPr>
          </a:p>
        </p:txBody>
      </p:sp>
      <p:pic>
        <p:nvPicPr>
          <p:cNvPr id="7" name="Picture 6">
            <a:extLst>
              <a:ext uri="{FF2B5EF4-FFF2-40B4-BE49-F238E27FC236}">
                <a16:creationId xmlns:a16="http://schemas.microsoft.com/office/drawing/2014/main" id="{6A58D45C-3365-9F45-846B-A0A7896916E2}"/>
              </a:ext>
            </a:extLst>
          </p:cNvPr>
          <p:cNvPicPr>
            <a:picLocks noChangeAspect="1"/>
          </p:cNvPicPr>
          <p:nvPr/>
        </p:nvPicPr>
        <p:blipFill>
          <a:blip r:embed="rId3"/>
          <a:stretch>
            <a:fillRect/>
          </a:stretch>
        </p:blipFill>
        <p:spPr>
          <a:xfrm>
            <a:off x="2438400" y="3826292"/>
            <a:ext cx="6553200" cy="2498305"/>
          </a:xfrm>
          <a:prstGeom prst="rect">
            <a:avLst/>
          </a:prstGeom>
        </p:spPr>
      </p:pic>
    </p:spTree>
    <p:extLst>
      <p:ext uri="{BB962C8B-B14F-4D97-AF65-F5344CB8AC3E}">
        <p14:creationId xmlns:p14="http://schemas.microsoft.com/office/powerpoint/2010/main" val="306338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BAC69-174C-264E-971F-F41E70D20C7A}"/>
              </a:ext>
            </a:extLst>
          </p:cNvPr>
          <p:cNvSpPr>
            <a:spLocks noGrp="1"/>
          </p:cNvSpPr>
          <p:nvPr>
            <p:ph type="sldNum" sz="quarter" idx="12"/>
          </p:nvPr>
        </p:nvSpPr>
        <p:spPr/>
        <p:txBody>
          <a:bodyPr/>
          <a:lstStyle/>
          <a:p>
            <a:pPr>
              <a:defRPr/>
            </a:pPr>
            <a:fld id="{4D7DABB3-FB2C-40CA-9348-A1A779520BD4}" type="slidenum">
              <a:rPr lang="en-US"/>
              <a:pPr>
                <a:defRPr/>
              </a:pPr>
              <a:t>12</a:t>
            </a:fld>
            <a:endParaRPr lang="en-US"/>
          </a:p>
        </p:txBody>
      </p:sp>
      <p:sp>
        <p:nvSpPr>
          <p:cNvPr id="7" name="Slide Number Placeholder 1">
            <a:extLst>
              <a:ext uri="{FF2B5EF4-FFF2-40B4-BE49-F238E27FC236}">
                <a16:creationId xmlns:a16="http://schemas.microsoft.com/office/drawing/2014/main" id="{D9F898E2-64C6-F643-9604-B2B697D09C0A}"/>
              </a:ext>
            </a:extLst>
          </p:cNvPr>
          <p:cNvSpPr txBox="1">
            <a:spLocks/>
          </p:cNvSpPr>
          <p:nvPr/>
        </p:nvSpPr>
        <p:spPr bwMode="auto">
          <a:xfrm>
            <a:off x="8458200" y="653732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defRPr/>
            </a:pPr>
            <a:endParaRPr lang="en-US"/>
          </a:p>
        </p:txBody>
      </p:sp>
      <p:sp>
        <p:nvSpPr>
          <p:cNvPr id="8" name="Rectangle 4">
            <a:extLst>
              <a:ext uri="{FF2B5EF4-FFF2-40B4-BE49-F238E27FC236}">
                <a16:creationId xmlns:a16="http://schemas.microsoft.com/office/drawing/2014/main" id="{C83A5FF3-88F1-3444-B6FF-124C3B5DF40A}"/>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rPr>
              <a:t>Các ứng dụng</a:t>
            </a:r>
            <a:r>
              <a:rPr lang="vi-VN" sz="3200" b="1">
                <a:solidFill>
                  <a:srgbClr val="FF0000"/>
                </a:solidFill>
              </a:rPr>
              <a:t> {</a:t>
            </a:r>
            <a:r>
              <a:rPr lang="en-US" sz="3200" b="1">
                <a:solidFill>
                  <a:srgbClr val="FF0000"/>
                </a:solidFill>
              </a:rPr>
              <a:t>4</a:t>
            </a:r>
            <a:r>
              <a:rPr lang="vi-VN" sz="3200" b="1">
                <a:solidFill>
                  <a:srgbClr val="FF0000"/>
                </a:solidFill>
              </a:rPr>
              <a:t>} </a:t>
            </a:r>
            <a:endParaRPr lang="en-US" sz="3200" b="1">
              <a:solidFill>
                <a:srgbClr val="FF0000"/>
              </a:solidFill>
            </a:endParaRPr>
          </a:p>
        </p:txBody>
      </p:sp>
      <p:sp>
        <p:nvSpPr>
          <p:cNvPr id="9" name="Rectangle 5">
            <a:extLst>
              <a:ext uri="{FF2B5EF4-FFF2-40B4-BE49-F238E27FC236}">
                <a16:creationId xmlns:a16="http://schemas.microsoft.com/office/drawing/2014/main" id="{E6CD17FC-5403-FF4A-9293-F093D1A6975F}"/>
              </a:ext>
            </a:extLst>
          </p:cNvPr>
          <p:cNvSpPr>
            <a:spLocks noChangeArrowheads="1"/>
          </p:cNvSpPr>
          <p:nvPr/>
        </p:nvSpPr>
        <p:spPr bwMode="auto">
          <a:xfrm>
            <a:off x="1524000" y="533403"/>
            <a:ext cx="9144000" cy="429677"/>
          </a:xfrm>
          <a:prstGeom prst="rect">
            <a:avLst/>
          </a:prstGeom>
          <a:noFill/>
          <a:ln w="9525">
            <a:noFill/>
            <a:miter lim="800000"/>
            <a:headEnd/>
            <a:tailEnd/>
          </a:ln>
        </p:spPr>
        <p:txBody>
          <a:bodyPr/>
          <a:lstStyle/>
          <a:p>
            <a:pPr marL="342900" indent="-342900" algn="just">
              <a:spcBef>
                <a:spcPct val="20000"/>
              </a:spcBef>
              <a:buFontTx/>
              <a:buChar char="•"/>
            </a:pPr>
            <a:r>
              <a:rPr lang="en-US" sz="2400" b="1" dirty="0">
                <a:solidFill>
                  <a:srgbClr val="66CCFF"/>
                </a:solidFill>
              </a:rPr>
              <a:t>Cho </a:t>
            </a:r>
            <a:r>
              <a:rPr lang="en-US" sz="2400" b="1" dirty="0" err="1">
                <a:solidFill>
                  <a:srgbClr val="66CCFF"/>
                </a:solidFill>
              </a:rPr>
              <a:t>các</a:t>
            </a:r>
            <a:r>
              <a:rPr lang="en-US" sz="2400" b="1" dirty="0">
                <a:solidFill>
                  <a:srgbClr val="66CCFF"/>
                </a:solidFill>
              </a:rPr>
              <a:t> </a:t>
            </a:r>
            <a:r>
              <a:rPr lang="en-US" sz="2400" b="1" dirty="0" err="1">
                <a:solidFill>
                  <a:srgbClr val="66CCFF"/>
                </a:solidFill>
              </a:rPr>
              <a:t>hệ</a:t>
            </a:r>
            <a:r>
              <a:rPr lang="en-US" sz="2400" b="1" dirty="0">
                <a:solidFill>
                  <a:srgbClr val="66CCFF"/>
                </a:solidFill>
              </a:rPr>
              <a:t> </a:t>
            </a:r>
            <a:r>
              <a:rPr lang="en-US" sz="2400" b="1" dirty="0" err="1">
                <a:solidFill>
                  <a:srgbClr val="66CCFF"/>
                </a:solidFill>
              </a:rPr>
              <a:t>thống</a:t>
            </a:r>
            <a:r>
              <a:rPr lang="en-US" sz="2400" b="1" dirty="0">
                <a:solidFill>
                  <a:srgbClr val="66CCFF"/>
                </a:solidFill>
              </a:rPr>
              <a:t> </a:t>
            </a:r>
            <a:r>
              <a:rPr lang="en-US" sz="2400" b="1" dirty="0" err="1">
                <a:solidFill>
                  <a:srgbClr val="66CCFF"/>
                </a:solidFill>
              </a:rPr>
              <a:t>tự</a:t>
            </a:r>
            <a:r>
              <a:rPr lang="en-US" sz="2400" b="1" dirty="0">
                <a:solidFill>
                  <a:srgbClr val="66CCFF"/>
                </a:solidFill>
              </a:rPr>
              <a:t> </a:t>
            </a:r>
            <a:r>
              <a:rPr lang="en-US" sz="2400" b="1" dirty="0" err="1">
                <a:solidFill>
                  <a:srgbClr val="66CCFF"/>
                </a:solidFill>
              </a:rPr>
              <a:t>động</a:t>
            </a:r>
            <a:r>
              <a:rPr lang="en-US" sz="2400" b="1" dirty="0">
                <a:solidFill>
                  <a:srgbClr val="66CCFF"/>
                </a:solidFill>
              </a:rPr>
              <a:t> </a:t>
            </a:r>
            <a:r>
              <a:rPr lang="en-US" sz="2400" b="1" dirty="0" err="1">
                <a:solidFill>
                  <a:srgbClr val="66CCFF"/>
                </a:solidFill>
              </a:rPr>
              <a:t>có</a:t>
            </a:r>
            <a:r>
              <a:rPr lang="en-US" sz="2400" b="1" dirty="0">
                <a:solidFill>
                  <a:srgbClr val="66CCFF"/>
                </a:solidFill>
              </a:rPr>
              <a:t> </a:t>
            </a:r>
            <a:r>
              <a:rPr lang="en-US" sz="2400" b="1" dirty="0" err="1">
                <a:solidFill>
                  <a:srgbClr val="66CCFF"/>
                </a:solidFill>
              </a:rPr>
              <a:t>lập</a:t>
            </a:r>
            <a:r>
              <a:rPr lang="en-US" sz="2400" b="1" dirty="0">
                <a:solidFill>
                  <a:srgbClr val="66CCFF"/>
                </a:solidFill>
              </a:rPr>
              <a:t> </a:t>
            </a:r>
            <a:r>
              <a:rPr lang="en-US" sz="2400" b="1" dirty="0" err="1">
                <a:solidFill>
                  <a:srgbClr val="66CCFF"/>
                </a:solidFill>
              </a:rPr>
              <a:t>trình</a:t>
            </a:r>
            <a:r>
              <a:rPr lang="en-US" sz="2400" b="1" dirty="0">
                <a:solidFill>
                  <a:srgbClr val="66CCFF"/>
                </a:solidFill>
              </a:rPr>
              <a:t> </a:t>
            </a:r>
            <a:r>
              <a:rPr lang="en-US" sz="2400" b="1" dirty="0" err="1">
                <a:solidFill>
                  <a:srgbClr val="66CCFF"/>
                </a:solidFill>
              </a:rPr>
              <a:t>phức</a:t>
            </a:r>
            <a:r>
              <a:rPr lang="en-US" sz="2400" b="1" dirty="0">
                <a:solidFill>
                  <a:srgbClr val="66CCFF"/>
                </a:solidFill>
              </a:rPr>
              <a:t> </a:t>
            </a:r>
            <a:r>
              <a:rPr lang="en-US" sz="2400" b="1" dirty="0" err="1">
                <a:solidFill>
                  <a:srgbClr val="66CCFF"/>
                </a:solidFill>
              </a:rPr>
              <a:t>tạp</a:t>
            </a:r>
            <a:endParaRPr lang="en-US" sz="2400" b="1" dirty="0">
              <a:solidFill>
                <a:srgbClr val="66CCFF"/>
              </a:solidFill>
            </a:endParaRPr>
          </a:p>
          <a:p>
            <a:pPr marL="800100" lvl="1" indent="-342900" algn="just">
              <a:spcBef>
                <a:spcPct val="20000"/>
              </a:spcBef>
              <a:buFont typeface="Wingdings" panose="05000000000000000000" pitchFamily="2" charset="2"/>
              <a:buChar char="§"/>
            </a:pPr>
            <a:r>
              <a:rPr lang="en-US" sz="2400" dirty="0">
                <a:solidFill>
                  <a:srgbClr val="66CCFF"/>
                </a:solidFill>
              </a:rPr>
              <a:t>Xe </a:t>
            </a:r>
            <a:r>
              <a:rPr lang="vi-VN" sz="2400" dirty="0">
                <a:solidFill>
                  <a:srgbClr val="66CCFF"/>
                </a:solidFill>
              </a:rPr>
              <a:t>tự vận hành</a:t>
            </a:r>
            <a:endParaRPr lang="en-US" sz="2400" dirty="0">
              <a:solidFill>
                <a:srgbClr val="66CCFF"/>
              </a:solidFill>
            </a:endParaRPr>
          </a:p>
        </p:txBody>
      </p:sp>
      <p:pic>
        <p:nvPicPr>
          <p:cNvPr id="10" name="Picture 9">
            <a:extLst>
              <a:ext uri="{FF2B5EF4-FFF2-40B4-BE49-F238E27FC236}">
                <a16:creationId xmlns:a16="http://schemas.microsoft.com/office/drawing/2014/main" id="{50DAF687-CB6E-FA4D-804D-8F5B7CBDA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549400"/>
            <a:ext cx="8128000" cy="4241800"/>
          </a:xfrm>
          <a:prstGeom prst="rect">
            <a:avLst/>
          </a:prstGeom>
        </p:spPr>
      </p:pic>
    </p:spTree>
    <p:extLst>
      <p:ext uri="{BB962C8B-B14F-4D97-AF65-F5344CB8AC3E}">
        <p14:creationId xmlns:p14="http://schemas.microsoft.com/office/powerpoint/2010/main" val="222290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9C9D5-5416-EB42-8F3C-178076EFF788}"/>
              </a:ext>
            </a:extLst>
          </p:cNvPr>
          <p:cNvSpPr>
            <a:spLocks noGrp="1"/>
          </p:cNvSpPr>
          <p:nvPr>
            <p:ph type="sldNum" sz="quarter" idx="12"/>
          </p:nvPr>
        </p:nvSpPr>
        <p:spPr/>
        <p:txBody>
          <a:bodyPr/>
          <a:lstStyle/>
          <a:p>
            <a:pPr>
              <a:defRPr/>
            </a:pPr>
            <a:fld id="{4D7DABB3-FB2C-40CA-9348-A1A779520BD4}" type="slidenum">
              <a:rPr lang="en-US"/>
              <a:pPr>
                <a:defRPr/>
              </a:pPr>
              <a:t>13</a:t>
            </a:fld>
            <a:endParaRPr lang="en-US"/>
          </a:p>
        </p:txBody>
      </p:sp>
      <p:sp>
        <p:nvSpPr>
          <p:cNvPr id="3" name="Rectangle 4">
            <a:extLst>
              <a:ext uri="{FF2B5EF4-FFF2-40B4-BE49-F238E27FC236}">
                <a16:creationId xmlns:a16="http://schemas.microsoft.com/office/drawing/2014/main" id="{7D9BCC20-B94C-9C49-AD15-1009E26E92AF}"/>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rPr>
              <a:t>Các ứng dụng</a:t>
            </a:r>
            <a:r>
              <a:rPr lang="vi-VN" sz="3200" b="1">
                <a:solidFill>
                  <a:srgbClr val="FF0000"/>
                </a:solidFill>
              </a:rPr>
              <a:t> {</a:t>
            </a:r>
            <a:r>
              <a:rPr lang="en-US" sz="3200" b="1">
                <a:solidFill>
                  <a:srgbClr val="FF0000"/>
                </a:solidFill>
              </a:rPr>
              <a:t>5</a:t>
            </a:r>
            <a:r>
              <a:rPr lang="vi-VN" sz="3200" b="1">
                <a:solidFill>
                  <a:srgbClr val="FF0000"/>
                </a:solidFill>
              </a:rPr>
              <a:t>} </a:t>
            </a:r>
            <a:endParaRPr lang="en-US" sz="3200" b="1">
              <a:solidFill>
                <a:srgbClr val="FF0000"/>
              </a:solidFill>
            </a:endParaRPr>
          </a:p>
        </p:txBody>
      </p:sp>
      <p:sp>
        <p:nvSpPr>
          <p:cNvPr id="4" name="Rectangle 5">
            <a:extLst>
              <a:ext uri="{FF2B5EF4-FFF2-40B4-BE49-F238E27FC236}">
                <a16:creationId xmlns:a16="http://schemas.microsoft.com/office/drawing/2014/main" id="{0F70D737-8362-3449-940B-CEA3DA24A9EC}"/>
              </a:ext>
            </a:extLst>
          </p:cNvPr>
          <p:cNvSpPr>
            <a:spLocks noChangeArrowheads="1"/>
          </p:cNvSpPr>
          <p:nvPr/>
        </p:nvSpPr>
        <p:spPr bwMode="auto">
          <a:xfrm>
            <a:off x="1524000" y="533403"/>
            <a:ext cx="8991600" cy="429677"/>
          </a:xfrm>
          <a:prstGeom prst="rect">
            <a:avLst/>
          </a:prstGeom>
          <a:noFill/>
          <a:ln w="9525">
            <a:noFill/>
            <a:miter lim="800000"/>
            <a:headEnd/>
            <a:tailEnd/>
          </a:ln>
        </p:spPr>
        <p:txBody>
          <a:bodyPr/>
          <a:lstStyle/>
          <a:p>
            <a:pPr marL="800100" lvl="1" indent="-342900" algn="just">
              <a:spcBef>
                <a:spcPct val="20000"/>
              </a:spcBef>
              <a:buFont typeface="Wingdings" panose="05000000000000000000" pitchFamily="2" charset="2"/>
              <a:buChar char="§"/>
            </a:pPr>
            <a:r>
              <a:rPr lang="vi-VN" sz="2000" b="1" dirty="0">
                <a:solidFill>
                  <a:srgbClr val="66CCFF"/>
                </a:solidFill>
              </a:rPr>
              <a:t>Nhận dạng ký tự quang học – OCR (Optical Character Recognition)</a:t>
            </a:r>
          </a:p>
          <a:p>
            <a:pPr marL="1257300" lvl="2" indent="-342900" algn="just">
              <a:spcBef>
                <a:spcPct val="20000"/>
              </a:spcBef>
              <a:buFont typeface="Wingdings" panose="05000000000000000000" pitchFamily="2" charset="2"/>
              <a:buChar char="q"/>
            </a:pPr>
            <a:r>
              <a:rPr lang="vi-VN" sz="2000" dirty="0">
                <a:solidFill>
                  <a:srgbClr val="66CCFF"/>
                </a:solidFill>
              </a:rPr>
              <a:t>Chuyển các hình ảnh của chữ viết tay hoặc chữ đánh máy hoặc in thành các văn bản tài liệu</a:t>
            </a:r>
            <a:endParaRPr lang="en-US" sz="2000" dirty="0">
              <a:solidFill>
                <a:srgbClr val="66CCFF"/>
              </a:solidFill>
            </a:endParaRPr>
          </a:p>
        </p:txBody>
      </p:sp>
      <p:pic>
        <p:nvPicPr>
          <p:cNvPr id="5" name="Picture 4">
            <a:extLst>
              <a:ext uri="{FF2B5EF4-FFF2-40B4-BE49-F238E27FC236}">
                <a16:creationId xmlns:a16="http://schemas.microsoft.com/office/drawing/2014/main" id="{2404FA61-F9E0-BF42-BD4D-2DDB55487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3" y="1645920"/>
            <a:ext cx="6219193" cy="4648200"/>
          </a:xfrm>
          <a:prstGeom prst="rect">
            <a:avLst/>
          </a:prstGeom>
        </p:spPr>
      </p:pic>
    </p:spTree>
    <p:extLst>
      <p:ext uri="{BB962C8B-B14F-4D97-AF65-F5344CB8AC3E}">
        <p14:creationId xmlns:p14="http://schemas.microsoft.com/office/powerpoint/2010/main" val="25855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B9CFB-56BE-8F4D-AA0E-7E9EBF28C513}"/>
              </a:ext>
            </a:extLst>
          </p:cNvPr>
          <p:cNvSpPr>
            <a:spLocks noGrp="1"/>
          </p:cNvSpPr>
          <p:nvPr>
            <p:ph type="sldNum" sz="quarter" idx="12"/>
          </p:nvPr>
        </p:nvSpPr>
        <p:spPr/>
        <p:txBody>
          <a:bodyPr/>
          <a:lstStyle/>
          <a:p>
            <a:pPr>
              <a:defRPr/>
            </a:pPr>
            <a:fld id="{4D7DABB3-FB2C-40CA-9348-A1A779520BD4}" type="slidenum">
              <a:rPr lang="en-US"/>
              <a:pPr>
                <a:defRPr/>
              </a:pPr>
              <a:t>14</a:t>
            </a:fld>
            <a:endParaRPr lang="en-US"/>
          </a:p>
        </p:txBody>
      </p:sp>
      <p:sp>
        <p:nvSpPr>
          <p:cNvPr id="3" name="Rectangle 4">
            <a:extLst>
              <a:ext uri="{FF2B5EF4-FFF2-40B4-BE49-F238E27FC236}">
                <a16:creationId xmlns:a16="http://schemas.microsoft.com/office/drawing/2014/main" id="{D6E532E2-6BB5-CF4A-8D4A-E0F9B16CCD91}"/>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lvl="1" algn="ctr">
              <a:defRPr/>
            </a:pPr>
            <a:r>
              <a:rPr lang="en-US" sz="3200" b="1">
                <a:solidFill>
                  <a:srgbClr val="FF0000"/>
                </a:solidFill>
              </a:rPr>
              <a:t>Các ứng dụng</a:t>
            </a:r>
            <a:r>
              <a:rPr lang="vi-VN" sz="3200" b="1">
                <a:solidFill>
                  <a:srgbClr val="FF0000"/>
                </a:solidFill>
              </a:rPr>
              <a:t> {</a:t>
            </a:r>
            <a:r>
              <a:rPr lang="en-US" sz="3200" b="1">
                <a:solidFill>
                  <a:srgbClr val="FF0000"/>
                </a:solidFill>
              </a:rPr>
              <a:t>6</a:t>
            </a:r>
            <a:r>
              <a:rPr lang="vi-VN" sz="3200" b="1">
                <a:solidFill>
                  <a:srgbClr val="FF0000"/>
                </a:solidFill>
              </a:rPr>
              <a:t>} </a:t>
            </a:r>
            <a:endParaRPr lang="en-US" sz="3200" b="1">
              <a:solidFill>
                <a:srgbClr val="FF0000"/>
              </a:solidFill>
            </a:endParaRPr>
          </a:p>
        </p:txBody>
      </p:sp>
      <p:sp>
        <p:nvSpPr>
          <p:cNvPr id="4" name="Rectangle 5">
            <a:extLst>
              <a:ext uri="{FF2B5EF4-FFF2-40B4-BE49-F238E27FC236}">
                <a16:creationId xmlns:a16="http://schemas.microsoft.com/office/drawing/2014/main" id="{2CFAC574-2085-BC45-B921-0C783610CBCE}"/>
              </a:ext>
            </a:extLst>
          </p:cNvPr>
          <p:cNvSpPr>
            <a:spLocks noChangeArrowheads="1"/>
          </p:cNvSpPr>
          <p:nvPr/>
        </p:nvSpPr>
        <p:spPr bwMode="auto">
          <a:xfrm>
            <a:off x="1524000" y="533403"/>
            <a:ext cx="91440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Dùng cho khai phá dữ liệu</a:t>
            </a:r>
            <a:endParaRPr lang="en-US" sz="2400" b="1" dirty="0">
              <a:solidFill>
                <a:srgbClr val="66CCFF"/>
              </a:solidFill>
            </a:endParaRPr>
          </a:p>
          <a:p>
            <a:pPr marL="800100" lvl="1" indent="-342900" algn="just">
              <a:spcBef>
                <a:spcPct val="20000"/>
              </a:spcBef>
              <a:buFont typeface="Wingdings" panose="05000000000000000000" pitchFamily="2" charset="2"/>
              <a:buChar char="§"/>
            </a:pPr>
            <a:r>
              <a:rPr lang="vi-VN" sz="2000" dirty="0">
                <a:solidFill>
                  <a:srgbClr val="66CCFF"/>
                </a:solidFill>
              </a:rPr>
              <a:t>Bệnh án điện tử</a:t>
            </a:r>
          </a:p>
        </p:txBody>
      </p:sp>
      <p:pic>
        <p:nvPicPr>
          <p:cNvPr id="5" name="Picture 4">
            <a:extLst>
              <a:ext uri="{FF2B5EF4-FFF2-40B4-BE49-F238E27FC236}">
                <a16:creationId xmlns:a16="http://schemas.microsoft.com/office/drawing/2014/main" id="{0549E66C-3F04-BB45-B124-BEDA102E2881}"/>
              </a:ext>
            </a:extLst>
          </p:cNvPr>
          <p:cNvPicPr>
            <a:picLocks noChangeAspect="1"/>
          </p:cNvPicPr>
          <p:nvPr/>
        </p:nvPicPr>
        <p:blipFill>
          <a:blip r:embed="rId2"/>
          <a:stretch>
            <a:fillRect/>
          </a:stretch>
        </p:blipFill>
        <p:spPr>
          <a:xfrm>
            <a:off x="1752603" y="1464092"/>
            <a:ext cx="8480039" cy="3472268"/>
          </a:xfrm>
          <a:prstGeom prst="rect">
            <a:avLst/>
          </a:prstGeom>
        </p:spPr>
      </p:pic>
    </p:spTree>
    <p:extLst>
      <p:ext uri="{BB962C8B-B14F-4D97-AF65-F5344CB8AC3E}">
        <p14:creationId xmlns:p14="http://schemas.microsoft.com/office/powerpoint/2010/main" val="68911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D096C-C725-F240-910C-66EC4790700E}"/>
              </a:ext>
            </a:extLst>
          </p:cNvPr>
          <p:cNvSpPr>
            <a:spLocks noGrp="1"/>
          </p:cNvSpPr>
          <p:nvPr>
            <p:ph type="sldNum" sz="quarter" idx="12"/>
          </p:nvPr>
        </p:nvSpPr>
        <p:spPr/>
        <p:txBody>
          <a:bodyPr/>
          <a:lstStyle/>
          <a:p>
            <a:pPr>
              <a:defRPr/>
            </a:pPr>
            <a:fld id="{4D7DABB3-FB2C-40CA-9348-A1A779520BD4}" type="slidenum">
              <a:rPr lang="en-US"/>
              <a:pPr>
                <a:defRPr/>
              </a:pPr>
              <a:t>15</a:t>
            </a:fld>
            <a:endParaRPr lang="en-US"/>
          </a:p>
        </p:txBody>
      </p:sp>
      <p:sp>
        <p:nvSpPr>
          <p:cNvPr id="7" name="Slide Number Placeholder 1">
            <a:extLst>
              <a:ext uri="{FF2B5EF4-FFF2-40B4-BE49-F238E27FC236}">
                <a16:creationId xmlns:a16="http://schemas.microsoft.com/office/drawing/2014/main" id="{6CC69F37-A377-9F4D-ADAB-CE31D016CF21}"/>
              </a:ext>
            </a:extLst>
          </p:cNvPr>
          <p:cNvSpPr txBox="1">
            <a:spLocks/>
          </p:cNvSpPr>
          <p:nvPr/>
        </p:nvSpPr>
        <p:spPr bwMode="auto">
          <a:xfrm>
            <a:off x="8458200" y="653732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defRPr/>
            </a:pPr>
            <a:fld id="{C646B7AA-A7A5-4390-8D7C-78EA8B37A0CC}" type="slidenum">
              <a:rPr lang="en-US"/>
              <a:pPr>
                <a:defRPr/>
              </a:pPr>
              <a:t>15</a:t>
            </a:fld>
            <a:endParaRPr lang="en-US"/>
          </a:p>
        </p:txBody>
      </p:sp>
      <p:sp>
        <p:nvSpPr>
          <p:cNvPr id="8" name="Rectangle 4">
            <a:extLst>
              <a:ext uri="{FF2B5EF4-FFF2-40B4-BE49-F238E27FC236}">
                <a16:creationId xmlns:a16="http://schemas.microsoft.com/office/drawing/2014/main" id="{9B9C053F-A73D-0C4D-AD65-F2CC1192B511}"/>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lvl="1" algn="ctr">
              <a:defRPr/>
            </a:pPr>
            <a:r>
              <a:rPr lang="en-US" sz="3200" b="1">
                <a:solidFill>
                  <a:srgbClr val="FF0000"/>
                </a:solidFill>
              </a:rPr>
              <a:t>Các ứng dụng</a:t>
            </a:r>
            <a:r>
              <a:rPr lang="vi-VN" sz="3200" b="1">
                <a:solidFill>
                  <a:srgbClr val="FF0000"/>
                </a:solidFill>
              </a:rPr>
              <a:t> {</a:t>
            </a:r>
            <a:r>
              <a:rPr lang="en-US" sz="3200" b="1">
                <a:solidFill>
                  <a:srgbClr val="FF0000"/>
                </a:solidFill>
              </a:rPr>
              <a:t>7</a:t>
            </a:r>
            <a:r>
              <a:rPr lang="vi-VN" sz="3200" b="1">
                <a:solidFill>
                  <a:srgbClr val="FF0000"/>
                </a:solidFill>
              </a:rPr>
              <a:t>} </a:t>
            </a:r>
            <a:endParaRPr lang="en-US" sz="3200" b="1">
              <a:solidFill>
                <a:srgbClr val="FF0000"/>
              </a:solidFill>
            </a:endParaRPr>
          </a:p>
        </p:txBody>
      </p:sp>
      <p:sp>
        <p:nvSpPr>
          <p:cNvPr id="9" name="Rectangle 5">
            <a:extLst>
              <a:ext uri="{FF2B5EF4-FFF2-40B4-BE49-F238E27FC236}">
                <a16:creationId xmlns:a16="http://schemas.microsoft.com/office/drawing/2014/main" id="{0E5FD1F8-24B4-D34E-A3B5-D878E43FF66E}"/>
              </a:ext>
            </a:extLst>
          </p:cNvPr>
          <p:cNvSpPr>
            <a:spLocks noChangeArrowheads="1"/>
          </p:cNvSpPr>
          <p:nvPr/>
        </p:nvSpPr>
        <p:spPr bwMode="auto">
          <a:xfrm>
            <a:off x="1524000" y="533403"/>
            <a:ext cx="91440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en-US" sz="2400" b="1" dirty="0" err="1">
                <a:solidFill>
                  <a:srgbClr val="66CCFF"/>
                </a:solidFill>
              </a:rPr>
              <a:t>Chẩn</a:t>
            </a:r>
            <a:r>
              <a:rPr lang="en-US" sz="2400" b="1" dirty="0">
                <a:solidFill>
                  <a:srgbClr val="66CCFF"/>
                </a:solidFill>
              </a:rPr>
              <a:t> </a:t>
            </a:r>
            <a:r>
              <a:rPr lang="en-US" sz="2400" b="1" dirty="0" err="1">
                <a:solidFill>
                  <a:srgbClr val="66CCFF"/>
                </a:solidFill>
              </a:rPr>
              <a:t>đoán</a:t>
            </a:r>
            <a:r>
              <a:rPr lang="en-US" sz="2400" b="1" dirty="0">
                <a:solidFill>
                  <a:srgbClr val="66CCFF"/>
                </a:solidFill>
              </a:rPr>
              <a:t> y khoa</a:t>
            </a:r>
          </a:p>
          <a:p>
            <a:pPr marL="800100" lvl="1" indent="-342900" algn="just">
              <a:spcBef>
                <a:spcPct val="20000"/>
              </a:spcBef>
              <a:buFont typeface="Wingdings" panose="05000000000000000000" pitchFamily="2" charset="2"/>
              <a:buChar char="§"/>
            </a:pPr>
            <a:r>
              <a:rPr lang="vi-VN" sz="2000" dirty="0">
                <a:solidFill>
                  <a:srgbClr val="66CCFF"/>
                </a:solidFill>
              </a:rPr>
              <a:t>Phát hiện ung thư qua hình ảnh</a:t>
            </a:r>
            <a:endParaRPr lang="en-US" sz="2000" dirty="0">
              <a:solidFill>
                <a:srgbClr val="66CCFF"/>
              </a:solidFill>
            </a:endParaRPr>
          </a:p>
        </p:txBody>
      </p:sp>
      <p:pic>
        <p:nvPicPr>
          <p:cNvPr id="10" name="Picture 9">
            <a:extLst>
              <a:ext uri="{FF2B5EF4-FFF2-40B4-BE49-F238E27FC236}">
                <a16:creationId xmlns:a16="http://schemas.microsoft.com/office/drawing/2014/main" id="{BC1B66E3-49FA-5B45-859E-A9BAF51DD670}"/>
              </a:ext>
            </a:extLst>
          </p:cNvPr>
          <p:cNvPicPr>
            <a:picLocks noChangeAspect="1"/>
          </p:cNvPicPr>
          <p:nvPr/>
        </p:nvPicPr>
        <p:blipFill>
          <a:blip r:embed="rId2"/>
          <a:stretch>
            <a:fillRect/>
          </a:stretch>
        </p:blipFill>
        <p:spPr>
          <a:xfrm>
            <a:off x="2286000" y="1447803"/>
            <a:ext cx="6570186" cy="3685123"/>
          </a:xfrm>
          <a:prstGeom prst="rect">
            <a:avLst/>
          </a:prstGeom>
        </p:spPr>
      </p:pic>
    </p:spTree>
    <p:extLst>
      <p:ext uri="{BB962C8B-B14F-4D97-AF65-F5344CB8AC3E}">
        <p14:creationId xmlns:p14="http://schemas.microsoft.com/office/powerpoint/2010/main" val="13136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73BD26-5A2B-2843-B939-631A13546B1E}"/>
              </a:ext>
            </a:extLst>
          </p:cNvPr>
          <p:cNvSpPr>
            <a:spLocks noGrp="1"/>
          </p:cNvSpPr>
          <p:nvPr>
            <p:ph type="sldNum" sz="quarter" idx="12"/>
          </p:nvPr>
        </p:nvSpPr>
        <p:spPr/>
        <p:txBody>
          <a:bodyPr/>
          <a:lstStyle/>
          <a:p>
            <a:pPr>
              <a:defRPr/>
            </a:pPr>
            <a:fld id="{4D7DABB3-FB2C-40CA-9348-A1A779520BD4}" type="slidenum">
              <a:rPr lang="en-US"/>
              <a:pPr>
                <a:defRPr/>
              </a:pPr>
              <a:t>16</a:t>
            </a:fld>
            <a:endParaRPr lang="en-US"/>
          </a:p>
        </p:txBody>
      </p:sp>
      <p:sp>
        <p:nvSpPr>
          <p:cNvPr id="3" name="Rectangle 4">
            <a:extLst>
              <a:ext uri="{FF2B5EF4-FFF2-40B4-BE49-F238E27FC236}">
                <a16:creationId xmlns:a16="http://schemas.microsoft.com/office/drawing/2014/main" id="{D1C1D4DF-4C52-4E43-B3D4-180EB59659CE}"/>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lvl="1" algn="ctr">
              <a:defRPr/>
            </a:pPr>
            <a:r>
              <a:rPr lang="en-US" sz="3200" b="1">
                <a:solidFill>
                  <a:srgbClr val="FF0000"/>
                </a:solidFill>
              </a:rPr>
              <a:t>Các ứng dụng</a:t>
            </a:r>
            <a:r>
              <a:rPr lang="vi-VN" sz="3200" b="1">
                <a:solidFill>
                  <a:srgbClr val="FF0000"/>
                </a:solidFill>
              </a:rPr>
              <a:t> {</a:t>
            </a:r>
            <a:r>
              <a:rPr lang="en-US" sz="3200" b="1">
                <a:solidFill>
                  <a:srgbClr val="FF0000"/>
                </a:solidFill>
              </a:rPr>
              <a:t>8</a:t>
            </a:r>
            <a:r>
              <a:rPr lang="vi-VN" sz="3200" b="1">
                <a:solidFill>
                  <a:srgbClr val="FF0000"/>
                </a:solidFill>
              </a:rPr>
              <a:t>} </a:t>
            </a:r>
            <a:endParaRPr lang="en-US" sz="3200" b="1">
              <a:solidFill>
                <a:srgbClr val="FF0000"/>
              </a:solidFill>
            </a:endParaRPr>
          </a:p>
        </p:txBody>
      </p:sp>
      <p:sp>
        <p:nvSpPr>
          <p:cNvPr id="4" name="Rectangle 5">
            <a:extLst>
              <a:ext uri="{FF2B5EF4-FFF2-40B4-BE49-F238E27FC236}">
                <a16:creationId xmlns:a16="http://schemas.microsoft.com/office/drawing/2014/main" id="{53EF1923-8EC3-9149-B43A-8FA2D7AE10E5}"/>
              </a:ext>
            </a:extLst>
          </p:cNvPr>
          <p:cNvSpPr>
            <a:spLocks noChangeArrowheads="1"/>
          </p:cNvSpPr>
          <p:nvPr/>
        </p:nvSpPr>
        <p:spPr bwMode="auto">
          <a:xfrm>
            <a:off x="1524000" y="528340"/>
            <a:ext cx="91440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Trong các hệ thống tùy biến</a:t>
            </a:r>
          </a:p>
          <a:p>
            <a:pPr marL="800100" lvl="1" indent="-342900" algn="just">
              <a:spcBef>
                <a:spcPct val="20000"/>
              </a:spcBef>
              <a:buFont typeface="Wingdings" panose="05000000000000000000" pitchFamily="2" charset="2"/>
              <a:buChar char="§"/>
            </a:pPr>
            <a:r>
              <a:rPr lang="vi-VN" sz="2000" dirty="0">
                <a:solidFill>
                  <a:srgbClr val="66CCFF"/>
                </a:solidFill>
              </a:rPr>
              <a:t>Hệ thống gợi ý sản phẩm</a:t>
            </a:r>
            <a:endParaRPr lang="vi-VN" b="0" dirty="0">
              <a:solidFill>
                <a:srgbClr val="66CCFF"/>
              </a:solidFill>
            </a:endParaRPr>
          </a:p>
        </p:txBody>
      </p:sp>
      <p:pic>
        <p:nvPicPr>
          <p:cNvPr id="5" name="Picture 4">
            <a:extLst>
              <a:ext uri="{FF2B5EF4-FFF2-40B4-BE49-F238E27FC236}">
                <a16:creationId xmlns:a16="http://schemas.microsoft.com/office/drawing/2014/main" id="{6DEADC9B-909D-E04A-8592-ACC9718E0BFD}"/>
              </a:ext>
            </a:extLst>
          </p:cNvPr>
          <p:cNvPicPr>
            <a:picLocks noChangeAspect="1"/>
          </p:cNvPicPr>
          <p:nvPr/>
        </p:nvPicPr>
        <p:blipFill>
          <a:blip r:embed="rId2"/>
          <a:stretch>
            <a:fillRect/>
          </a:stretch>
        </p:blipFill>
        <p:spPr>
          <a:xfrm>
            <a:off x="2133600" y="1371603"/>
            <a:ext cx="7773898" cy="4625155"/>
          </a:xfrm>
          <a:prstGeom prst="rect">
            <a:avLst/>
          </a:prstGeom>
        </p:spPr>
      </p:pic>
    </p:spTree>
    <p:extLst>
      <p:ext uri="{BB962C8B-B14F-4D97-AF65-F5344CB8AC3E}">
        <p14:creationId xmlns:p14="http://schemas.microsoft.com/office/powerpoint/2010/main" val="31782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696F71-E62F-4449-9F88-B98CCBE68B8D}"/>
              </a:ext>
            </a:extLst>
          </p:cNvPr>
          <p:cNvSpPr>
            <a:spLocks noGrp="1"/>
          </p:cNvSpPr>
          <p:nvPr>
            <p:ph type="sldNum" sz="quarter" idx="12"/>
          </p:nvPr>
        </p:nvSpPr>
        <p:spPr/>
        <p:txBody>
          <a:bodyPr/>
          <a:lstStyle/>
          <a:p>
            <a:pPr>
              <a:defRPr/>
            </a:pPr>
            <a:fld id="{4D7DABB3-FB2C-40CA-9348-A1A779520BD4}" type="slidenum">
              <a:rPr lang="en-US"/>
              <a:pPr>
                <a:defRPr/>
              </a:pPr>
              <a:t>17</a:t>
            </a:fld>
            <a:endParaRPr lang="en-US"/>
          </a:p>
        </p:txBody>
      </p:sp>
      <p:sp>
        <p:nvSpPr>
          <p:cNvPr id="3" name="Rectangle 4">
            <a:extLst>
              <a:ext uri="{FF2B5EF4-FFF2-40B4-BE49-F238E27FC236}">
                <a16:creationId xmlns:a16="http://schemas.microsoft.com/office/drawing/2014/main" id="{6ECA31D5-AAAC-BC42-876F-D454D35E2E50}"/>
              </a:ext>
            </a:extLst>
          </p:cNvPr>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lvl="1" algn="ctr">
              <a:defRPr/>
            </a:pPr>
            <a:r>
              <a:rPr lang="en-US" sz="3200" b="1">
                <a:solidFill>
                  <a:srgbClr val="FF0000"/>
                </a:solidFill>
              </a:rPr>
              <a:t>Các ứng dụng</a:t>
            </a:r>
            <a:r>
              <a:rPr lang="vi-VN" sz="3200" b="1">
                <a:solidFill>
                  <a:srgbClr val="FF0000"/>
                </a:solidFill>
              </a:rPr>
              <a:t> {</a:t>
            </a:r>
            <a:r>
              <a:rPr lang="en-US" sz="3200" b="1">
                <a:solidFill>
                  <a:srgbClr val="FF0000"/>
                </a:solidFill>
              </a:rPr>
              <a:t>9</a:t>
            </a:r>
            <a:r>
              <a:rPr lang="vi-VN" sz="3200" b="1">
                <a:solidFill>
                  <a:srgbClr val="FF0000"/>
                </a:solidFill>
              </a:rPr>
              <a:t>} </a:t>
            </a:r>
            <a:endParaRPr lang="en-US" sz="3200" b="1">
              <a:solidFill>
                <a:srgbClr val="FF0000"/>
              </a:solidFill>
            </a:endParaRPr>
          </a:p>
        </p:txBody>
      </p:sp>
      <p:sp>
        <p:nvSpPr>
          <p:cNvPr id="4" name="Rectangle 5">
            <a:extLst>
              <a:ext uri="{FF2B5EF4-FFF2-40B4-BE49-F238E27FC236}">
                <a16:creationId xmlns:a16="http://schemas.microsoft.com/office/drawing/2014/main" id="{A2A9AB6F-954F-C648-8DF4-17007DCC6E5E}"/>
              </a:ext>
            </a:extLst>
          </p:cNvPr>
          <p:cNvSpPr>
            <a:spLocks noChangeArrowheads="1"/>
          </p:cNvSpPr>
          <p:nvPr/>
        </p:nvSpPr>
        <p:spPr bwMode="auto">
          <a:xfrm>
            <a:off x="1524000" y="533403"/>
            <a:ext cx="91440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Robotics</a:t>
            </a:r>
            <a:endParaRPr lang="vi-VN" b="1" dirty="0">
              <a:solidFill>
                <a:srgbClr val="66CCFF"/>
              </a:solidFill>
            </a:endParaRPr>
          </a:p>
        </p:txBody>
      </p:sp>
      <p:pic>
        <p:nvPicPr>
          <p:cNvPr id="5" name="Picture 4">
            <a:extLst>
              <a:ext uri="{FF2B5EF4-FFF2-40B4-BE49-F238E27FC236}">
                <a16:creationId xmlns:a16="http://schemas.microsoft.com/office/drawing/2014/main" id="{B63B30E3-73D2-4F4F-858F-09870EAE3B13}"/>
              </a:ext>
            </a:extLst>
          </p:cNvPr>
          <p:cNvPicPr>
            <a:picLocks noChangeAspect="1"/>
          </p:cNvPicPr>
          <p:nvPr/>
        </p:nvPicPr>
        <p:blipFill>
          <a:blip r:embed="rId2"/>
          <a:stretch>
            <a:fillRect/>
          </a:stretch>
        </p:blipFill>
        <p:spPr>
          <a:xfrm>
            <a:off x="1981200" y="1143000"/>
            <a:ext cx="2857500" cy="3810000"/>
          </a:xfrm>
          <a:prstGeom prst="rect">
            <a:avLst/>
          </a:prstGeom>
        </p:spPr>
      </p:pic>
      <p:pic>
        <p:nvPicPr>
          <p:cNvPr id="6" name="Picture 5">
            <a:extLst>
              <a:ext uri="{FF2B5EF4-FFF2-40B4-BE49-F238E27FC236}">
                <a16:creationId xmlns:a16="http://schemas.microsoft.com/office/drawing/2014/main" id="{BAAD2D28-B985-E140-8F90-EC8DC5CDF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711680"/>
            <a:ext cx="5410200" cy="3043238"/>
          </a:xfrm>
          <a:prstGeom prst="rect">
            <a:avLst/>
          </a:prstGeom>
        </p:spPr>
      </p:pic>
    </p:spTree>
    <p:extLst>
      <p:ext uri="{BB962C8B-B14F-4D97-AF65-F5344CB8AC3E}">
        <p14:creationId xmlns:p14="http://schemas.microsoft.com/office/powerpoint/2010/main" val="349655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18</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1600200" y="1143000"/>
            <a:ext cx="105918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rgbClr val="0070C0"/>
                </a:solidFill>
                <a:ea typeface="MS PGothic" pitchFamily="34" charset="-128"/>
              </a:rPr>
              <a:t>Một</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sô</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khái</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niệm</a:t>
            </a:r>
            <a:endParaRPr lang="en-US" altLang="ja-JP" sz="2600" b="1"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phương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pháp</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a:solidFill>
                  <a:srgbClr val="0070C0"/>
                </a:solidFill>
                <a:ea typeface="MS PGothic" pitchFamily="34" charset="-128"/>
              </a:rPr>
              <a:t>Quá </a:t>
            </a:r>
            <a:r>
              <a:rPr lang="en-US" altLang="ja-JP" sz="2600" dirty="0" err="1">
                <a:solidFill>
                  <a:srgbClr val="0070C0"/>
                </a:solidFill>
                <a:ea typeface="MS PGothic" pitchFamily="34" charset="-128"/>
              </a:rPr>
              <a:t>trình</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yếu</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tô</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chính</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của</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a:solidFill>
                  <a:srgbClr val="0070C0"/>
                </a:solidFill>
                <a:ea typeface="MS PGothic" pitchFamily="34" charset="-128"/>
              </a:rPr>
              <a:t>So </a:t>
            </a:r>
            <a:r>
              <a:rPr lang="en-US" altLang="ja-JP" sz="2600" dirty="0" err="1">
                <a:solidFill>
                  <a:srgbClr val="0070C0"/>
                </a:solidFill>
                <a:ea typeface="MS PGothic" pitchFamily="34" charset="-128"/>
              </a:rPr>
              <a:t>sánh</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phương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pháp</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bước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trong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Chuẩn</a:t>
            </a:r>
            <a:r>
              <a:rPr lang="en-US" altLang="ja-JP" sz="2600" dirty="0">
                <a:solidFill>
                  <a:srgbClr val="0070C0"/>
                </a:solidFill>
                <a:ea typeface="MS PGothic" pitchFamily="34" charset="-128"/>
              </a:rPr>
              <a:t> bị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ky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thuật</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Gom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p:txBody>
      </p:sp>
    </p:spTree>
    <p:extLst>
      <p:ext uri="{BB962C8B-B14F-4D97-AF65-F5344CB8AC3E}">
        <p14:creationId xmlns:p14="http://schemas.microsoft.com/office/powerpoint/2010/main" val="1877695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19</a:t>
            </a:fld>
            <a:endParaRPr lang="en-US"/>
          </a:p>
        </p:txBody>
      </p:sp>
      <p:sp>
        <p:nvSpPr>
          <p:cNvPr id="4100" name="Rectangle 4"/>
          <p:cNvSpPr>
            <a:spLocks noChangeArrowheads="1"/>
          </p:cNvSpPr>
          <p:nvPr/>
        </p:nvSpPr>
        <p:spPr bwMode="auto">
          <a:xfrm>
            <a:off x="1524000" y="152400"/>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Một số khái niệm</a:t>
            </a:r>
            <a:endParaRPr lang="en-US" sz="3200" b="1">
              <a:solidFill>
                <a:srgbClr val="FF0000"/>
              </a:solidFill>
            </a:endParaRPr>
          </a:p>
        </p:txBody>
      </p:sp>
      <p:sp>
        <p:nvSpPr>
          <p:cNvPr id="4101" name="Rectangle 5"/>
          <p:cNvSpPr>
            <a:spLocks noChangeArrowheads="1"/>
          </p:cNvSpPr>
          <p:nvPr/>
        </p:nvSpPr>
        <p:spPr bwMode="auto">
          <a:xfrm>
            <a:off x="1524000" y="838222"/>
            <a:ext cx="8839200" cy="3276581"/>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800" dirty="0">
                <a:solidFill>
                  <a:srgbClr val="66CCFF"/>
                </a:solidFill>
              </a:rPr>
              <a:t>Mẫu</a:t>
            </a:r>
            <a:r>
              <a:rPr lang="en-US" sz="2800" dirty="0">
                <a:solidFill>
                  <a:srgbClr val="66CCFF"/>
                </a:solidFill>
              </a:rPr>
              <a:t> </a:t>
            </a:r>
            <a:r>
              <a:rPr lang="en-US" sz="2800" dirty="0" err="1">
                <a:solidFill>
                  <a:srgbClr val="66CCFF"/>
                </a:solidFill>
              </a:rPr>
              <a:t>dữ</a:t>
            </a:r>
            <a:r>
              <a:rPr lang="en-US" sz="2800" dirty="0">
                <a:solidFill>
                  <a:srgbClr val="66CCFF"/>
                </a:solidFill>
              </a:rPr>
              <a:t> </a:t>
            </a:r>
            <a:r>
              <a:rPr lang="en-US" sz="2800" dirty="0" err="1">
                <a:solidFill>
                  <a:srgbClr val="66CCFF"/>
                </a:solidFill>
              </a:rPr>
              <a:t>liệu</a:t>
            </a:r>
            <a:r>
              <a:rPr lang="en-US" sz="2800" dirty="0">
                <a:solidFill>
                  <a:srgbClr val="66CCFF"/>
                </a:solidFill>
              </a:rPr>
              <a:t> (</a:t>
            </a:r>
            <a:r>
              <a:rPr lang="en-US" sz="2800" dirty="0" err="1">
                <a:solidFill>
                  <a:srgbClr val="66CCFF"/>
                </a:solidFill>
              </a:rPr>
              <a:t>học</a:t>
            </a:r>
            <a:r>
              <a:rPr lang="en-US" sz="2800" dirty="0">
                <a:solidFill>
                  <a:srgbClr val="66CCFF"/>
                </a:solidFill>
              </a:rPr>
              <a:t>)</a:t>
            </a:r>
            <a:r>
              <a:rPr lang="vi-VN" sz="2800" dirty="0">
                <a:solidFill>
                  <a:srgbClr val="66CCFF"/>
                </a:solidFill>
              </a:rPr>
              <a:t> h</a:t>
            </a:r>
            <a:r>
              <a:rPr lang="en-US" sz="2800" dirty="0" err="1">
                <a:solidFill>
                  <a:srgbClr val="66CCFF"/>
                </a:solidFill>
              </a:rPr>
              <a:t>oặc</a:t>
            </a:r>
            <a:r>
              <a:rPr lang="vi-VN" sz="2800" dirty="0">
                <a:solidFill>
                  <a:srgbClr val="66CCFF"/>
                </a:solidFill>
              </a:rPr>
              <a:t> ví dụ (sample) </a:t>
            </a:r>
            <a:r>
              <a:rPr lang="en-US" sz="2800" dirty="0" err="1">
                <a:solidFill>
                  <a:srgbClr val="66CCFF"/>
                </a:solidFill>
              </a:rPr>
              <a:t>hoặc</a:t>
            </a:r>
            <a:r>
              <a:rPr lang="en-US" sz="2800" dirty="0">
                <a:solidFill>
                  <a:srgbClr val="66CCFF"/>
                </a:solidFill>
              </a:rPr>
              <a:t> </a:t>
            </a:r>
            <a:r>
              <a:rPr lang="en-US" sz="2800" dirty="0" err="1">
                <a:solidFill>
                  <a:srgbClr val="66CCFF"/>
                </a:solidFill>
              </a:rPr>
              <a:t>thực</a:t>
            </a:r>
            <a:r>
              <a:rPr lang="en-US" sz="2800" dirty="0">
                <a:solidFill>
                  <a:srgbClr val="66CCFF"/>
                </a:solidFill>
              </a:rPr>
              <a:t> </a:t>
            </a:r>
            <a:r>
              <a:rPr lang="en-US" sz="2800" dirty="0" err="1">
                <a:solidFill>
                  <a:srgbClr val="66CCFF"/>
                </a:solidFill>
              </a:rPr>
              <a:t>thể</a:t>
            </a:r>
            <a:r>
              <a:rPr lang="en-US" sz="2800" dirty="0">
                <a:solidFill>
                  <a:srgbClr val="66CCFF"/>
                </a:solidFill>
              </a:rPr>
              <a:t> (instance)</a:t>
            </a:r>
            <a:r>
              <a:rPr lang="vi-VN" sz="2800" dirty="0">
                <a:solidFill>
                  <a:srgbClr val="66CCFF"/>
                </a:solidFill>
              </a:rPr>
              <a:t> là tên gọi đối tượng cần phân lớp</a:t>
            </a:r>
            <a:r>
              <a:rPr lang="en-US" sz="2800" dirty="0">
                <a:solidFill>
                  <a:srgbClr val="66CCFF"/>
                </a:solidFill>
              </a:rPr>
              <a:t>/</a:t>
            </a:r>
            <a:r>
              <a:rPr lang="en-US" sz="2800" dirty="0" err="1">
                <a:solidFill>
                  <a:srgbClr val="66CCFF"/>
                </a:solidFill>
              </a:rPr>
              <a:t>gom</a:t>
            </a:r>
            <a:r>
              <a:rPr lang="en-US" sz="2800" dirty="0">
                <a:solidFill>
                  <a:srgbClr val="66CCFF"/>
                </a:solidFill>
              </a:rPr>
              <a:t> </a:t>
            </a:r>
            <a:r>
              <a:rPr lang="en-US" sz="2800" dirty="0" err="1">
                <a:solidFill>
                  <a:srgbClr val="66CCFF"/>
                </a:solidFill>
              </a:rPr>
              <a:t>nhóm</a:t>
            </a:r>
            <a:r>
              <a:rPr lang="vi-VN" sz="2800" dirty="0">
                <a:solidFill>
                  <a:srgbClr val="66CCFF"/>
                </a:solidFill>
              </a:rPr>
              <a:t> </a:t>
            </a:r>
          </a:p>
          <a:p>
            <a:pPr marL="800100" lvl="1" indent="-342900" algn="just">
              <a:spcBef>
                <a:spcPct val="20000"/>
              </a:spcBef>
              <a:buFont typeface="Wingdings" panose="05000000000000000000" pitchFamily="2" charset="2"/>
              <a:buChar char="§"/>
            </a:pPr>
            <a:r>
              <a:rPr lang="vi-VN" sz="2400" dirty="0">
                <a:solidFill>
                  <a:srgbClr val="66CCFF"/>
                </a:solidFill>
              </a:rPr>
              <a:t>Chẳng hạn: khi lọc thư rác, mỗi thư được gọi là một mẫu </a:t>
            </a:r>
            <a:r>
              <a:rPr lang="en-US" sz="2400" dirty="0" err="1">
                <a:solidFill>
                  <a:srgbClr val="66CCFF"/>
                </a:solidFill>
              </a:rPr>
              <a:t>dữ</a:t>
            </a:r>
            <a:r>
              <a:rPr lang="en-US" sz="2400" dirty="0">
                <a:solidFill>
                  <a:srgbClr val="66CCFF"/>
                </a:solidFill>
              </a:rPr>
              <a:t> </a:t>
            </a:r>
            <a:r>
              <a:rPr lang="en-US" sz="2400" dirty="0" err="1">
                <a:solidFill>
                  <a:srgbClr val="66CCFF"/>
                </a:solidFill>
              </a:rPr>
              <a:t>liệu</a:t>
            </a:r>
            <a:endParaRPr lang="vi-VN" sz="2400" dirty="0">
              <a:solidFill>
                <a:srgbClr val="66CCFF"/>
              </a:solidFill>
            </a:endParaRPr>
          </a:p>
          <a:p>
            <a:pPr marL="342900" indent="-342900" algn="just">
              <a:spcBef>
                <a:spcPct val="20000"/>
              </a:spcBef>
              <a:buFont typeface="Arial" panose="020B0604020202020204" pitchFamily="34" charset="0"/>
              <a:buChar char="•"/>
            </a:pPr>
            <a:r>
              <a:rPr lang="vi-VN" sz="2800" dirty="0">
                <a:solidFill>
                  <a:srgbClr val="66CCFF"/>
                </a:solidFill>
              </a:rPr>
              <a:t>Mẫu thường được mô tả bằng một tập các thuộc tính, còn được gọi là đặc trưng hay biến</a:t>
            </a:r>
          </a:p>
          <a:p>
            <a:pPr marL="800100" lvl="1" indent="-342900" algn="just">
              <a:spcBef>
                <a:spcPct val="20000"/>
              </a:spcBef>
              <a:buFont typeface="Wingdings" panose="05000000000000000000" pitchFamily="2" charset="2"/>
              <a:buChar char="§"/>
            </a:pPr>
            <a:r>
              <a:rPr lang="vi-VN" sz="2400" dirty="0">
                <a:solidFill>
                  <a:srgbClr val="66CCFF"/>
                </a:solidFill>
              </a:rPr>
              <a:t>Chẳng hạn: trong bài toán chẩn đoán bệnh, thuộc tính là những triệu chứng của người bệnh và các tham số khác: cân nặng, huyết áp, ...</a:t>
            </a:r>
          </a:p>
          <a:p>
            <a:pPr marL="342900" indent="-342900" algn="just">
              <a:spcBef>
                <a:spcPct val="20000"/>
              </a:spcBef>
              <a:buFont typeface="Arial" panose="020B0604020202020204" pitchFamily="34" charset="0"/>
              <a:buChar char="•"/>
            </a:pPr>
            <a:r>
              <a:rPr lang="vi-VN" sz="2800" dirty="0">
                <a:solidFill>
                  <a:srgbClr val="66CCFF"/>
                </a:solidFill>
              </a:rPr>
              <a:t>Nhãn phân lớp thể hiện lớp của đối tượng mà ta cần dự đoán </a:t>
            </a:r>
          </a:p>
          <a:p>
            <a:pPr marL="800100" lvl="1" indent="-342900" algn="just">
              <a:spcBef>
                <a:spcPct val="20000"/>
              </a:spcBef>
              <a:buFont typeface="Wingdings" panose="05000000000000000000" pitchFamily="2" charset="2"/>
              <a:buChar char="§"/>
            </a:pPr>
            <a:r>
              <a:rPr lang="vi-VN" sz="2400" dirty="0">
                <a:solidFill>
                  <a:srgbClr val="66CCFF"/>
                </a:solidFill>
              </a:rPr>
              <a:t>Đối với trường hợp phân lớp thư rác, nhãn phân lớp có thể là “rác” h</a:t>
            </a:r>
            <a:r>
              <a:rPr lang="en-US" sz="2400" dirty="0" err="1">
                <a:solidFill>
                  <a:srgbClr val="66CCFF"/>
                </a:solidFill>
              </a:rPr>
              <a:t>oặc</a:t>
            </a:r>
            <a:r>
              <a:rPr lang="vi-VN" sz="2400" dirty="0">
                <a:solidFill>
                  <a:srgbClr val="66CCFF"/>
                </a:solidFill>
              </a:rPr>
              <a:t> “bình thường”</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916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2</a:t>
            </a:fld>
            <a:endParaRPr lang="en-US" altLang="en-US">
              <a:latin typeface="Garamond" pitchFamily="18" charset="0"/>
            </a:endParaRPr>
          </a:p>
        </p:txBody>
      </p:sp>
      <p:sp>
        <p:nvSpPr>
          <p:cNvPr id="249861" name="Rectangle 2"/>
          <p:cNvSpPr>
            <a:spLocks noGrp="1" noChangeArrowheads="1"/>
          </p:cNvSpPr>
          <p:nvPr>
            <p:ph type="title" idx="4294967295"/>
          </p:nvPr>
        </p:nvSpPr>
        <p:spPr>
          <a:xfrm>
            <a:off x="76200" y="92482"/>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685800" y="854482"/>
            <a:ext cx="11506200" cy="5470118"/>
          </a:xfrm>
        </p:spPr>
        <p:txBody>
          <a:bodyPr>
            <a:normAutofit/>
          </a:bodyPr>
          <a:lstStyle/>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Giới</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thiệu</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ứng</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dụng</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Một</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sô</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khái</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niệm</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phương</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pháp</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học</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a:solidFill>
                  <a:srgbClr val="0070C0"/>
                </a:solidFill>
                <a:cs typeface="Arial" panose="020B0604020202020204" pitchFamily="34" charset="0"/>
              </a:rPr>
              <a:t>Quá </a:t>
            </a:r>
            <a:r>
              <a:rPr lang="en-US" altLang="ja-JP" sz="1400" dirty="0" err="1">
                <a:solidFill>
                  <a:srgbClr val="0070C0"/>
                </a:solidFill>
                <a:cs typeface="Arial" panose="020B0604020202020204" pitchFamily="34" charset="0"/>
              </a:rPr>
              <a:t>trình</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máy</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học</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yếu</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tô</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chính</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của</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máy</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học</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a:solidFill>
                  <a:srgbClr val="0070C0"/>
                </a:solidFill>
                <a:cs typeface="Arial" panose="020B0604020202020204" pitchFamily="34" charset="0"/>
              </a:rPr>
              <a:t>So </a:t>
            </a:r>
            <a:r>
              <a:rPr lang="en-US" altLang="ja-JP" sz="1400" dirty="0" err="1">
                <a:solidFill>
                  <a:srgbClr val="0070C0"/>
                </a:solidFill>
                <a:cs typeface="Arial" panose="020B0604020202020204" pitchFamily="34" charset="0"/>
              </a:rPr>
              <a:t>sánh</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phương</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pháp</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phân</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lớp</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bước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trong</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máy</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học</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Chuẩn</a:t>
            </a:r>
            <a:r>
              <a:rPr lang="en-US" altLang="ja-JP" sz="1400" dirty="0">
                <a:solidFill>
                  <a:srgbClr val="0070C0"/>
                </a:solidFill>
                <a:cs typeface="Arial" panose="020B0604020202020204" pitchFamily="34" charset="0"/>
              </a:rPr>
              <a:t> bị </a:t>
            </a:r>
            <a:r>
              <a:rPr lang="en-US" altLang="ja-JP" sz="1400" dirty="0" err="1">
                <a:solidFill>
                  <a:srgbClr val="0070C0"/>
                </a:solidFill>
                <a:cs typeface="Arial" panose="020B0604020202020204" pitchFamily="34" charset="0"/>
              </a:rPr>
              <a:t>dư</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liệu</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Các</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ky</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thuật</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phân</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lớp</a:t>
            </a:r>
            <a:endParaRPr lang="en-US" altLang="ja-JP" sz="1400" dirty="0">
              <a:solidFill>
                <a:srgbClr val="0070C0"/>
              </a:solidFill>
              <a:cs typeface="Arial" panose="020B0604020202020204" pitchFamily="34" charset="0"/>
            </a:endParaRPr>
          </a:p>
          <a:p>
            <a:pPr marL="457200" indent="-457200" algn="just">
              <a:lnSpc>
                <a:spcPct val="160000"/>
              </a:lnSpc>
              <a:spcBef>
                <a:spcPts val="600"/>
              </a:spcBef>
              <a:spcAft>
                <a:spcPts val="600"/>
              </a:spcAft>
              <a:buClr>
                <a:srgbClr val="FF0000"/>
              </a:buClr>
              <a:buSzPct val="100000"/>
              <a:buFont typeface="Wingdings" panose="05000000000000000000" pitchFamily="2" charset="2"/>
              <a:buChar char="q"/>
            </a:pPr>
            <a:r>
              <a:rPr lang="en-US" altLang="ja-JP" sz="1400" dirty="0" err="1">
                <a:solidFill>
                  <a:srgbClr val="0070C0"/>
                </a:solidFill>
                <a:cs typeface="Arial" panose="020B0604020202020204" pitchFamily="34" charset="0"/>
              </a:rPr>
              <a:t>Gom</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cụm</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dư</a:t>
            </a:r>
            <a:r>
              <a:rPr lang="en-US" altLang="ja-JP" sz="1400" dirty="0">
                <a:solidFill>
                  <a:srgbClr val="0070C0"/>
                </a:solidFill>
                <a:cs typeface="Arial" panose="020B0604020202020204" pitchFamily="34" charset="0"/>
              </a:rPr>
              <a:t>̃ </a:t>
            </a:r>
            <a:r>
              <a:rPr lang="en-US" altLang="ja-JP" sz="1400" dirty="0" err="1">
                <a:solidFill>
                  <a:srgbClr val="0070C0"/>
                </a:solidFill>
                <a:cs typeface="Arial" panose="020B0604020202020204" pitchFamily="34" charset="0"/>
              </a:rPr>
              <a:t>liệu</a:t>
            </a:r>
            <a:endParaRPr lang="en-US" altLang="ja-JP" sz="1400" dirty="0">
              <a:solidFill>
                <a:srgbClr val="0070C0"/>
              </a:solidFill>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20</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a:solidFill>
                  <a:srgbClr val="005028"/>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Một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sô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khái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niệm</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75000"/>
                  </a:schemeClr>
                </a:solidFill>
                <a:ea typeface="MS PGothic" pitchFamily="34" charset="-128"/>
              </a:rPr>
              <a:t>Các</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phương</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pháp</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học</a:t>
            </a:r>
            <a:endParaRPr lang="en-US" altLang="ja-JP" sz="2600" b="1" dirty="0">
              <a:solidFill>
                <a:schemeClr val="accent5">
                  <a:lumMod val="75000"/>
                </a:schemeClr>
              </a:solidFill>
              <a:ea typeface="MS PGothic" pitchFamily="34" charset="-128"/>
            </a:endParaRPr>
          </a:p>
          <a:p>
            <a:pPr marL="569913" indent="-569913">
              <a:spcBef>
                <a:spcPts val="300"/>
              </a:spcBef>
            </a:pPr>
            <a:r>
              <a:rPr lang="en-US" altLang="ja-JP" sz="2600" dirty="0">
                <a:solidFill>
                  <a:schemeClr val="accent5">
                    <a:lumMod val="75000"/>
                  </a:schemeClr>
                </a:solidFill>
                <a:ea typeface="MS PGothic" pitchFamily="34" charset="-128"/>
              </a:rPr>
              <a:t>Quá </a:t>
            </a:r>
            <a:r>
              <a:rPr lang="en-US" altLang="ja-JP" sz="2600" dirty="0" err="1">
                <a:solidFill>
                  <a:schemeClr val="accent5">
                    <a:lumMod val="75000"/>
                  </a:schemeClr>
                </a:solidFill>
                <a:ea typeface="MS PGothic" pitchFamily="34" charset="-128"/>
              </a:rPr>
              <a:t>trình</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máy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học</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yếu</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tô</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chính</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của</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máy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học</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a:solidFill>
                  <a:schemeClr val="accent5">
                    <a:lumMod val="75000"/>
                  </a:schemeClr>
                </a:solidFill>
                <a:ea typeface="MS PGothic" pitchFamily="34" charset="-128"/>
              </a:rPr>
              <a:t>So </a:t>
            </a:r>
            <a:r>
              <a:rPr lang="en-US" altLang="ja-JP" sz="2600" dirty="0" err="1">
                <a:solidFill>
                  <a:schemeClr val="accent5">
                    <a:lumMod val="75000"/>
                  </a:schemeClr>
                </a:solidFill>
                <a:ea typeface="MS PGothic" pitchFamily="34" charset="-128"/>
              </a:rPr>
              <a:t>sánh</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phương</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pháp</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phân</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lớp</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bước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trong</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máy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học</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Chuẩn</a:t>
            </a:r>
            <a:r>
              <a:rPr lang="en-US" altLang="ja-JP" sz="2600" dirty="0">
                <a:solidFill>
                  <a:schemeClr val="accent5">
                    <a:lumMod val="75000"/>
                  </a:schemeClr>
                </a:solidFill>
                <a:ea typeface="MS PGothic" pitchFamily="34" charset="-128"/>
              </a:rPr>
              <a:t> bị </a:t>
            </a:r>
            <a:r>
              <a:rPr lang="en-US" altLang="ja-JP" sz="2600" dirty="0" err="1">
                <a:solidFill>
                  <a:schemeClr val="accent5">
                    <a:lumMod val="75000"/>
                  </a:schemeClr>
                </a:solidFill>
                <a:ea typeface="MS PGothic" pitchFamily="34" charset="-128"/>
              </a:rPr>
              <a:t>dư</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liệu</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ky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thuật</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phân</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lớp</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Gom</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cụm</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dư</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liệu</a:t>
            </a:r>
            <a:endParaRPr lang="en-US" altLang="ja-JP" sz="2600" dirty="0">
              <a:solidFill>
                <a:schemeClr val="accent5">
                  <a:lumMod val="75000"/>
                </a:schemeClr>
              </a:solidFill>
              <a:ea typeface="MS PGothic" pitchFamily="34" charset="-128"/>
            </a:endParaRPr>
          </a:p>
          <a:p>
            <a:pPr marL="0" indent="0">
              <a:spcBef>
                <a:spcPts val="300"/>
              </a:spcBef>
              <a:buNone/>
            </a:pPr>
            <a:endParaRPr lang="en-US" altLang="ja-JP" sz="2600" dirty="0">
              <a:solidFill>
                <a:schemeClr val="accent5">
                  <a:lumMod val="75000"/>
                </a:schemeClr>
              </a:solidFill>
              <a:ea typeface="MS PGothic" pitchFamily="34" charset="-128"/>
            </a:endParaRPr>
          </a:p>
        </p:txBody>
      </p:sp>
    </p:spTree>
    <p:extLst>
      <p:ext uri="{BB962C8B-B14F-4D97-AF65-F5344CB8AC3E}">
        <p14:creationId xmlns:p14="http://schemas.microsoft.com/office/powerpoint/2010/main" val="415311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21</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Các phương pháp học {1}</a:t>
            </a:r>
          </a:p>
        </p:txBody>
      </p:sp>
      <p:sp>
        <p:nvSpPr>
          <p:cNvPr id="4101" name="Rectangle 5"/>
          <p:cNvSpPr>
            <a:spLocks noChangeArrowheads="1"/>
          </p:cNvSpPr>
          <p:nvPr/>
        </p:nvSpPr>
        <p:spPr bwMode="auto">
          <a:xfrm>
            <a:off x="1524000" y="457203"/>
            <a:ext cx="8915400" cy="3276581"/>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Học có giám sát (supervised learning)</a:t>
            </a:r>
          </a:p>
          <a:p>
            <a:pPr marL="800100" lvl="1" indent="-342900" algn="just">
              <a:spcBef>
                <a:spcPct val="20000"/>
              </a:spcBef>
              <a:buFont typeface="Wingdings" pitchFamily="2" charset="2"/>
              <a:buChar char="§"/>
            </a:pPr>
            <a:r>
              <a:rPr lang="vi-VN" sz="2000" dirty="0">
                <a:solidFill>
                  <a:srgbClr val="66CCFF"/>
                </a:solidFill>
              </a:rPr>
              <a:t>Phương pháp sử dụng những dữ liệu đã được gán nhãn từ trước để suy luận ra quan hệ giữa đầu vào (mẫu) và đầu ra</a:t>
            </a:r>
          </a:p>
          <a:p>
            <a:pPr marL="800100" lvl="1" indent="-342900" algn="just">
              <a:spcBef>
                <a:spcPct val="20000"/>
              </a:spcBef>
              <a:buFont typeface="Wingdings" pitchFamily="2" charset="2"/>
              <a:buChar char="§"/>
            </a:pPr>
            <a:r>
              <a:rPr lang="vi-VN" sz="2000" dirty="0">
                <a:solidFill>
                  <a:srgbClr val="66CCFF"/>
                </a:solidFill>
              </a:rPr>
              <a:t>Các dữ liệu này được gọi là dữ liệu huấn luyện và chúng là cặp các đầu vào – đầu ra</a:t>
            </a:r>
          </a:p>
          <a:p>
            <a:pPr marL="800100" lvl="1" indent="-342900" algn="just">
              <a:spcBef>
                <a:spcPct val="20000"/>
              </a:spcBef>
              <a:buFont typeface="Wingdings" pitchFamily="2" charset="2"/>
              <a:buChar char="§"/>
            </a:pPr>
            <a:r>
              <a:rPr lang="vi-VN" sz="2000" dirty="0">
                <a:solidFill>
                  <a:srgbClr val="66CCFF"/>
                </a:solidFill>
              </a:rPr>
              <a:t>Học sẽ xem xét tập huấn luyện này để từ đó có thể đưa ra dự đoán đầu ra cho đầu vào mới chưa gặp bao giờ</a:t>
            </a:r>
          </a:p>
          <a:p>
            <a:pPr marL="1257300" lvl="2" indent="-342900" algn="just">
              <a:spcBef>
                <a:spcPct val="20000"/>
              </a:spcBef>
              <a:buFont typeface="Wingdings" pitchFamily="2" charset="2"/>
              <a:buChar char="q"/>
            </a:pPr>
            <a:r>
              <a:rPr lang="vi-VN" sz="2000" dirty="0">
                <a:solidFill>
                  <a:srgbClr val="66CCFF"/>
                </a:solidFill>
              </a:rPr>
              <a:t>Chẳng hạn như dự đoán giá nhà, phân loại email</a:t>
            </a:r>
            <a:endParaRPr lang="vi-VN" b="0" dirty="0">
              <a:solidFill>
                <a:srgbClr val="66CCFF"/>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Timeline&#10;&#10;Description automatically generated with medium confidence">
            <a:extLst>
              <a:ext uri="{FF2B5EF4-FFF2-40B4-BE49-F238E27FC236}">
                <a16:creationId xmlns:a16="http://schemas.microsoft.com/office/drawing/2014/main" id="{299C70E5-29B8-3A4F-B314-BA7596774670}"/>
              </a:ext>
            </a:extLst>
          </p:cNvPr>
          <p:cNvPicPr/>
          <p:nvPr/>
        </p:nvPicPr>
        <p:blipFill>
          <a:blip r:embed="rId3"/>
          <a:stretch>
            <a:fillRect/>
          </a:stretch>
        </p:blipFill>
        <p:spPr>
          <a:xfrm>
            <a:off x="2819400" y="3440349"/>
            <a:ext cx="5791200" cy="2808051"/>
          </a:xfrm>
          <a:prstGeom prst="rect">
            <a:avLst/>
          </a:prstGeom>
        </p:spPr>
      </p:pic>
    </p:spTree>
    <p:extLst>
      <p:ext uri="{BB962C8B-B14F-4D97-AF65-F5344CB8AC3E}">
        <p14:creationId xmlns:p14="http://schemas.microsoft.com/office/powerpoint/2010/main" val="191590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22</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Các phương pháp học {2}</a:t>
            </a:r>
          </a:p>
        </p:txBody>
      </p:sp>
      <p:sp>
        <p:nvSpPr>
          <p:cNvPr id="4101" name="Rectangle 5"/>
          <p:cNvSpPr>
            <a:spLocks noChangeArrowheads="1"/>
          </p:cNvSpPr>
          <p:nvPr/>
        </p:nvSpPr>
        <p:spPr bwMode="auto">
          <a:xfrm>
            <a:off x="1524000" y="457203"/>
            <a:ext cx="8991600" cy="3276581"/>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Học không giám sát (unsupervised learning)</a:t>
            </a:r>
          </a:p>
          <a:p>
            <a:pPr marL="800100" lvl="1" indent="-342900" algn="just">
              <a:spcBef>
                <a:spcPct val="20000"/>
              </a:spcBef>
              <a:buFont typeface="Wingdings" pitchFamily="2" charset="2"/>
              <a:buChar char="§"/>
            </a:pPr>
            <a:r>
              <a:rPr lang="vi-VN" sz="2000" dirty="0">
                <a:solidFill>
                  <a:srgbClr val="66CCFF"/>
                </a:solidFill>
              </a:rPr>
              <a:t>Khác với học có giám sát, học không giám sát sử dụng những dữ liệu chưa được gán nhãn để suy luận</a:t>
            </a:r>
          </a:p>
          <a:p>
            <a:pPr marL="800100" lvl="1" indent="-342900" algn="just">
              <a:spcBef>
                <a:spcPct val="20000"/>
              </a:spcBef>
              <a:buFont typeface="Wingdings" pitchFamily="2" charset="2"/>
              <a:buChar char="§"/>
            </a:pPr>
            <a:r>
              <a:rPr lang="vi-VN" sz="2000" dirty="0">
                <a:solidFill>
                  <a:srgbClr val="66CCFF"/>
                </a:solidFill>
              </a:rPr>
              <a:t>Phương pháp này thường được sử dụng để tìm cấu trúc của tập dữ liệu</a:t>
            </a:r>
          </a:p>
          <a:p>
            <a:pPr marL="800100" lvl="1" indent="-342900" algn="just">
              <a:spcBef>
                <a:spcPct val="20000"/>
              </a:spcBef>
              <a:buFont typeface="Wingdings" pitchFamily="2" charset="2"/>
              <a:buChar char="§"/>
            </a:pPr>
            <a:r>
              <a:rPr lang="vi-VN" sz="2000" dirty="0">
                <a:solidFill>
                  <a:srgbClr val="66CCFF"/>
                </a:solidFill>
              </a:rPr>
              <a:t>Tuy nhiên lại không có phương pháp đánh giá được cấu trúc tìm ra là đúng hay sai</a:t>
            </a:r>
          </a:p>
          <a:p>
            <a:pPr marL="1257300" lvl="2" indent="-342900" algn="just">
              <a:spcBef>
                <a:spcPct val="20000"/>
              </a:spcBef>
              <a:buFont typeface="Wingdings" pitchFamily="2" charset="2"/>
              <a:buChar char="q"/>
            </a:pPr>
            <a:r>
              <a:rPr lang="vi-VN" sz="2000" dirty="0">
                <a:solidFill>
                  <a:srgbClr val="66CCFF"/>
                </a:solidFill>
              </a:rPr>
              <a:t>Chẳng hạn như gom cụm dữ liệu, luật kết hợp, giảm số chiều,</a:t>
            </a:r>
            <a:r>
              <a:rPr lang="vi-VN" sz="2400" dirty="0">
                <a:solidFill>
                  <a:srgbClr val="66CCFF"/>
                </a:solidFill>
              </a:rPr>
              <a:t> …</a:t>
            </a:r>
            <a:endParaRPr lang="vi-VN" sz="2000" dirty="0">
              <a:solidFill>
                <a:srgbClr val="66CCFF"/>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8D20190F-910B-4244-8E54-758DC72C8DE2}"/>
              </a:ext>
            </a:extLst>
          </p:cNvPr>
          <p:cNvPicPr/>
          <p:nvPr/>
        </p:nvPicPr>
        <p:blipFill>
          <a:blip r:embed="rId3"/>
          <a:stretch>
            <a:fillRect/>
          </a:stretch>
        </p:blipFill>
        <p:spPr>
          <a:xfrm>
            <a:off x="2286000" y="3276600"/>
            <a:ext cx="6324600" cy="2895600"/>
          </a:xfrm>
          <a:prstGeom prst="rect">
            <a:avLst/>
          </a:prstGeom>
        </p:spPr>
      </p:pic>
    </p:spTree>
    <p:extLst>
      <p:ext uri="{BB962C8B-B14F-4D97-AF65-F5344CB8AC3E}">
        <p14:creationId xmlns:p14="http://schemas.microsoft.com/office/powerpoint/2010/main" val="27892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23</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Các phương pháp học {3}</a:t>
            </a:r>
          </a:p>
        </p:txBody>
      </p:sp>
      <p:sp>
        <p:nvSpPr>
          <p:cNvPr id="4101" name="Rectangle 5"/>
          <p:cNvSpPr>
            <a:spLocks noChangeArrowheads="1"/>
          </p:cNvSpPr>
          <p:nvPr/>
        </p:nvSpPr>
        <p:spPr bwMode="auto">
          <a:xfrm>
            <a:off x="1524000" y="646113"/>
            <a:ext cx="9144000" cy="1828800"/>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400" b="1" dirty="0">
                <a:solidFill>
                  <a:srgbClr val="66CCFF"/>
                </a:solidFill>
              </a:rPr>
              <a:t>Ngoài ra còn có một số phương pháp học khác như  </a:t>
            </a:r>
          </a:p>
          <a:p>
            <a:pPr marL="800100" lvl="1" indent="-342900" algn="just">
              <a:spcBef>
                <a:spcPct val="20000"/>
              </a:spcBef>
              <a:buFont typeface="Wingdings" pitchFamily="2" charset="2"/>
              <a:buChar char="§"/>
            </a:pPr>
            <a:r>
              <a:rPr lang="vi-VN" sz="2000" dirty="0">
                <a:solidFill>
                  <a:srgbClr val="66CCFF"/>
                </a:solidFill>
              </a:rPr>
              <a:t>Học bán giám sát (semi – supervised learning)</a:t>
            </a:r>
          </a:p>
          <a:p>
            <a:pPr marL="800100" lvl="1" indent="-342900" algn="just">
              <a:spcBef>
                <a:spcPct val="20000"/>
              </a:spcBef>
              <a:buFont typeface="Wingdings" pitchFamily="2" charset="2"/>
              <a:buChar char="§"/>
            </a:pPr>
            <a:r>
              <a:rPr lang="vi-VN" sz="2000" dirty="0">
                <a:solidFill>
                  <a:srgbClr val="66CCFF"/>
                </a:solidFill>
              </a:rPr>
              <a:t>Học tăng cường (reinforcement learning)</a:t>
            </a:r>
          </a:p>
          <a:p>
            <a:pPr marL="800100" lvl="1" indent="-342900" algn="just">
              <a:spcBef>
                <a:spcPct val="20000"/>
              </a:spcBef>
              <a:buFont typeface="Wingdings" pitchFamily="2" charset="2"/>
              <a:buChar char="§"/>
            </a:pPr>
            <a:r>
              <a:rPr lang="vi-VN" sz="2000" dirty="0">
                <a:solidFill>
                  <a:srgbClr val="66CCFF"/>
                </a:solidFill>
              </a:rPr>
              <a:t>Học tiến hoá (evolutionary learning)</a:t>
            </a:r>
            <a:endParaRPr lang="vi-VN" b="0" dirty="0">
              <a:solidFill>
                <a:srgbClr val="66CCFF"/>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9482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24</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0070C0"/>
                </a:solidFill>
                <a:ea typeface="MS PGothic" pitchFamily="34" charset="-128"/>
              </a:rPr>
              <a:t>NỘI DUNG</a:t>
            </a:r>
          </a:p>
        </p:txBody>
      </p:sp>
      <p:sp>
        <p:nvSpPr>
          <p:cNvPr id="249862" name="Rectangle 3"/>
          <p:cNvSpPr>
            <a:spLocks noGrp="1" noChangeArrowheads="1"/>
          </p:cNvSpPr>
          <p:nvPr>
            <p:ph sz="quarter" idx="4294967295"/>
          </p:nvPr>
        </p:nvSpPr>
        <p:spPr>
          <a:xfrm>
            <a:off x="304800" y="1143000"/>
            <a:ext cx="118872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Một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sô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khái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niệm</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rgbClr val="0070C0"/>
                </a:solidFill>
                <a:ea typeface="MS PGothic" pitchFamily="34" charset="-128"/>
              </a:rPr>
              <a:t>Quá </a:t>
            </a:r>
            <a:r>
              <a:rPr lang="en-US" altLang="ja-JP" sz="2600" b="1" dirty="0" err="1">
                <a:solidFill>
                  <a:srgbClr val="0070C0"/>
                </a:solidFill>
                <a:ea typeface="MS PGothic" pitchFamily="34" charset="-128"/>
              </a:rPr>
              <a:t>trình</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máy</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học</a:t>
            </a:r>
            <a:endParaRPr lang="en-US" altLang="ja-JP" sz="2600" b="1"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yếu</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tô</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chính</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của</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a:solidFill>
                  <a:srgbClr val="0070C0"/>
                </a:solidFill>
                <a:ea typeface="MS PGothic" pitchFamily="34" charset="-128"/>
              </a:rPr>
              <a:t>So </a:t>
            </a:r>
            <a:r>
              <a:rPr lang="en-US" altLang="ja-JP" sz="2600" dirty="0" err="1">
                <a:solidFill>
                  <a:srgbClr val="0070C0"/>
                </a:solidFill>
                <a:ea typeface="MS PGothic" pitchFamily="34" charset="-128"/>
              </a:rPr>
              <a:t>sánh</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phương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pháp</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bước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trong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Chuẩn</a:t>
            </a:r>
            <a:r>
              <a:rPr lang="en-US" altLang="ja-JP" sz="2600" dirty="0">
                <a:solidFill>
                  <a:srgbClr val="0070C0"/>
                </a:solidFill>
                <a:ea typeface="MS PGothic" pitchFamily="34" charset="-128"/>
              </a:rPr>
              <a:t> bị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ky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thuật</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Gom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p:txBody>
      </p:sp>
    </p:spTree>
    <p:extLst>
      <p:ext uri="{BB962C8B-B14F-4D97-AF65-F5344CB8AC3E}">
        <p14:creationId xmlns:p14="http://schemas.microsoft.com/office/powerpoint/2010/main" val="72300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25</a:t>
            </a:fld>
            <a:endParaRPr lang="en-US"/>
          </a:p>
        </p:txBody>
      </p:sp>
      <p:sp>
        <p:nvSpPr>
          <p:cNvPr id="4100" name="Rectangle 4"/>
          <p:cNvSpPr>
            <a:spLocks noChangeArrowheads="1"/>
          </p:cNvSpPr>
          <p:nvPr/>
        </p:nvSpPr>
        <p:spPr bwMode="auto">
          <a:xfrm>
            <a:off x="1510553" y="304800"/>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Quá trình máy học {1}</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F1407531-4DA4-3345-AA48-79F3D0E6584E}"/>
              </a:ext>
            </a:extLst>
          </p:cNvPr>
          <p:cNvSpPr>
            <a:spLocks noChangeArrowheads="1"/>
          </p:cNvSpPr>
          <p:nvPr/>
        </p:nvSpPr>
        <p:spPr bwMode="auto">
          <a:xfrm>
            <a:off x="1501588" y="1143003"/>
            <a:ext cx="8686800" cy="429677"/>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2800" b="1" dirty="0">
                <a:solidFill>
                  <a:srgbClr val="66CCFF"/>
                </a:solidFill>
              </a:rPr>
              <a:t>Gồm </a:t>
            </a:r>
            <a:r>
              <a:rPr lang="en-US" sz="2800" b="1" dirty="0" err="1">
                <a:solidFill>
                  <a:srgbClr val="66CCFF"/>
                </a:solidFill>
              </a:rPr>
              <a:t>hai</a:t>
            </a:r>
            <a:r>
              <a:rPr lang="en-US" sz="2800" b="1" dirty="0">
                <a:solidFill>
                  <a:srgbClr val="66CCFF"/>
                </a:solidFill>
              </a:rPr>
              <a:t> </a:t>
            </a:r>
            <a:r>
              <a:rPr lang="vi-VN" sz="2800" b="1" dirty="0">
                <a:solidFill>
                  <a:srgbClr val="66CCFF"/>
                </a:solidFill>
              </a:rPr>
              <a:t>giai đoạn</a:t>
            </a:r>
          </a:p>
          <a:p>
            <a:pPr marL="800100" lvl="1" indent="-342900" algn="just">
              <a:spcBef>
                <a:spcPct val="20000"/>
              </a:spcBef>
              <a:buFont typeface="Wingdings" panose="05000000000000000000" pitchFamily="2" charset="2"/>
              <a:buChar char="§"/>
            </a:pPr>
            <a:r>
              <a:rPr lang="vi-VN" sz="2400" b="1" i="1" dirty="0">
                <a:solidFill>
                  <a:srgbClr val="66CCFF"/>
                </a:solidFill>
              </a:rPr>
              <a:t>Giai đoạn </a:t>
            </a:r>
            <a:r>
              <a:rPr lang="en-US" sz="2400" b="1" i="1" dirty="0" err="1">
                <a:solidFill>
                  <a:srgbClr val="66CCFF"/>
                </a:solidFill>
              </a:rPr>
              <a:t>huấn</a:t>
            </a:r>
            <a:r>
              <a:rPr lang="en-US" sz="2400" b="1" i="1" dirty="0">
                <a:solidFill>
                  <a:srgbClr val="66CCFF"/>
                </a:solidFill>
              </a:rPr>
              <a:t> </a:t>
            </a:r>
            <a:r>
              <a:rPr lang="en-US" sz="2400" b="1" i="1" dirty="0" err="1">
                <a:solidFill>
                  <a:srgbClr val="66CCFF"/>
                </a:solidFill>
              </a:rPr>
              <a:t>luyện</a:t>
            </a:r>
            <a:r>
              <a:rPr lang="en-US" sz="2400" b="1" i="1" dirty="0">
                <a:solidFill>
                  <a:srgbClr val="66CCFF"/>
                </a:solidFill>
              </a:rPr>
              <a:t>/</a:t>
            </a:r>
            <a:r>
              <a:rPr lang="vi-VN" sz="2400" b="1" i="1" dirty="0">
                <a:solidFill>
                  <a:srgbClr val="66CCFF"/>
                </a:solidFill>
              </a:rPr>
              <a:t>học (</a:t>
            </a:r>
            <a:r>
              <a:rPr lang="en-US" sz="2400" b="1" i="1" dirty="0">
                <a:solidFill>
                  <a:srgbClr val="66CCFF"/>
                </a:solidFill>
              </a:rPr>
              <a:t>training/</a:t>
            </a:r>
            <a:r>
              <a:rPr lang="vi-VN" sz="2400" b="1" i="1" dirty="0">
                <a:solidFill>
                  <a:srgbClr val="66CCFF"/>
                </a:solidFill>
              </a:rPr>
              <a:t>learning)</a:t>
            </a:r>
            <a:endParaRPr lang="en-US" sz="2400" b="1" i="1" dirty="0">
              <a:solidFill>
                <a:srgbClr val="66CCFF"/>
              </a:solidFill>
            </a:endParaRPr>
          </a:p>
          <a:p>
            <a:pPr marL="1257300" lvl="2" indent="-342900" algn="just">
              <a:spcBef>
                <a:spcPct val="20000"/>
              </a:spcBef>
              <a:buFont typeface="Wingdings" panose="05000000000000000000" pitchFamily="2" charset="2"/>
              <a:buChar char="q"/>
            </a:pPr>
            <a:r>
              <a:rPr lang="en-US" sz="2400" dirty="0">
                <a:solidFill>
                  <a:srgbClr val="66CCFF"/>
                </a:solidFill>
              </a:rPr>
              <a:t>H</a:t>
            </a:r>
            <a:r>
              <a:rPr lang="vi-VN" sz="2400" dirty="0">
                <a:solidFill>
                  <a:srgbClr val="66CCFF"/>
                </a:solidFill>
              </a:rPr>
              <a:t>ệ thống phân tích dữ liệu và nhận ra sự mối quan hệ (có thể là phi tuyến hoặc tuyến tính) giữa các đối tượng dữ liệu </a:t>
            </a:r>
            <a:endParaRPr lang="en-US" sz="2400" dirty="0">
              <a:solidFill>
                <a:srgbClr val="66CCFF"/>
              </a:solidFill>
            </a:endParaRPr>
          </a:p>
          <a:p>
            <a:pPr marL="1257300" lvl="2" indent="-342900" algn="just">
              <a:spcBef>
                <a:spcPct val="20000"/>
              </a:spcBef>
              <a:buFont typeface="Wingdings" panose="05000000000000000000" pitchFamily="2" charset="2"/>
              <a:buChar char="q"/>
            </a:pPr>
            <a:r>
              <a:rPr lang="vi-VN" sz="2400" dirty="0">
                <a:solidFill>
                  <a:srgbClr val="66CCFF"/>
                </a:solidFill>
              </a:rPr>
              <a:t>Kết quả của việc học có thể là: nhóm các đối tượng vào trong các lớp, tạo ra các luật, tiên đoán lớp cho các đối tượng mới</a:t>
            </a:r>
          </a:p>
          <a:p>
            <a:pPr marL="800100" lvl="1" indent="-342900" algn="just">
              <a:spcBef>
                <a:spcPct val="20000"/>
              </a:spcBef>
              <a:buFont typeface="Wingdings" panose="05000000000000000000" pitchFamily="2" charset="2"/>
              <a:buChar char="§"/>
            </a:pPr>
            <a:r>
              <a:rPr lang="vi-VN" sz="2400" b="1" i="1" dirty="0">
                <a:solidFill>
                  <a:srgbClr val="66CCFF"/>
                </a:solidFill>
              </a:rPr>
              <a:t>Giai đoạn thử nghiệm (testing)</a:t>
            </a:r>
            <a:endParaRPr lang="en-US" sz="2400" b="1" i="1" dirty="0">
              <a:solidFill>
                <a:srgbClr val="66CCFF"/>
              </a:solidFill>
            </a:endParaRPr>
          </a:p>
          <a:p>
            <a:pPr marL="1257300" lvl="2" indent="-342900" algn="just">
              <a:spcBef>
                <a:spcPct val="20000"/>
              </a:spcBef>
              <a:buFont typeface="Wingdings" panose="05000000000000000000" pitchFamily="2" charset="2"/>
              <a:buChar char="q"/>
            </a:pPr>
            <a:r>
              <a:rPr lang="vi-VN" sz="2400" dirty="0">
                <a:solidFill>
                  <a:srgbClr val="66CCFF"/>
                </a:solidFill>
              </a:rPr>
              <a:t>Mối quan hệ (các luật, lớp</a:t>
            </a:r>
            <a:r>
              <a:rPr lang="en-US" sz="2400" dirty="0">
                <a:solidFill>
                  <a:srgbClr val="66CCFF"/>
                </a:solidFill>
              </a:rPr>
              <a:t>, </a:t>
            </a:r>
            <a:r>
              <a:rPr lang="vi-VN" sz="2400" dirty="0">
                <a:solidFill>
                  <a:srgbClr val="66CCFF"/>
                </a:solidFill>
              </a:rPr>
              <a:t>...) được tạo ra phải được kiểm nghiệm lại bằng một số hàm tính toán thực thi trên một phần của tập dữ liệu huấn luyện hoặc trên một tập dữ liệu lớn</a:t>
            </a:r>
            <a:endParaRPr lang="vi-VN" sz="2000" dirty="0">
              <a:solidFill>
                <a:srgbClr val="66CCFF"/>
              </a:solidFill>
            </a:endParaRPr>
          </a:p>
        </p:txBody>
      </p:sp>
    </p:spTree>
    <p:extLst>
      <p:ext uri="{BB962C8B-B14F-4D97-AF65-F5344CB8AC3E}">
        <p14:creationId xmlns:p14="http://schemas.microsoft.com/office/powerpoint/2010/main" val="156075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26</a:t>
            </a:fld>
            <a:endParaRPr lang="en-US"/>
          </a:p>
        </p:txBody>
      </p:sp>
      <p:sp>
        <p:nvSpPr>
          <p:cNvPr id="4100" name="Rectangle 4"/>
          <p:cNvSpPr>
            <a:spLocks noChangeArrowheads="1"/>
          </p:cNvSpPr>
          <p:nvPr/>
        </p:nvSpPr>
        <p:spPr bwMode="auto">
          <a:xfrm>
            <a:off x="1524000" y="114113"/>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Quá trình máy học {2}</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2085E2A7-643D-4473-87F3-9EF06F9BB00C}"/>
              </a:ext>
            </a:extLst>
          </p:cNvPr>
          <p:cNvPicPr>
            <a:picLocks noChangeAspect="1"/>
          </p:cNvPicPr>
          <p:nvPr/>
        </p:nvPicPr>
        <p:blipFill>
          <a:blip r:embed="rId3"/>
          <a:stretch>
            <a:fillRect/>
          </a:stretch>
        </p:blipFill>
        <p:spPr>
          <a:xfrm>
            <a:off x="1804199" y="996233"/>
            <a:ext cx="8583602" cy="5175968"/>
          </a:xfrm>
          <a:prstGeom prst="rect">
            <a:avLst/>
          </a:prstGeom>
        </p:spPr>
      </p:pic>
    </p:spTree>
    <p:extLst>
      <p:ext uri="{BB962C8B-B14F-4D97-AF65-F5344CB8AC3E}">
        <p14:creationId xmlns:p14="http://schemas.microsoft.com/office/powerpoint/2010/main" val="80799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27</a:t>
            </a:fld>
            <a:endParaRPr lang="en-US"/>
          </a:p>
        </p:txBody>
      </p:sp>
      <p:sp>
        <p:nvSpPr>
          <p:cNvPr id="4100" name="Rectangle 4"/>
          <p:cNvSpPr>
            <a:spLocks noChangeArrowheads="1"/>
          </p:cNvSpPr>
          <p:nvPr/>
        </p:nvSpPr>
        <p:spPr bwMode="auto">
          <a:xfrm>
            <a:off x="1488141" y="228600"/>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Quá trình máy học {3}</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B091E67-8D73-4FE9-ACCF-B32E1AD68A07}"/>
                  </a:ext>
                </a:extLst>
              </p:cNvPr>
              <p:cNvSpPr>
                <a:spLocks noChangeArrowheads="1"/>
              </p:cNvSpPr>
              <p:nvPr/>
            </p:nvSpPr>
            <p:spPr bwMode="auto">
              <a:xfrm>
                <a:off x="1828800" y="1295400"/>
                <a:ext cx="8682318" cy="2590800"/>
              </a:xfrm>
              <a:prstGeom prst="rect">
                <a:avLst/>
              </a:prstGeom>
              <a:noFill/>
              <a:ln w="9525">
                <a:noFill/>
                <a:miter lim="800000"/>
                <a:headEnd/>
                <a:tailEnd/>
              </a:ln>
            </p:spPr>
            <p:txBody>
              <a:bodyPr/>
              <a:lstStyle/>
              <a:p>
                <a:pPr marL="342900" indent="-342900" algn="just">
                  <a:spcBef>
                    <a:spcPct val="20000"/>
                  </a:spcBef>
                  <a:buFontTx/>
                  <a:buChar char="•"/>
                </a:pPr>
                <a:r>
                  <a:rPr lang="vi-VN" sz="2800" b="1" dirty="0">
                    <a:solidFill>
                      <a:srgbClr val="66CCFF"/>
                    </a:solidFill>
                  </a:rPr>
                  <a:t>Đối với thuật toán phân lớp</a:t>
                </a:r>
              </a:p>
              <a:p>
                <a:pPr marL="800100" lvl="1" indent="-342900" algn="just">
                  <a:spcBef>
                    <a:spcPct val="20000"/>
                  </a:spcBef>
                  <a:buFont typeface="Wingdings" pitchFamily="2" charset="2"/>
                  <a:buChar char="§"/>
                </a:pPr>
                <a:r>
                  <a:rPr lang="en-US" sz="2400" dirty="0" err="1">
                    <a:solidFill>
                      <a:srgbClr val="66CCFF"/>
                    </a:solidFill>
                  </a:rPr>
                  <a:t>Thử</a:t>
                </a:r>
                <a:r>
                  <a:rPr lang="en-US" sz="2400" dirty="0">
                    <a:solidFill>
                      <a:srgbClr val="66CCFF"/>
                    </a:solidFill>
                  </a:rPr>
                  <a:t> </a:t>
                </a:r>
                <a:r>
                  <a:rPr lang="en-US" sz="2400" dirty="0" err="1">
                    <a:solidFill>
                      <a:srgbClr val="66CCFF"/>
                    </a:solidFill>
                  </a:rPr>
                  <a:t>nghiệm</a:t>
                </a:r>
                <a:r>
                  <a:rPr lang="en-US" sz="2400" dirty="0">
                    <a:solidFill>
                      <a:srgbClr val="66CCFF"/>
                    </a:solidFill>
                  </a:rPr>
                  <a:t> (</a:t>
                </a:r>
                <a:r>
                  <a:rPr lang="en-US" sz="2400" dirty="0" err="1">
                    <a:solidFill>
                      <a:srgbClr val="66CCFF"/>
                    </a:solidFill>
                  </a:rPr>
                  <a:t>kiểm</a:t>
                </a:r>
                <a:r>
                  <a:rPr lang="en-US" sz="2400" dirty="0">
                    <a:solidFill>
                      <a:srgbClr val="66CCFF"/>
                    </a:solidFill>
                  </a:rPr>
                  <a:t> </a:t>
                </a:r>
                <a:r>
                  <a:rPr lang="en-US" sz="2400" dirty="0" err="1">
                    <a:solidFill>
                      <a:srgbClr val="66CCFF"/>
                    </a:solidFill>
                  </a:rPr>
                  <a:t>tra</a:t>
                </a:r>
                <a:r>
                  <a:rPr lang="en-US" sz="2400" dirty="0">
                    <a:solidFill>
                      <a:srgbClr val="66CCFF"/>
                    </a:solidFill>
                  </a:rPr>
                  <a:t>)</a:t>
                </a:r>
                <a:r>
                  <a:rPr lang="vi-VN" sz="2400" dirty="0">
                    <a:solidFill>
                      <a:srgbClr val="66CCFF"/>
                    </a:solidFill>
                  </a:rPr>
                  <a:t>: dữ liệu </a:t>
                </a:r>
                <a:r>
                  <a:rPr lang="en-US" sz="2400" dirty="0" err="1">
                    <a:solidFill>
                      <a:srgbClr val="66CCFF"/>
                    </a:solidFill>
                  </a:rPr>
                  <a:t>thử</a:t>
                </a:r>
                <a:r>
                  <a:rPr lang="en-US" sz="2400" dirty="0">
                    <a:solidFill>
                      <a:srgbClr val="66CCFF"/>
                    </a:solidFill>
                  </a:rPr>
                  <a:t> </a:t>
                </a:r>
                <a:r>
                  <a:rPr lang="en-US" sz="2400" dirty="0" err="1">
                    <a:solidFill>
                      <a:srgbClr val="66CCFF"/>
                    </a:solidFill>
                  </a:rPr>
                  <a:t>nghiệm</a:t>
                </a:r>
                <a:r>
                  <a:rPr lang="en-US" sz="2400" dirty="0">
                    <a:solidFill>
                      <a:srgbClr val="66CCFF"/>
                    </a:solidFill>
                  </a:rPr>
                  <a:t> </a:t>
                </a:r>
                <a:r>
                  <a:rPr lang="vi-VN" sz="2400" dirty="0">
                    <a:solidFill>
                      <a:srgbClr val="66CCFF"/>
                    </a:solidFill>
                  </a:rPr>
                  <a:t>được dùng để ước lượng độ chính xác của phân lớp. Nếu độ chính xác là chấp nhận được thì có thể dùng để phân lớp các mẫu dữ liệu mới</a:t>
                </a:r>
                <a:endParaRPr lang="en-US" sz="2400" dirty="0">
                  <a:solidFill>
                    <a:srgbClr val="66CCFF"/>
                  </a:solidFill>
                </a:endParaRPr>
              </a:p>
              <a:p>
                <a:pPr marL="800100" lvl="1" indent="-342900" algn="just">
                  <a:spcBef>
                    <a:spcPct val="20000"/>
                  </a:spcBef>
                  <a:buFont typeface="Wingdings" pitchFamily="2" charset="2"/>
                  <a:buChar char="§"/>
                </a:pPr>
                <a:r>
                  <a:rPr lang="vi-VN" sz="2400" dirty="0">
                    <a:solidFill>
                      <a:srgbClr val="66CCFF"/>
                    </a:solidFill>
                  </a:rPr>
                  <a:t>Độ chính xác (accuracy) của phân lớp trên tập </a:t>
                </a:r>
                <a:r>
                  <a:rPr lang="en-US" sz="2400" dirty="0" err="1">
                    <a:solidFill>
                      <a:srgbClr val="66CCFF"/>
                    </a:solidFill>
                  </a:rPr>
                  <a:t>thử</a:t>
                </a:r>
                <a:r>
                  <a:rPr lang="en-US" sz="2400" dirty="0">
                    <a:solidFill>
                      <a:srgbClr val="66CCFF"/>
                    </a:solidFill>
                  </a:rPr>
                  <a:t> </a:t>
                </a:r>
                <a:r>
                  <a:rPr lang="en-US" sz="2400" dirty="0" err="1">
                    <a:solidFill>
                      <a:srgbClr val="66CCFF"/>
                    </a:solidFill>
                  </a:rPr>
                  <a:t>nghiệm</a:t>
                </a:r>
                <a:r>
                  <a:rPr lang="vi-VN" sz="2400" dirty="0">
                    <a:solidFill>
                      <a:srgbClr val="66CCFF"/>
                    </a:solidFill>
                  </a:rPr>
                  <a:t> là phần trăm của các mẫu trong tập </a:t>
                </a:r>
                <a:r>
                  <a:rPr lang="en-US" sz="2400" dirty="0" err="1">
                    <a:solidFill>
                      <a:srgbClr val="66CCFF"/>
                    </a:solidFill>
                  </a:rPr>
                  <a:t>thử</a:t>
                </a:r>
                <a:r>
                  <a:rPr lang="en-US" sz="2400" dirty="0">
                    <a:solidFill>
                      <a:srgbClr val="66CCFF"/>
                    </a:solidFill>
                  </a:rPr>
                  <a:t> </a:t>
                </a:r>
                <a:r>
                  <a:rPr lang="en-US" sz="2400" dirty="0" err="1">
                    <a:solidFill>
                      <a:srgbClr val="66CCFF"/>
                    </a:solidFill>
                  </a:rPr>
                  <a:t>nghiệm</a:t>
                </a:r>
                <a:r>
                  <a:rPr lang="vi-VN" sz="2400" dirty="0">
                    <a:solidFill>
                      <a:srgbClr val="66CCFF"/>
                    </a:solidFill>
                  </a:rPr>
                  <a:t> được xếp lớp đúng</a:t>
                </a:r>
                <a:endParaRPr lang="en-US" sz="2400" dirty="0">
                  <a:solidFill>
                    <a:srgbClr val="66CCFF"/>
                  </a:solidFill>
                </a:endParaRPr>
              </a:p>
              <a:p>
                <a:pPr lvl="2" algn="just">
                  <a:spcBef>
                    <a:spcPct val="20000"/>
                  </a:spcBef>
                </a:pPr>
                <a14:m>
                  <m:oMathPara xmlns:m="http://schemas.openxmlformats.org/officeDocument/2006/math">
                    <m:oMathParaPr>
                      <m:jc m:val="left"/>
                    </m:oMathParaPr>
                    <m:oMath xmlns:m="http://schemas.openxmlformats.org/officeDocument/2006/math">
                      <m:r>
                        <m:rPr>
                          <m:nor/>
                        </m:rPr>
                        <a:rPr lang="vi-VN" sz="2400">
                          <a:solidFill>
                            <a:srgbClr val="66CCFF"/>
                          </a:solidFill>
                        </a:rPr>
                        <m:t>accuracy</m:t>
                      </m:r>
                      <m:r>
                        <m:rPr>
                          <m:nor/>
                        </m:rPr>
                        <a:rPr lang="en-US" sz="2400">
                          <a:solidFill>
                            <a:srgbClr val="66CCFF"/>
                          </a:solidFill>
                        </a:rPr>
                        <m:t> = </m:t>
                      </m:r>
                      <m:f>
                        <m:fPr>
                          <m:ctrlPr>
                            <a:rPr lang="en-US" sz="2400" i="1">
                              <a:solidFill>
                                <a:srgbClr val="66CCFF"/>
                              </a:solidFill>
                              <a:latin typeface="Cambria Math" panose="02040503050406030204" pitchFamily="18" charset="0"/>
                            </a:rPr>
                          </m:ctrlPr>
                        </m:fPr>
                        <m:num>
                          <m:r>
                            <m:rPr>
                              <m:sty m:val="p"/>
                            </m:rPr>
                            <a:rPr lang="en-US" sz="2400">
                              <a:solidFill>
                                <a:srgbClr val="66CCFF"/>
                              </a:solidFill>
                              <a:latin typeface="Cambria Math" panose="02040503050406030204" pitchFamily="18" charset="0"/>
                            </a:rPr>
                            <m:t>correctly</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classified</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test</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sample</m:t>
                          </m:r>
                        </m:num>
                        <m:den>
                          <m:r>
                            <m:rPr>
                              <m:sty m:val="p"/>
                            </m:rPr>
                            <a:rPr lang="en-US" sz="2400">
                              <a:solidFill>
                                <a:srgbClr val="66CCFF"/>
                              </a:solidFill>
                              <a:latin typeface="Cambria Math" panose="02040503050406030204" pitchFamily="18" charset="0"/>
                            </a:rPr>
                            <m:t>total</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number</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of</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test</m:t>
                          </m:r>
                          <m:r>
                            <a:rPr lang="en-US" sz="2400">
                              <a:solidFill>
                                <a:srgbClr val="66CCFF"/>
                              </a:solidFill>
                              <a:latin typeface="Cambria Math" panose="02040503050406030204" pitchFamily="18" charset="0"/>
                            </a:rPr>
                            <m:t> </m:t>
                          </m:r>
                          <m:r>
                            <m:rPr>
                              <m:sty m:val="p"/>
                            </m:rPr>
                            <a:rPr lang="en-US" sz="2400">
                              <a:solidFill>
                                <a:srgbClr val="66CCFF"/>
                              </a:solidFill>
                              <a:latin typeface="Cambria Math" panose="02040503050406030204" pitchFamily="18" charset="0"/>
                            </a:rPr>
                            <m:t>sample</m:t>
                          </m:r>
                        </m:den>
                      </m:f>
                    </m:oMath>
                  </m:oMathPara>
                </a14:m>
                <a:endParaRPr lang="en-VN" sz="2400" dirty="0">
                  <a:solidFill>
                    <a:srgbClr val="66CCFF"/>
                  </a:solidFill>
                </a:endParaRPr>
              </a:p>
            </p:txBody>
          </p:sp>
        </mc:Choice>
        <mc:Fallback>
          <p:sp>
            <p:nvSpPr>
              <p:cNvPr id="6" name="Rectangle 5">
                <a:extLst>
                  <a:ext uri="{FF2B5EF4-FFF2-40B4-BE49-F238E27FC236}">
                    <a16:creationId xmlns:a16="http://schemas.microsoft.com/office/drawing/2014/main" id="{CB091E67-8D73-4FE9-ACCF-B32E1AD68A07}"/>
                  </a:ext>
                </a:extLst>
              </p:cNvPr>
              <p:cNvSpPr>
                <a:spLocks noRot="1" noChangeAspect="1" noMove="1" noResize="1" noEditPoints="1" noAdjustHandles="1" noChangeArrowheads="1" noChangeShapeType="1" noTextEdit="1"/>
              </p:cNvSpPr>
              <p:nvPr/>
            </p:nvSpPr>
            <p:spPr bwMode="auto">
              <a:xfrm>
                <a:off x="1828800" y="1295400"/>
                <a:ext cx="8682318" cy="2590800"/>
              </a:xfrm>
              <a:prstGeom prst="rect">
                <a:avLst/>
              </a:prstGeom>
              <a:blipFill>
                <a:blip r:embed="rId3"/>
                <a:stretch>
                  <a:fillRect l="-1264" t="-2588" r="-1053" b="-3764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00830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28</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600" b="1" dirty="0" err="1">
                <a:solidFill>
                  <a:schemeClr val="accent5">
                    <a:lumMod val="60000"/>
                    <a:lumOff val="40000"/>
                  </a:schemeClr>
                </a:solidFill>
                <a:ea typeface="MS PGothic" pitchFamily="34" charset="-128"/>
              </a:rPr>
              <a:t>Giới</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thiệu</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ứng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dụng</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Một</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sô</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khái</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niệm</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phương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pháp</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a:solidFill>
                  <a:schemeClr val="accent5">
                    <a:lumMod val="60000"/>
                    <a:lumOff val="40000"/>
                  </a:schemeClr>
                </a:solidFill>
                <a:ea typeface="MS PGothic" pitchFamily="34" charset="-128"/>
              </a:rPr>
              <a:t>Quá </a:t>
            </a:r>
            <a:r>
              <a:rPr lang="en-US" altLang="ja-JP" sz="2600" b="1" dirty="0" err="1">
                <a:solidFill>
                  <a:schemeClr val="accent5">
                    <a:lumMod val="60000"/>
                    <a:lumOff val="40000"/>
                  </a:schemeClr>
                </a:solidFill>
                <a:ea typeface="MS PGothic" pitchFamily="34" charset="-128"/>
              </a:rPr>
              <a:t>trình</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máy</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75000"/>
                  </a:schemeClr>
                </a:solidFill>
                <a:ea typeface="MS PGothic" pitchFamily="34" charset="-128"/>
              </a:rPr>
              <a:t>Các</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yếu</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tô</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chính</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của</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máy</a:t>
            </a:r>
            <a:r>
              <a:rPr lang="en-US" altLang="ja-JP" sz="2600" b="1" dirty="0">
                <a:solidFill>
                  <a:schemeClr val="accent5">
                    <a:lumMod val="75000"/>
                  </a:schemeClr>
                </a:solidFill>
                <a:ea typeface="MS PGothic" pitchFamily="34" charset="-128"/>
              </a:rPr>
              <a:t> </a:t>
            </a:r>
            <a:r>
              <a:rPr lang="en-US" altLang="ja-JP" sz="2600" b="1" dirty="0" err="1">
                <a:solidFill>
                  <a:schemeClr val="accent5">
                    <a:lumMod val="75000"/>
                  </a:schemeClr>
                </a:solidFill>
                <a:ea typeface="MS PGothic" pitchFamily="34" charset="-128"/>
              </a:rPr>
              <a:t>học</a:t>
            </a:r>
            <a:endParaRPr lang="en-US" altLang="ja-JP" sz="2600" b="1" dirty="0">
              <a:solidFill>
                <a:schemeClr val="accent5">
                  <a:lumMod val="75000"/>
                </a:schemeClr>
              </a:solidFill>
              <a:ea typeface="MS PGothic" pitchFamily="34" charset="-128"/>
            </a:endParaRPr>
          </a:p>
          <a:p>
            <a:pPr marL="569913" indent="-569913">
              <a:spcBef>
                <a:spcPts val="300"/>
              </a:spcBef>
            </a:pPr>
            <a:r>
              <a:rPr lang="en-US" altLang="ja-JP" sz="2600" dirty="0">
                <a:solidFill>
                  <a:schemeClr val="accent5">
                    <a:lumMod val="75000"/>
                  </a:schemeClr>
                </a:solidFill>
                <a:ea typeface="MS PGothic" pitchFamily="34" charset="-128"/>
              </a:rPr>
              <a:t>So </a:t>
            </a:r>
            <a:r>
              <a:rPr lang="en-US" altLang="ja-JP" sz="2600" dirty="0" err="1">
                <a:solidFill>
                  <a:schemeClr val="accent5">
                    <a:lumMod val="75000"/>
                  </a:schemeClr>
                </a:solidFill>
                <a:ea typeface="MS PGothic" pitchFamily="34" charset="-128"/>
              </a:rPr>
              <a:t>sánh</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phương</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pháp</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phân</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lớp</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bước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trong</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máy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học</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Chuẩn</a:t>
            </a:r>
            <a:r>
              <a:rPr lang="en-US" altLang="ja-JP" sz="2600" dirty="0">
                <a:solidFill>
                  <a:schemeClr val="accent5">
                    <a:lumMod val="75000"/>
                  </a:schemeClr>
                </a:solidFill>
                <a:ea typeface="MS PGothic" pitchFamily="34" charset="-128"/>
              </a:rPr>
              <a:t> bị </a:t>
            </a:r>
            <a:r>
              <a:rPr lang="en-US" altLang="ja-JP" sz="2600" dirty="0" err="1">
                <a:solidFill>
                  <a:schemeClr val="accent5">
                    <a:lumMod val="75000"/>
                  </a:schemeClr>
                </a:solidFill>
                <a:ea typeface="MS PGothic" pitchFamily="34" charset="-128"/>
              </a:rPr>
              <a:t>dư</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liệu</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Các</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ky</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thuật</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phân</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lớp</a:t>
            </a:r>
            <a:endParaRPr lang="en-US" altLang="ja-JP" sz="2600" dirty="0">
              <a:solidFill>
                <a:schemeClr val="accent5">
                  <a:lumMod val="75000"/>
                </a:schemeClr>
              </a:solidFill>
              <a:ea typeface="MS PGothic" pitchFamily="34" charset="-128"/>
            </a:endParaRPr>
          </a:p>
          <a:p>
            <a:pPr marL="569913" indent="-569913">
              <a:spcBef>
                <a:spcPts val="300"/>
              </a:spcBef>
            </a:pPr>
            <a:r>
              <a:rPr lang="en-US" altLang="ja-JP" sz="2600" dirty="0" err="1">
                <a:solidFill>
                  <a:schemeClr val="accent5">
                    <a:lumMod val="75000"/>
                  </a:schemeClr>
                </a:solidFill>
                <a:ea typeface="MS PGothic" pitchFamily="34" charset="-128"/>
              </a:rPr>
              <a:t>Gom</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cụm</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dư</a:t>
            </a:r>
            <a:r>
              <a:rPr lang="en-US" altLang="ja-JP" sz="2600" dirty="0">
                <a:solidFill>
                  <a:schemeClr val="accent5">
                    <a:lumMod val="75000"/>
                  </a:schemeClr>
                </a:solidFill>
                <a:ea typeface="MS PGothic" pitchFamily="34" charset="-128"/>
              </a:rPr>
              <a:t>̃ </a:t>
            </a:r>
            <a:r>
              <a:rPr lang="en-US" altLang="ja-JP" sz="2600" dirty="0" err="1">
                <a:solidFill>
                  <a:schemeClr val="accent5">
                    <a:lumMod val="75000"/>
                  </a:schemeClr>
                </a:solidFill>
                <a:ea typeface="MS PGothic" pitchFamily="34" charset="-128"/>
              </a:rPr>
              <a:t>liệu</a:t>
            </a:r>
            <a:endParaRPr lang="en-US" altLang="ja-JP" sz="2600" dirty="0">
              <a:solidFill>
                <a:schemeClr val="accent5">
                  <a:lumMod val="75000"/>
                </a:schemeClr>
              </a:solidFill>
              <a:ea typeface="MS PGothic" pitchFamily="34" charset="-128"/>
            </a:endParaRPr>
          </a:p>
        </p:txBody>
      </p:sp>
    </p:spTree>
    <p:extLst>
      <p:ext uri="{BB962C8B-B14F-4D97-AF65-F5344CB8AC3E}">
        <p14:creationId xmlns:p14="http://schemas.microsoft.com/office/powerpoint/2010/main" val="1602291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29</a:t>
            </a:fld>
            <a:endParaRPr lang="en-US"/>
          </a:p>
        </p:txBody>
      </p:sp>
      <p:sp>
        <p:nvSpPr>
          <p:cNvPr id="4100" name="Rectangle 4"/>
          <p:cNvSpPr>
            <a:spLocks noChangeArrowheads="1"/>
          </p:cNvSpPr>
          <p:nvPr/>
        </p:nvSpPr>
        <p:spPr bwMode="auto">
          <a:xfrm>
            <a:off x="1524000" y="265123"/>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Các yếu tố chính của ML</a:t>
            </a:r>
            <a:endParaRPr lang="en-US" sz="3200" b="1">
              <a:solidFill>
                <a:srgbClr val="FF0000"/>
              </a:solidFill>
            </a:endParaRPr>
          </a:p>
        </p:txBody>
      </p:sp>
      <p:sp>
        <p:nvSpPr>
          <p:cNvPr id="4101" name="Rectangle 5"/>
          <p:cNvSpPr>
            <a:spLocks noChangeArrowheads="1"/>
          </p:cNvSpPr>
          <p:nvPr/>
        </p:nvSpPr>
        <p:spPr bwMode="auto">
          <a:xfrm>
            <a:off x="1559859" y="1066800"/>
            <a:ext cx="8763000" cy="3276581"/>
          </a:xfrm>
          <a:prstGeom prst="rect">
            <a:avLst/>
          </a:prstGeom>
          <a:noFill/>
          <a:ln w="9525">
            <a:noFill/>
            <a:miter lim="800000"/>
            <a:headEnd/>
            <a:tailEnd/>
          </a:ln>
        </p:spPr>
        <p:txBody>
          <a:bodyPr/>
          <a:lstStyle/>
          <a:p>
            <a:pPr marL="342900" indent="-342900" algn="just">
              <a:spcBef>
                <a:spcPts val="300"/>
              </a:spcBef>
              <a:buFont typeface="Arial" panose="020B0604020202020204" pitchFamily="34" charset="0"/>
              <a:buChar char="•"/>
            </a:pPr>
            <a:r>
              <a:rPr lang="vi-VN" sz="2800" dirty="0">
                <a:solidFill>
                  <a:srgbClr val="0070C0"/>
                </a:solidFill>
              </a:rPr>
              <a:t>Có hàng chục ngàn thuật toán ML và hàng trăm thuật toán mới được phát triển hàng năm</a:t>
            </a:r>
          </a:p>
          <a:p>
            <a:pPr marL="342900" indent="-342900" algn="just">
              <a:spcBef>
                <a:spcPts val="300"/>
              </a:spcBef>
              <a:buFont typeface="Arial" panose="020B0604020202020204" pitchFamily="34" charset="0"/>
              <a:buChar char="•"/>
            </a:pPr>
            <a:r>
              <a:rPr lang="vi-VN" sz="2800" dirty="0">
                <a:solidFill>
                  <a:srgbClr val="0070C0"/>
                </a:solidFill>
              </a:rPr>
              <a:t>Mỗi thuật toán ML có ba thành phần</a:t>
            </a:r>
          </a:p>
          <a:p>
            <a:pPr marL="800100" lvl="1" indent="-342900" algn="just">
              <a:spcBef>
                <a:spcPts val="300"/>
              </a:spcBef>
              <a:buFont typeface="Wingdings" panose="05000000000000000000" pitchFamily="2" charset="2"/>
              <a:buChar char="§"/>
            </a:pPr>
            <a:r>
              <a:rPr lang="vi-VN" sz="2400" dirty="0">
                <a:solidFill>
                  <a:srgbClr val="0070C0"/>
                </a:solidFill>
              </a:rPr>
              <a:t>Biểu diễn tri thức: có thể biểu diễn tri thức dưới một trong các dạng sau: cây quyết định, tập luật, các trường hợp, mô hình đồ họa, mạng nơron, máy hỗ trợ vector, mô hình tập hợp, ...</a:t>
            </a:r>
          </a:p>
          <a:p>
            <a:pPr marL="800100" lvl="1" indent="-342900" algn="just">
              <a:spcBef>
                <a:spcPts val="300"/>
              </a:spcBef>
              <a:buFont typeface="Wingdings" panose="05000000000000000000" pitchFamily="2" charset="2"/>
              <a:buChar char="§"/>
            </a:pPr>
            <a:r>
              <a:rPr lang="vi-VN" sz="2400" dirty="0">
                <a:solidFill>
                  <a:srgbClr val="0070C0"/>
                </a:solidFill>
              </a:rPr>
              <a:t>Đánh giá: cách đánh giá các chương trình ML dựa trên một hàm biểu diễn một trong các vấn đề sau: độ chính xác, dự đoán và hồi quy, bình phương lỗi, và các thông tin khác</a:t>
            </a:r>
          </a:p>
          <a:p>
            <a:pPr marL="800100" lvl="1" indent="-342900" algn="just">
              <a:spcBef>
                <a:spcPts val="300"/>
              </a:spcBef>
              <a:buFont typeface="Wingdings" panose="05000000000000000000" pitchFamily="2" charset="2"/>
              <a:buChar char="§"/>
            </a:pPr>
            <a:r>
              <a:rPr lang="vi-VN" sz="2400" dirty="0">
                <a:solidFill>
                  <a:srgbClr val="0070C0"/>
                </a:solidFill>
              </a:rPr>
              <a:t>Tối ưu hóa: quá trình tìm kiếm của chương trình ML cần đạt kết quả tối ưu, chẳng hạn như tối ưu hóa tổ hợp, tối ưu hóa lồi, tối ưu hóa ràng buộc</a:t>
            </a:r>
          </a:p>
          <a:p>
            <a:pPr marL="800100" lvl="1" indent="-342900" algn="just">
              <a:spcBef>
                <a:spcPts val="300"/>
              </a:spcBef>
              <a:buFont typeface="Symbol" panose="05050102010706020507" pitchFamily="18" charset="2"/>
              <a:buChar char="®"/>
            </a:pPr>
            <a:r>
              <a:rPr lang="vi-VN" sz="2400" dirty="0">
                <a:solidFill>
                  <a:srgbClr val="0070C0"/>
                </a:solidFill>
              </a:rPr>
              <a:t>Tất cả thuật toán ML là sự kết hợp của ba thành phần này</a:t>
            </a:r>
            <a:endParaRPr lang="en-US" sz="24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9400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3</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dirty="0">
                <a:solidFill>
                  <a:srgbClr val="FF0000"/>
                </a:solidFill>
              </a:rPr>
              <a:t>Giới thiệu</a:t>
            </a:r>
            <a:r>
              <a:rPr lang="en-US" sz="3200" b="1" dirty="0">
                <a:solidFill>
                  <a:srgbClr val="FF0000"/>
                </a:solidFill>
              </a:rPr>
              <a:t> {1}</a:t>
            </a:r>
          </a:p>
        </p:txBody>
      </p:sp>
      <p:sp>
        <p:nvSpPr>
          <p:cNvPr id="4101" name="Rectangle 5"/>
          <p:cNvSpPr>
            <a:spLocks noChangeArrowheads="1"/>
          </p:cNvSpPr>
          <p:nvPr/>
        </p:nvSpPr>
        <p:spPr bwMode="auto">
          <a:xfrm>
            <a:off x="1524000" y="533422"/>
            <a:ext cx="9144000" cy="5527201"/>
          </a:xfrm>
          <a:prstGeom prst="rect">
            <a:avLst/>
          </a:prstGeom>
          <a:noFill/>
          <a:ln w="9525">
            <a:noFill/>
            <a:miter lim="800000"/>
            <a:headEnd/>
            <a:tailEnd/>
          </a:ln>
        </p:spPr>
        <p:txBody>
          <a:bodyPr/>
          <a:lstStyle/>
          <a:p>
            <a:pPr marL="342900" indent="-342900" algn="just">
              <a:spcBef>
                <a:spcPct val="20000"/>
              </a:spcBef>
              <a:buFontTx/>
              <a:buChar char="•"/>
            </a:pPr>
            <a:r>
              <a:rPr lang="vi-VN" sz="2400" dirty="0">
                <a:solidFill>
                  <a:srgbClr val="66CCFF"/>
                </a:solidFill>
              </a:rPr>
              <a:t>Trong những bài trước ta đã xem xét một số kỹ thuật giải quyết vấn đề và suy diễn</a:t>
            </a:r>
          </a:p>
          <a:p>
            <a:pPr marL="800100" lvl="1" indent="-342900" algn="just">
              <a:spcBef>
                <a:spcPct val="20000"/>
              </a:spcBef>
              <a:buFont typeface="Wingdings" panose="05000000000000000000" pitchFamily="2" charset="2"/>
              <a:buChar char="§"/>
            </a:pPr>
            <a:r>
              <a:rPr lang="vi-VN" sz="2000" dirty="0">
                <a:solidFill>
                  <a:srgbClr val="66CCFF"/>
                </a:solidFill>
              </a:rPr>
              <a:t>Đặc điểm chung là phương pháp giải quyết vấn đề cùng với tri thức được cung cấp cho chương trình máy tính từ trước và chương trình không thể thay đổi hoặc cải thiện hoạt động của mình dựa trên kinh nghiệm thu được trong quá trình làm việc sau đó</a:t>
            </a:r>
            <a:r>
              <a:rPr lang="vi-VN" sz="2400" dirty="0">
                <a:solidFill>
                  <a:srgbClr val="66CCFF"/>
                </a:solidFill>
              </a:rPr>
              <a:t> </a:t>
            </a:r>
          </a:p>
          <a:p>
            <a:pPr marL="342900" indent="-342900" algn="just">
              <a:spcBef>
                <a:spcPct val="20000"/>
              </a:spcBef>
              <a:buFont typeface="Arial" panose="020B0604020202020204" pitchFamily="34" charset="0"/>
              <a:buChar char="•"/>
            </a:pPr>
            <a:r>
              <a:rPr lang="vi-VN" sz="2400" dirty="0">
                <a:solidFill>
                  <a:srgbClr val="66CCFF"/>
                </a:solidFill>
              </a:rPr>
              <a:t>Trong bài này, ta sẽ xem xét các kỹ thuật máy học là kỹ thuật cho phép giải quyết vấn đ</a:t>
            </a:r>
            <a:r>
              <a:rPr lang="en-US" sz="2400" dirty="0">
                <a:solidFill>
                  <a:srgbClr val="66CCFF"/>
                </a:solidFill>
              </a:rPr>
              <a:t>ề</a:t>
            </a:r>
            <a:r>
              <a:rPr lang="vi-VN" sz="2400" dirty="0">
                <a:solidFill>
                  <a:srgbClr val="66CCFF"/>
                </a:solidFill>
              </a:rPr>
              <a:t> </a:t>
            </a:r>
            <a:r>
              <a:rPr lang="en-US" sz="2400" dirty="0" err="1">
                <a:solidFill>
                  <a:srgbClr val="66CCFF"/>
                </a:solidFill>
              </a:rPr>
              <a:t>để</a:t>
            </a:r>
            <a:r>
              <a:rPr lang="en-US" sz="2400" dirty="0">
                <a:solidFill>
                  <a:srgbClr val="66CCFF"/>
                </a:solidFill>
              </a:rPr>
              <a:t> </a:t>
            </a:r>
            <a:r>
              <a:rPr lang="en-US" sz="2400" dirty="0" err="1">
                <a:solidFill>
                  <a:srgbClr val="66CCFF"/>
                </a:solidFill>
              </a:rPr>
              <a:t>đưa</a:t>
            </a:r>
            <a:r>
              <a:rPr lang="en-US" sz="2400" dirty="0">
                <a:solidFill>
                  <a:srgbClr val="66CCFF"/>
                </a:solidFill>
              </a:rPr>
              <a:t> </a:t>
            </a:r>
            <a:r>
              <a:rPr lang="vi-VN" sz="2400" dirty="0">
                <a:solidFill>
                  <a:srgbClr val="66CCFF"/>
                </a:solidFill>
              </a:rPr>
              <a:t>ra quyết định dựa trên dữ liệu và kinh nghiệm</a:t>
            </a:r>
          </a:p>
          <a:p>
            <a:pPr marL="342900" indent="-342900" algn="just">
              <a:spcBef>
                <a:spcPct val="20000"/>
              </a:spcBef>
              <a:buFont typeface="Arial" panose="020B0604020202020204" pitchFamily="34" charset="0"/>
              <a:buChar char="•"/>
            </a:pPr>
            <a:r>
              <a:rPr lang="vi-VN" sz="2400" dirty="0">
                <a:solidFill>
                  <a:srgbClr val="66CCFF"/>
                </a:solidFill>
              </a:rPr>
              <a:t>Máy học (ML) là khả năng của chương trình máy tính sử dụng kinh nghiệm, quan sát, hoặc dữ liệu trong quá khứ để cải thiện công việc của mình trong tương lai</a:t>
            </a:r>
          </a:p>
          <a:p>
            <a:pPr marL="800100" lvl="1" indent="-342900" algn="just">
              <a:spcBef>
                <a:spcPct val="20000"/>
              </a:spcBef>
              <a:buFont typeface="Wingdings" panose="05000000000000000000" pitchFamily="2" charset="2"/>
              <a:buChar char="§"/>
            </a:pPr>
            <a:r>
              <a:rPr lang="vi-VN" sz="2000" dirty="0">
                <a:solidFill>
                  <a:srgbClr val="66CCFF"/>
                </a:solidFill>
              </a:rPr>
              <a:t>Chẳng hạn: máy tính có thể học cách dự đoán dựa trên các mẫu hay học cách tạo ra các hành vi phù hợp dựa trên quan sát trong quá khứ</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9084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30</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1752600" y="1143000"/>
            <a:ext cx="104394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Một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sô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khái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niệm</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chemeClr val="accent5">
                    <a:lumMod val="40000"/>
                    <a:lumOff val="60000"/>
                  </a:schemeClr>
                </a:solidFill>
                <a:ea typeface="MS PGothic" pitchFamily="34" charset="-128"/>
              </a:rPr>
              <a:t>Quá </a:t>
            </a:r>
            <a:r>
              <a:rPr lang="en-US" altLang="ja-JP" sz="2600" b="1" dirty="0" err="1">
                <a:solidFill>
                  <a:schemeClr val="accent5">
                    <a:lumMod val="40000"/>
                    <a:lumOff val="60000"/>
                  </a:schemeClr>
                </a:solidFill>
                <a:ea typeface="MS PGothic" pitchFamily="34" charset="-128"/>
              </a:rPr>
              <a:t>trình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yếu</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chính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của</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rgbClr val="0070C0"/>
                </a:solidFill>
                <a:ea typeface="MS PGothic" pitchFamily="34" charset="-128"/>
              </a:rPr>
              <a:t>So </a:t>
            </a:r>
            <a:r>
              <a:rPr lang="en-US" altLang="ja-JP" sz="2600" b="1" dirty="0" err="1">
                <a:solidFill>
                  <a:srgbClr val="0070C0"/>
                </a:solidFill>
                <a:ea typeface="MS PGothic" pitchFamily="34" charset="-128"/>
              </a:rPr>
              <a:t>sánh</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các</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phương</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pháp</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phân</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lớp</a:t>
            </a:r>
            <a:endParaRPr lang="en-US" altLang="ja-JP" sz="2600" b="1"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bước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trong</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máy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học</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Chuẩn</a:t>
            </a:r>
            <a:r>
              <a:rPr lang="en-US" altLang="ja-JP" sz="2600" dirty="0">
                <a:solidFill>
                  <a:srgbClr val="0070C0"/>
                </a:solidFill>
                <a:ea typeface="MS PGothic" pitchFamily="34" charset="-128"/>
              </a:rPr>
              <a:t> bị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ky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thuật</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Gom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p:txBody>
      </p:sp>
    </p:spTree>
    <p:extLst>
      <p:ext uri="{BB962C8B-B14F-4D97-AF65-F5344CB8AC3E}">
        <p14:creationId xmlns:p14="http://schemas.microsoft.com/office/powerpoint/2010/main" val="211788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D8FA8B-4E0F-4721-8F8A-B9858CB78703}"/>
              </a:ext>
            </a:extLst>
          </p:cNvPr>
          <p:cNvSpPr>
            <a:spLocks noGrp="1"/>
          </p:cNvSpPr>
          <p:nvPr>
            <p:ph type="sldNum" sz="quarter" idx="12"/>
          </p:nvPr>
        </p:nvSpPr>
        <p:spPr/>
        <p:txBody>
          <a:bodyPr/>
          <a:lstStyle/>
          <a:p>
            <a:pPr>
              <a:defRPr/>
            </a:pPr>
            <a:fld id="{4D7DABB3-FB2C-40CA-9348-A1A779520BD4}" type="slidenum">
              <a:rPr lang="en-US" smtClean="0"/>
              <a:pPr>
                <a:defRPr/>
              </a:pPr>
              <a:t>31</a:t>
            </a:fld>
            <a:endParaRPr lang="en-US"/>
          </a:p>
        </p:txBody>
      </p:sp>
      <p:sp>
        <p:nvSpPr>
          <p:cNvPr id="3" name="Rectangle 4">
            <a:extLst>
              <a:ext uri="{FF2B5EF4-FFF2-40B4-BE49-F238E27FC236}">
                <a16:creationId xmlns:a16="http://schemas.microsoft.com/office/drawing/2014/main" id="{80A150AD-7081-40EB-BC03-949C39B54E74}"/>
              </a:ext>
            </a:extLst>
          </p:cNvPr>
          <p:cNvSpPr>
            <a:spLocks noChangeArrowheads="1"/>
          </p:cNvSpPr>
          <p:nvPr/>
        </p:nvSpPr>
        <p:spPr bwMode="auto">
          <a:xfrm>
            <a:off x="1492624" y="304800"/>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So sánh các phương pháp phân lớp</a:t>
            </a:r>
            <a:endParaRPr lang="en-US" sz="3200" b="1">
              <a:solidFill>
                <a:srgbClr val="FF0000"/>
              </a:solidFill>
            </a:endParaRPr>
          </a:p>
        </p:txBody>
      </p:sp>
      <p:sp>
        <p:nvSpPr>
          <p:cNvPr id="4" name="Rectangle 5">
            <a:extLst>
              <a:ext uri="{FF2B5EF4-FFF2-40B4-BE49-F238E27FC236}">
                <a16:creationId xmlns:a16="http://schemas.microsoft.com/office/drawing/2014/main" id="{EC45A8DA-54F3-446B-B051-800D11A1A7B9}"/>
              </a:ext>
            </a:extLst>
          </p:cNvPr>
          <p:cNvSpPr>
            <a:spLocks noChangeArrowheads="1"/>
          </p:cNvSpPr>
          <p:nvPr/>
        </p:nvSpPr>
        <p:spPr bwMode="auto">
          <a:xfrm>
            <a:off x="1676400" y="1219200"/>
            <a:ext cx="8686800" cy="3200400"/>
          </a:xfrm>
          <a:prstGeom prst="rect">
            <a:avLst/>
          </a:prstGeom>
          <a:noFill/>
          <a:ln w="9525">
            <a:noFill/>
            <a:miter lim="800000"/>
            <a:headEnd/>
            <a:tailEnd/>
          </a:ln>
        </p:spPr>
        <p:txBody>
          <a:bodyPr/>
          <a:lstStyle/>
          <a:p>
            <a:pPr marL="342900" indent="-342900" algn="just">
              <a:spcBef>
                <a:spcPct val="20000"/>
              </a:spcBef>
              <a:buFontTx/>
              <a:buChar char="•"/>
            </a:pPr>
            <a:r>
              <a:rPr lang="vi-VN" sz="2800" dirty="0">
                <a:solidFill>
                  <a:srgbClr val="0070C0"/>
                </a:solidFill>
              </a:rPr>
              <a:t>Độ chính xác của dự đoán: khả năng phân lớp dự đoán đúng dữ liệu chưa biết trước nhãn</a:t>
            </a:r>
          </a:p>
          <a:p>
            <a:pPr marL="342900" indent="-342900" algn="just">
              <a:spcBef>
                <a:spcPct val="20000"/>
              </a:spcBef>
              <a:buFontTx/>
              <a:buChar char="•"/>
            </a:pPr>
            <a:r>
              <a:rPr lang="vi-VN" sz="2800" dirty="0">
                <a:solidFill>
                  <a:srgbClr val="0070C0"/>
                </a:solidFill>
              </a:rPr>
              <a:t>Tính bền vững: khả năng phân lớp thực hiện dự đoán đúng với dữ liệu nhiễu hay thiếu giá trị </a:t>
            </a:r>
          </a:p>
          <a:p>
            <a:pPr marL="342900" indent="-342900" algn="just">
              <a:spcBef>
                <a:spcPct val="20000"/>
              </a:spcBef>
              <a:buFontTx/>
              <a:buChar char="•"/>
            </a:pPr>
            <a:r>
              <a:rPr lang="vi-VN" sz="2800" dirty="0">
                <a:solidFill>
                  <a:srgbClr val="0070C0"/>
                </a:solidFill>
              </a:rPr>
              <a:t>Tính kích cỡ (scalability): khả năng phân lớp hiệu quả với số lượng dữ liệu lớn</a:t>
            </a:r>
          </a:p>
          <a:p>
            <a:pPr marL="342900" indent="-342900" algn="just">
              <a:spcBef>
                <a:spcPct val="20000"/>
              </a:spcBef>
              <a:buFontTx/>
              <a:buChar char="•"/>
            </a:pPr>
            <a:r>
              <a:rPr lang="vi-VN" sz="2800" dirty="0">
                <a:solidFill>
                  <a:srgbClr val="0070C0"/>
                </a:solidFill>
              </a:rPr>
              <a:t>Khả năng diễn giải: phân lớp cung cấp tri thức có thể hiểu được</a:t>
            </a:r>
            <a:endParaRPr lang="en-US" sz="2800" dirty="0">
              <a:solidFill>
                <a:srgbClr val="0070C0"/>
              </a:solidFill>
            </a:endParaRPr>
          </a:p>
        </p:txBody>
      </p:sp>
    </p:spTree>
    <p:extLst>
      <p:ext uri="{BB962C8B-B14F-4D97-AF65-F5344CB8AC3E}">
        <p14:creationId xmlns:p14="http://schemas.microsoft.com/office/powerpoint/2010/main" val="210518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32</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800" b="1" dirty="0" err="1">
                <a:solidFill>
                  <a:schemeClr val="accent5">
                    <a:lumMod val="40000"/>
                    <a:lumOff val="60000"/>
                  </a:schemeClr>
                </a:solidFill>
                <a:ea typeface="MS PGothic" pitchFamily="34" charset="-128"/>
              </a:rPr>
              <a:t>Giới</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thiệu</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err="1">
                <a:solidFill>
                  <a:schemeClr val="accent5">
                    <a:lumMod val="40000"/>
                    <a:lumOff val="60000"/>
                  </a:schemeClr>
                </a:solidFill>
                <a:ea typeface="MS PGothic" pitchFamily="34" charset="-128"/>
              </a:rPr>
              <a:t>Các</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ứng</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dụng</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err="1">
                <a:solidFill>
                  <a:schemeClr val="accent5">
                    <a:lumMod val="40000"/>
                    <a:lumOff val="60000"/>
                  </a:schemeClr>
                </a:solidFill>
                <a:ea typeface="MS PGothic" pitchFamily="34" charset="-128"/>
              </a:rPr>
              <a:t>Một</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sô</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khái</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niệm</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err="1">
                <a:solidFill>
                  <a:schemeClr val="accent5">
                    <a:lumMod val="40000"/>
                    <a:lumOff val="60000"/>
                  </a:schemeClr>
                </a:solidFill>
                <a:ea typeface="MS PGothic" pitchFamily="34" charset="-128"/>
              </a:rPr>
              <a:t>Các</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phương</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pháp</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học</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a:solidFill>
                  <a:schemeClr val="accent5">
                    <a:lumMod val="40000"/>
                    <a:lumOff val="60000"/>
                  </a:schemeClr>
                </a:solidFill>
                <a:ea typeface="MS PGothic" pitchFamily="34" charset="-128"/>
              </a:rPr>
              <a:t>Quá </a:t>
            </a:r>
            <a:r>
              <a:rPr lang="en-US" altLang="ja-JP" sz="2800" b="1" dirty="0" err="1">
                <a:solidFill>
                  <a:schemeClr val="accent5">
                    <a:lumMod val="40000"/>
                    <a:lumOff val="60000"/>
                  </a:schemeClr>
                </a:solidFill>
                <a:ea typeface="MS PGothic" pitchFamily="34" charset="-128"/>
              </a:rPr>
              <a:t>trình</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máy</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học</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err="1">
                <a:solidFill>
                  <a:schemeClr val="accent5">
                    <a:lumMod val="40000"/>
                    <a:lumOff val="60000"/>
                  </a:schemeClr>
                </a:solidFill>
                <a:ea typeface="MS PGothic" pitchFamily="34" charset="-128"/>
              </a:rPr>
              <a:t>Các</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yếu</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tô</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chính</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của</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máy</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học</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a:solidFill>
                  <a:schemeClr val="accent5">
                    <a:lumMod val="40000"/>
                    <a:lumOff val="60000"/>
                  </a:schemeClr>
                </a:solidFill>
                <a:ea typeface="MS PGothic" pitchFamily="34" charset="-128"/>
              </a:rPr>
              <a:t>So </a:t>
            </a:r>
            <a:r>
              <a:rPr lang="en-US" altLang="ja-JP" sz="2800" b="1" dirty="0" err="1">
                <a:solidFill>
                  <a:schemeClr val="accent5">
                    <a:lumMod val="40000"/>
                    <a:lumOff val="60000"/>
                  </a:schemeClr>
                </a:solidFill>
                <a:ea typeface="MS PGothic" pitchFamily="34" charset="-128"/>
              </a:rPr>
              <a:t>sánh</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các</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phương</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pháp</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phân</a:t>
            </a:r>
            <a:r>
              <a:rPr lang="en-US" altLang="ja-JP" sz="2800" b="1" dirty="0">
                <a:solidFill>
                  <a:schemeClr val="accent5">
                    <a:lumMod val="40000"/>
                    <a:lumOff val="60000"/>
                  </a:schemeClr>
                </a:solidFill>
                <a:ea typeface="MS PGothic" pitchFamily="34" charset="-128"/>
              </a:rPr>
              <a:t> </a:t>
            </a:r>
            <a:r>
              <a:rPr lang="en-US" altLang="ja-JP" sz="2800" b="1" dirty="0" err="1">
                <a:solidFill>
                  <a:schemeClr val="accent5">
                    <a:lumMod val="40000"/>
                    <a:lumOff val="60000"/>
                  </a:schemeClr>
                </a:solidFill>
                <a:ea typeface="MS PGothic" pitchFamily="34" charset="-128"/>
              </a:rPr>
              <a:t>lớp</a:t>
            </a:r>
            <a:endParaRPr lang="en-US" altLang="ja-JP" sz="2800" b="1" dirty="0">
              <a:solidFill>
                <a:schemeClr val="accent5">
                  <a:lumMod val="40000"/>
                  <a:lumOff val="60000"/>
                </a:schemeClr>
              </a:solidFill>
              <a:ea typeface="MS PGothic" pitchFamily="34" charset="-128"/>
            </a:endParaRPr>
          </a:p>
          <a:p>
            <a:pPr marL="569913" indent="-569913">
              <a:spcBef>
                <a:spcPts val="300"/>
              </a:spcBef>
            </a:pPr>
            <a:r>
              <a:rPr lang="en-US" altLang="ja-JP" sz="2800" b="1" dirty="0" err="1">
                <a:solidFill>
                  <a:srgbClr val="0070C0"/>
                </a:solidFill>
                <a:ea typeface="MS PGothic" pitchFamily="34" charset="-128"/>
              </a:rPr>
              <a:t>Các</a:t>
            </a:r>
            <a:r>
              <a:rPr lang="en-US" altLang="ja-JP" sz="2800" b="1" dirty="0">
                <a:solidFill>
                  <a:srgbClr val="0070C0"/>
                </a:solidFill>
                <a:ea typeface="MS PGothic" pitchFamily="34" charset="-128"/>
              </a:rPr>
              <a:t> </a:t>
            </a:r>
            <a:r>
              <a:rPr lang="en-US" altLang="ja-JP" sz="2800" b="1" dirty="0" err="1">
                <a:solidFill>
                  <a:srgbClr val="0070C0"/>
                </a:solidFill>
                <a:ea typeface="MS PGothic" pitchFamily="34" charset="-128"/>
              </a:rPr>
              <a:t>bước</a:t>
            </a:r>
            <a:r>
              <a:rPr lang="en-US" altLang="ja-JP" sz="2800" b="1" dirty="0">
                <a:solidFill>
                  <a:srgbClr val="0070C0"/>
                </a:solidFill>
                <a:ea typeface="MS PGothic" pitchFamily="34" charset="-128"/>
              </a:rPr>
              <a:t> </a:t>
            </a:r>
            <a:r>
              <a:rPr lang="en-US" altLang="ja-JP" sz="2800" b="1" dirty="0" err="1">
                <a:solidFill>
                  <a:srgbClr val="0070C0"/>
                </a:solidFill>
                <a:ea typeface="MS PGothic" pitchFamily="34" charset="-128"/>
              </a:rPr>
              <a:t>trong</a:t>
            </a:r>
            <a:r>
              <a:rPr lang="en-US" altLang="ja-JP" sz="2800" b="1" dirty="0">
                <a:solidFill>
                  <a:srgbClr val="0070C0"/>
                </a:solidFill>
                <a:ea typeface="MS PGothic" pitchFamily="34" charset="-128"/>
              </a:rPr>
              <a:t> </a:t>
            </a:r>
            <a:r>
              <a:rPr lang="en-US" altLang="ja-JP" sz="2800" b="1" dirty="0" err="1">
                <a:solidFill>
                  <a:srgbClr val="0070C0"/>
                </a:solidFill>
                <a:ea typeface="MS PGothic" pitchFamily="34" charset="-128"/>
              </a:rPr>
              <a:t>máy</a:t>
            </a:r>
            <a:r>
              <a:rPr lang="en-US" altLang="ja-JP" sz="2800" b="1" dirty="0">
                <a:solidFill>
                  <a:srgbClr val="0070C0"/>
                </a:solidFill>
                <a:ea typeface="MS PGothic" pitchFamily="34" charset="-128"/>
              </a:rPr>
              <a:t> </a:t>
            </a:r>
            <a:r>
              <a:rPr lang="en-US" altLang="ja-JP" sz="2800" b="1" dirty="0" err="1">
                <a:solidFill>
                  <a:srgbClr val="0070C0"/>
                </a:solidFill>
                <a:ea typeface="MS PGothic" pitchFamily="34" charset="-128"/>
              </a:rPr>
              <a:t>học</a:t>
            </a:r>
            <a:endParaRPr lang="en-US" altLang="ja-JP" sz="2800" b="1" dirty="0">
              <a:solidFill>
                <a:srgbClr val="0070C0"/>
              </a:solidFill>
              <a:ea typeface="MS PGothic" pitchFamily="34" charset="-128"/>
            </a:endParaRPr>
          </a:p>
          <a:p>
            <a:pPr marL="569913" indent="-569913">
              <a:spcBef>
                <a:spcPts val="300"/>
              </a:spcBef>
            </a:pPr>
            <a:r>
              <a:rPr lang="en-US" altLang="ja-JP" sz="2800" dirty="0" err="1">
                <a:solidFill>
                  <a:srgbClr val="0070C0"/>
                </a:solidFill>
                <a:ea typeface="MS PGothic" pitchFamily="34" charset="-128"/>
              </a:rPr>
              <a:t>Chuẩn</a:t>
            </a:r>
            <a:r>
              <a:rPr lang="en-US" altLang="ja-JP" sz="2800" dirty="0">
                <a:solidFill>
                  <a:srgbClr val="0070C0"/>
                </a:solidFill>
                <a:ea typeface="MS PGothic" pitchFamily="34" charset="-128"/>
              </a:rPr>
              <a:t> bị </a:t>
            </a:r>
            <a:r>
              <a:rPr lang="en-US" altLang="ja-JP" sz="2800" dirty="0" err="1">
                <a:solidFill>
                  <a:srgbClr val="0070C0"/>
                </a:solidFill>
                <a:ea typeface="MS PGothic" pitchFamily="34" charset="-128"/>
              </a:rPr>
              <a:t>dư</a:t>
            </a:r>
            <a:r>
              <a:rPr lang="en-US" altLang="ja-JP" sz="2800" dirty="0">
                <a:solidFill>
                  <a:srgbClr val="0070C0"/>
                </a:solidFill>
                <a:ea typeface="MS PGothic" pitchFamily="34" charset="-128"/>
              </a:rPr>
              <a:t>̃ </a:t>
            </a:r>
            <a:r>
              <a:rPr lang="en-US" altLang="ja-JP" sz="2800" dirty="0" err="1">
                <a:solidFill>
                  <a:srgbClr val="0070C0"/>
                </a:solidFill>
                <a:ea typeface="MS PGothic" pitchFamily="34" charset="-128"/>
              </a:rPr>
              <a:t>liệu</a:t>
            </a:r>
            <a:endParaRPr lang="en-US" altLang="ja-JP" sz="2800" dirty="0">
              <a:solidFill>
                <a:srgbClr val="0070C0"/>
              </a:solidFill>
              <a:ea typeface="MS PGothic" pitchFamily="34" charset="-128"/>
            </a:endParaRPr>
          </a:p>
          <a:p>
            <a:pPr marL="569913" indent="-569913">
              <a:spcBef>
                <a:spcPts val="300"/>
              </a:spcBef>
            </a:pPr>
            <a:r>
              <a:rPr lang="en-US" altLang="ja-JP" sz="2800" dirty="0" err="1">
                <a:solidFill>
                  <a:srgbClr val="0070C0"/>
                </a:solidFill>
                <a:ea typeface="MS PGothic" pitchFamily="34" charset="-128"/>
              </a:rPr>
              <a:t>Các</a:t>
            </a:r>
            <a:r>
              <a:rPr lang="en-US" altLang="ja-JP" sz="2800" dirty="0">
                <a:solidFill>
                  <a:srgbClr val="0070C0"/>
                </a:solidFill>
                <a:ea typeface="MS PGothic" pitchFamily="34" charset="-128"/>
              </a:rPr>
              <a:t> </a:t>
            </a:r>
            <a:r>
              <a:rPr lang="en-US" altLang="ja-JP" sz="2800" dirty="0" err="1">
                <a:solidFill>
                  <a:srgbClr val="0070C0"/>
                </a:solidFill>
                <a:ea typeface="MS PGothic" pitchFamily="34" charset="-128"/>
              </a:rPr>
              <a:t>ky</a:t>
            </a:r>
            <a:r>
              <a:rPr lang="en-US" altLang="ja-JP" sz="2800" dirty="0">
                <a:solidFill>
                  <a:srgbClr val="0070C0"/>
                </a:solidFill>
                <a:ea typeface="MS PGothic" pitchFamily="34" charset="-128"/>
              </a:rPr>
              <a:t>̃ </a:t>
            </a:r>
            <a:r>
              <a:rPr lang="en-US" altLang="ja-JP" sz="2800" dirty="0" err="1">
                <a:solidFill>
                  <a:srgbClr val="0070C0"/>
                </a:solidFill>
                <a:ea typeface="MS PGothic" pitchFamily="34" charset="-128"/>
              </a:rPr>
              <a:t>thuật</a:t>
            </a:r>
            <a:r>
              <a:rPr lang="en-US" altLang="ja-JP" sz="2800" dirty="0">
                <a:solidFill>
                  <a:srgbClr val="0070C0"/>
                </a:solidFill>
                <a:ea typeface="MS PGothic" pitchFamily="34" charset="-128"/>
              </a:rPr>
              <a:t> </a:t>
            </a:r>
            <a:r>
              <a:rPr lang="en-US" altLang="ja-JP" sz="2800" dirty="0" err="1">
                <a:solidFill>
                  <a:srgbClr val="0070C0"/>
                </a:solidFill>
                <a:ea typeface="MS PGothic" pitchFamily="34" charset="-128"/>
              </a:rPr>
              <a:t>phân</a:t>
            </a:r>
            <a:r>
              <a:rPr lang="en-US" altLang="ja-JP" sz="2800" dirty="0">
                <a:solidFill>
                  <a:srgbClr val="0070C0"/>
                </a:solidFill>
                <a:ea typeface="MS PGothic" pitchFamily="34" charset="-128"/>
              </a:rPr>
              <a:t> </a:t>
            </a:r>
            <a:r>
              <a:rPr lang="en-US" altLang="ja-JP" sz="2800" dirty="0" err="1">
                <a:solidFill>
                  <a:srgbClr val="0070C0"/>
                </a:solidFill>
                <a:ea typeface="MS PGothic" pitchFamily="34" charset="-128"/>
              </a:rPr>
              <a:t>lớp</a:t>
            </a:r>
            <a:endParaRPr lang="en-US" altLang="ja-JP" sz="2800" dirty="0">
              <a:solidFill>
                <a:srgbClr val="0070C0"/>
              </a:solidFill>
              <a:ea typeface="MS PGothic" pitchFamily="34" charset="-128"/>
            </a:endParaRPr>
          </a:p>
        </p:txBody>
      </p:sp>
    </p:spTree>
    <p:extLst>
      <p:ext uri="{BB962C8B-B14F-4D97-AF65-F5344CB8AC3E}">
        <p14:creationId xmlns:p14="http://schemas.microsoft.com/office/powerpoint/2010/main" val="381432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33</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Các </a:t>
            </a:r>
            <a:r>
              <a:rPr lang="en-US" sz="3200" b="1">
                <a:solidFill>
                  <a:srgbClr val="FF0000"/>
                </a:solidFill>
              </a:rPr>
              <a:t>b</a:t>
            </a:r>
            <a:r>
              <a:rPr lang="vi-VN" sz="3200" b="1">
                <a:solidFill>
                  <a:srgbClr val="FF0000"/>
                </a:solidFill>
              </a:rPr>
              <a:t>ư</a:t>
            </a:r>
            <a:r>
              <a:rPr lang="en-US" sz="3200" b="1">
                <a:solidFill>
                  <a:srgbClr val="FF0000"/>
                </a:solidFill>
              </a:rPr>
              <a:t>ớc trong </a:t>
            </a:r>
            <a:r>
              <a:rPr lang="vi-VN" sz="3200" b="1">
                <a:solidFill>
                  <a:srgbClr val="FF0000"/>
                </a:solidFill>
              </a:rPr>
              <a:t>ML</a:t>
            </a:r>
            <a:r>
              <a:rPr lang="en-US" sz="3200" b="1">
                <a:solidFill>
                  <a:srgbClr val="FF0000"/>
                </a:solidFill>
              </a:rPr>
              <a:t> {1}</a:t>
            </a:r>
          </a:p>
        </p:txBody>
      </p:sp>
      <p:sp>
        <p:nvSpPr>
          <p:cNvPr id="4101" name="Rectangle 5"/>
          <p:cNvSpPr>
            <a:spLocks noChangeArrowheads="1"/>
          </p:cNvSpPr>
          <p:nvPr/>
        </p:nvSpPr>
        <p:spPr bwMode="auto">
          <a:xfrm>
            <a:off x="609600" y="533422"/>
            <a:ext cx="10668000" cy="3276581"/>
          </a:xfrm>
          <a:prstGeom prst="rect">
            <a:avLst/>
          </a:prstGeom>
          <a:noFill/>
          <a:ln w="9525">
            <a:noFill/>
            <a:miter lim="800000"/>
            <a:headEnd/>
            <a:tailEnd/>
          </a:ln>
        </p:spPr>
        <p:txBody>
          <a:bodyPr/>
          <a:lstStyle/>
          <a:p>
            <a:pPr marL="342900" indent="-342900" algn="just">
              <a:spcBef>
                <a:spcPts val="300"/>
              </a:spcBef>
              <a:buFont typeface="Arial" panose="020B0604020202020204" pitchFamily="34" charset="0"/>
              <a:buChar char="•"/>
            </a:pPr>
            <a:r>
              <a:rPr lang="en-US" sz="2400" b="1" dirty="0" err="1">
                <a:solidFill>
                  <a:srgbClr val="0070C0"/>
                </a:solidFill>
              </a:rPr>
              <a:t>Bước</a:t>
            </a:r>
            <a:r>
              <a:rPr lang="en-US" sz="2400" b="1" dirty="0">
                <a:solidFill>
                  <a:srgbClr val="0070C0"/>
                </a:solidFill>
              </a:rPr>
              <a:t> 1: </a:t>
            </a:r>
            <a:r>
              <a:rPr lang="en-US" sz="2400" b="1" dirty="0" err="1">
                <a:solidFill>
                  <a:srgbClr val="0070C0"/>
                </a:solidFill>
              </a:rPr>
              <a:t>Phát</a:t>
            </a:r>
            <a:r>
              <a:rPr lang="en-US" sz="2400" b="1" dirty="0">
                <a:solidFill>
                  <a:srgbClr val="0070C0"/>
                </a:solidFill>
              </a:rPr>
              <a:t> </a:t>
            </a:r>
            <a:r>
              <a:rPr lang="en-US" sz="2400" b="1" dirty="0" err="1">
                <a:solidFill>
                  <a:srgbClr val="0070C0"/>
                </a:solidFill>
              </a:rPr>
              <a:t>biểu</a:t>
            </a:r>
            <a:r>
              <a:rPr lang="en-US" sz="2400" b="1" dirty="0">
                <a:solidFill>
                  <a:srgbClr val="0070C0"/>
                </a:solidFill>
              </a:rPr>
              <a:t> </a:t>
            </a:r>
            <a:r>
              <a:rPr lang="en-US" sz="2400" b="1" dirty="0" err="1">
                <a:solidFill>
                  <a:srgbClr val="0070C0"/>
                </a:solidFill>
              </a:rPr>
              <a:t>bài</a:t>
            </a:r>
            <a:r>
              <a:rPr lang="en-US" sz="2400" b="1" dirty="0">
                <a:solidFill>
                  <a:srgbClr val="0070C0"/>
                </a:solidFill>
              </a:rPr>
              <a:t> </a:t>
            </a:r>
            <a:r>
              <a:rPr lang="en-US" sz="2400" b="1" dirty="0" err="1">
                <a:solidFill>
                  <a:srgbClr val="0070C0"/>
                </a:solidFill>
              </a:rPr>
              <a:t>toán</a:t>
            </a:r>
            <a:r>
              <a:rPr lang="en-US" sz="2400" b="1" dirty="0">
                <a:solidFill>
                  <a:srgbClr val="0070C0"/>
                </a:solidFill>
              </a:rPr>
              <a:t> [Tom Mitchell, 1997]</a:t>
            </a:r>
          </a:p>
          <a:p>
            <a:pPr marL="800100" lvl="1" indent="-342900" algn="just">
              <a:spcBef>
                <a:spcPts val="300"/>
              </a:spcBef>
              <a:buFont typeface="Wingdings" panose="05000000000000000000" pitchFamily="2" charset="2"/>
              <a:buChar char="§"/>
            </a:pPr>
            <a:r>
              <a:rPr lang="en-US" sz="2000" dirty="0">
                <a:solidFill>
                  <a:srgbClr val="0070C0"/>
                </a:solidFill>
              </a:rPr>
              <a:t>ML = </a:t>
            </a:r>
            <a:r>
              <a:rPr lang="en-US" sz="2000" dirty="0" err="1">
                <a:solidFill>
                  <a:srgbClr val="0070C0"/>
                </a:solidFill>
              </a:rPr>
              <a:t>cải</a:t>
            </a:r>
            <a:r>
              <a:rPr lang="en-US" sz="2000" dirty="0">
                <a:solidFill>
                  <a:srgbClr val="0070C0"/>
                </a:solidFill>
              </a:rPr>
              <a:t> </a:t>
            </a:r>
            <a:r>
              <a:rPr lang="en-US" sz="2000" dirty="0" err="1">
                <a:solidFill>
                  <a:srgbClr val="0070C0"/>
                </a:solidFill>
              </a:rPr>
              <a:t>thiện</a:t>
            </a:r>
            <a:r>
              <a:rPr lang="en-US" sz="2000" dirty="0">
                <a:solidFill>
                  <a:srgbClr val="0070C0"/>
                </a:solidFill>
              </a:rPr>
              <a:t> </a:t>
            </a:r>
            <a:r>
              <a:rPr lang="en-US" sz="2000" dirty="0" err="1">
                <a:solidFill>
                  <a:srgbClr val="0070C0"/>
                </a:solidFill>
              </a:rPr>
              <a:t>hiệu</a:t>
            </a:r>
            <a:r>
              <a:rPr lang="en-US" sz="2000" dirty="0">
                <a:solidFill>
                  <a:srgbClr val="0070C0"/>
                </a:solidFill>
              </a:rPr>
              <a:t> </a:t>
            </a:r>
            <a:r>
              <a:rPr lang="en-US" sz="2000" dirty="0" err="1">
                <a:solidFill>
                  <a:srgbClr val="0070C0"/>
                </a:solidFill>
              </a:rPr>
              <a:t>quả</a:t>
            </a:r>
            <a:r>
              <a:rPr lang="en-US" sz="2000" dirty="0">
                <a:solidFill>
                  <a:srgbClr val="0070C0"/>
                </a:solidFill>
              </a:rPr>
              <a:t> </a:t>
            </a:r>
            <a:r>
              <a:rPr lang="en-US" sz="2000" dirty="0" err="1">
                <a:solidFill>
                  <a:srgbClr val="0070C0"/>
                </a:solidFill>
              </a:rPr>
              <a:t>một</a:t>
            </a:r>
            <a:r>
              <a:rPr lang="en-US" sz="2000" dirty="0">
                <a:solidFill>
                  <a:srgbClr val="0070C0"/>
                </a:solidFill>
              </a:rPr>
              <a:t> </a:t>
            </a:r>
            <a:r>
              <a:rPr lang="en-US" sz="2000" dirty="0" err="1">
                <a:solidFill>
                  <a:srgbClr val="0070C0"/>
                </a:solidFill>
              </a:rPr>
              <a:t>công</a:t>
            </a:r>
            <a:r>
              <a:rPr lang="en-US" sz="2000" dirty="0">
                <a:solidFill>
                  <a:srgbClr val="0070C0"/>
                </a:solidFill>
              </a:rPr>
              <a:t> </a:t>
            </a:r>
            <a:r>
              <a:rPr lang="en-US" sz="2000" dirty="0" err="1">
                <a:solidFill>
                  <a:srgbClr val="0070C0"/>
                </a:solidFill>
              </a:rPr>
              <a:t>việc</a:t>
            </a:r>
            <a:r>
              <a:rPr lang="en-US" sz="2000" dirty="0">
                <a:solidFill>
                  <a:srgbClr val="0070C0"/>
                </a:solidFill>
              </a:rPr>
              <a:t> </a:t>
            </a:r>
            <a:r>
              <a:rPr lang="en-US" sz="2000" dirty="0" err="1">
                <a:solidFill>
                  <a:srgbClr val="0070C0"/>
                </a:solidFill>
              </a:rPr>
              <a:t>thông</a:t>
            </a:r>
            <a:r>
              <a:rPr lang="en-US" sz="2000" dirty="0">
                <a:solidFill>
                  <a:srgbClr val="0070C0"/>
                </a:solidFill>
              </a:rPr>
              <a:t> qua </a:t>
            </a:r>
            <a:r>
              <a:rPr lang="en-US" sz="2000" dirty="0" err="1">
                <a:solidFill>
                  <a:srgbClr val="0070C0"/>
                </a:solidFill>
              </a:rPr>
              <a:t>kinh</a:t>
            </a:r>
            <a:r>
              <a:rPr lang="en-US" sz="2000" dirty="0">
                <a:solidFill>
                  <a:srgbClr val="0070C0"/>
                </a:solidFill>
              </a:rPr>
              <a:t> </a:t>
            </a:r>
            <a:r>
              <a:rPr lang="en-US" sz="2000" dirty="0" err="1">
                <a:solidFill>
                  <a:srgbClr val="0070C0"/>
                </a:solidFill>
              </a:rPr>
              <a:t>nghiệm</a:t>
            </a:r>
            <a:endParaRPr lang="en-US" sz="2000" dirty="0">
              <a:solidFill>
                <a:srgbClr val="0070C0"/>
              </a:solidFill>
            </a:endParaRPr>
          </a:p>
          <a:p>
            <a:pPr marL="1257300" lvl="2" indent="-342900" algn="just">
              <a:spcBef>
                <a:spcPts val="300"/>
              </a:spcBef>
              <a:buFont typeface="Wingdings" panose="05000000000000000000" pitchFamily="2" charset="2"/>
              <a:buChar char="q"/>
            </a:pPr>
            <a:r>
              <a:rPr lang="en-US" sz="2000" dirty="0" err="1">
                <a:solidFill>
                  <a:srgbClr val="0070C0"/>
                </a:solidFill>
              </a:rPr>
              <a:t>Một</a:t>
            </a:r>
            <a:r>
              <a:rPr lang="en-US" sz="2000" dirty="0">
                <a:solidFill>
                  <a:srgbClr val="0070C0"/>
                </a:solidFill>
              </a:rPr>
              <a:t> </a:t>
            </a:r>
            <a:r>
              <a:rPr lang="en-US" sz="2000" dirty="0" err="1">
                <a:solidFill>
                  <a:srgbClr val="0070C0"/>
                </a:solidFill>
              </a:rPr>
              <a:t>công</a:t>
            </a:r>
            <a:r>
              <a:rPr lang="en-US" sz="2000" dirty="0">
                <a:solidFill>
                  <a:srgbClr val="0070C0"/>
                </a:solidFill>
              </a:rPr>
              <a:t> </a:t>
            </a:r>
            <a:r>
              <a:rPr lang="en-US" sz="2000" dirty="0" err="1">
                <a:solidFill>
                  <a:srgbClr val="0070C0"/>
                </a:solidFill>
              </a:rPr>
              <a:t>việc</a:t>
            </a:r>
            <a:r>
              <a:rPr lang="en-US" sz="2000" dirty="0">
                <a:solidFill>
                  <a:srgbClr val="0070C0"/>
                </a:solidFill>
              </a:rPr>
              <a:t> (</a:t>
            </a:r>
            <a:r>
              <a:rPr lang="en-US" sz="2000" dirty="0" err="1">
                <a:solidFill>
                  <a:srgbClr val="0070C0"/>
                </a:solidFill>
              </a:rPr>
              <a:t>nhiệm</a:t>
            </a:r>
            <a:r>
              <a:rPr lang="en-US" sz="2000" dirty="0">
                <a:solidFill>
                  <a:srgbClr val="0070C0"/>
                </a:solidFill>
              </a:rPr>
              <a:t> </a:t>
            </a:r>
            <a:r>
              <a:rPr lang="en-US" sz="2000" dirty="0" err="1">
                <a:solidFill>
                  <a:srgbClr val="0070C0"/>
                </a:solidFill>
              </a:rPr>
              <a:t>vụ</a:t>
            </a:r>
            <a:r>
              <a:rPr lang="en-US" sz="2000" dirty="0">
                <a:solidFill>
                  <a:srgbClr val="0070C0"/>
                </a:solidFill>
              </a:rPr>
              <a:t>) T</a:t>
            </a:r>
          </a:p>
          <a:p>
            <a:pPr marL="1257300" lvl="2" indent="-342900" algn="just">
              <a:spcBef>
                <a:spcPts val="300"/>
              </a:spcBef>
              <a:buFont typeface="Wingdings" panose="05000000000000000000" pitchFamily="2" charset="2"/>
              <a:buChar char="q"/>
            </a:pPr>
            <a:r>
              <a:rPr lang="en-US" sz="2000" dirty="0" err="1">
                <a:solidFill>
                  <a:srgbClr val="0070C0"/>
                </a:solidFill>
              </a:rPr>
              <a:t>Đối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tiêu</a:t>
            </a:r>
            <a:r>
              <a:rPr lang="en-US" sz="2000" dirty="0">
                <a:solidFill>
                  <a:srgbClr val="0070C0"/>
                </a:solidFill>
              </a:rPr>
              <a:t> </a:t>
            </a:r>
            <a:r>
              <a:rPr lang="en-US" sz="2000" dirty="0" err="1">
                <a:solidFill>
                  <a:srgbClr val="0070C0"/>
                </a:solidFill>
              </a:rPr>
              <a:t>chí</a:t>
            </a:r>
            <a:r>
              <a:rPr lang="en-US" sz="2000" dirty="0">
                <a:solidFill>
                  <a:srgbClr val="0070C0"/>
                </a:solidFill>
              </a:rPr>
              <a:t> </a:t>
            </a:r>
            <a:r>
              <a:rPr lang="en-US" sz="2000" dirty="0" err="1">
                <a:solidFill>
                  <a:srgbClr val="0070C0"/>
                </a:solidFill>
              </a:rPr>
              <a:t>đánh</a:t>
            </a:r>
            <a:r>
              <a:rPr lang="en-US" sz="2000" dirty="0">
                <a:solidFill>
                  <a:srgbClr val="0070C0"/>
                </a:solidFill>
              </a:rPr>
              <a:t> </a:t>
            </a:r>
            <a:r>
              <a:rPr lang="en-US" sz="2000" dirty="0" err="1">
                <a:solidFill>
                  <a:srgbClr val="0070C0"/>
                </a:solidFill>
              </a:rPr>
              <a:t>giá</a:t>
            </a:r>
            <a:r>
              <a:rPr lang="en-US" sz="2000" dirty="0">
                <a:solidFill>
                  <a:srgbClr val="0070C0"/>
                </a:solidFill>
              </a:rPr>
              <a:t> </a:t>
            </a:r>
            <a:r>
              <a:rPr lang="en-US" sz="2000" dirty="0" err="1">
                <a:solidFill>
                  <a:srgbClr val="0070C0"/>
                </a:solidFill>
              </a:rPr>
              <a:t>hiệu</a:t>
            </a:r>
            <a:r>
              <a:rPr lang="en-US" sz="2000" dirty="0">
                <a:solidFill>
                  <a:srgbClr val="0070C0"/>
                </a:solidFill>
              </a:rPr>
              <a:t> </a:t>
            </a:r>
            <a:r>
              <a:rPr lang="en-US" sz="2000" dirty="0" err="1">
                <a:solidFill>
                  <a:srgbClr val="0070C0"/>
                </a:solidFill>
              </a:rPr>
              <a:t>suất</a:t>
            </a:r>
            <a:r>
              <a:rPr lang="en-US" sz="2000" dirty="0">
                <a:solidFill>
                  <a:srgbClr val="0070C0"/>
                </a:solidFill>
              </a:rPr>
              <a:t> P</a:t>
            </a:r>
          </a:p>
          <a:p>
            <a:pPr marL="1257300" lvl="2" indent="-342900" algn="just">
              <a:spcBef>
                <a:spcPts val="300"/>
              </a:spcBef>
              <a:buFont typeface="Wingdings" panose="05000000000000000000" pitchFamily="2" charset="2"/>
              <a:buChar char="q"/>
            </a:pPr>
            <a:r>
              <a:rPr lang="en-US" sz="2000" dirty="0">
                <a:solidFill>
                  <a:srgbClr val="0070C0"/>
                </a:solidFill>
              </a:rPr>
              <a:t>Thông qua (</a:t>
            </a:r>
            <a:r>
              <a:rPr lang="en-US" sz="2000" dirty="0" err="1">
                <a:solidFill>
                  <a:srgbClr val="0070C0"/>
                </a:solidFill>
              </a:rPr>
              <a:t>sử</a:t>
            </a:r>
            <a:r>
              <a:rPr lang="en-US" sz="2000" dirty="0">
                <a:solidFill>
                  <a:srgbClr val="0070C0"/>
                </a:solidFill>
              </a:rPr>
              <a:t> </a:t>
            </a:r>
            <a:r>
              <a:rPr lang="en-US" sz="2000" dirty="0" err="1">
                <a:solidFill>
                  <a:srgbClr val="0070C0"/>
                </a:solidFill>
              </a:rPr>
              <a:t>dụng</a:t>
            </a:r>
            <a:r>
              <a:rPr lang="en-US" sz="2000" dirty="0">
                <a:solidFill>
                  <a:srgbClr val="0070C0"/>
                </a:solidFill>
              </a:rPr>
              <a:t>) </a:t>
            </a:r>
            <a:r>
              <a:rPr lang="en-US" sz="2000" dirty="0" err="1">
                <a:solidFill>
                  <a:srgbClr val="0070C0"/>
                </a:solidFill>
              </a:rPr>
              <a:t>kinh</a:t>
            </a:r>
            <a:r>
              <a:rPr lang="en-US" sz="2000" dirty="0">
                <a:solidFill>
                  <a:srgbClr val="0070C0"/>
                </a:solidFill>
              </a:rPr>
              <a:t> </a:t>
            </a:r>
            <a:r>
              <a:rPr lang="en-US" sz="2000" dirty="0" err="1">
                <a:solidFill>
                  <a:srgbClr val="0070C0"/>
                </a:solidFill>
              </a:rPr>
              <a:t>nghiệm</a:t>
            </a:r>
            <a:r>
              <a:rPr lang="en-US" sz="2000" dirty="0">
                <a:solidFill>
                  <a:srgbClr val="0070C0"/>
                </a:solidFill>
              </a:rPr>
              <a:t> E</a:t>
            </a:r>
          </a:p>
          <a:p>
            <a:pPr marL="800100" lvl="1" indent="-342900" algn="just">
              <a:spcBef>
                <a:spcPts val="300"/>
              </a:spcBef>
              <a:buFont typeface="Wingdings" panose="05000000000000000000" pitchFamily="2" charset="2"/>
              <a:buChar char="§"/>
            </a:pPr>
            <a:r>
              <a:rPr lang="en-US" sz="2000" dirty="0" err="1">
                <a:solidFill>
                  <a:srgbClr val="0070C0"/>
                </a:solidFill>
              </a:rPr>
              <a:t>Bài</a:t>
            </a:r>
            <a:r>
              <a:rPr lang="en-US" sz="2000" dirty="0">
                <a:solidFill>
                  <a:srgbClr val="0070C0"/>
                </a:solidFill>
              </a:rPr>
              <a:t> </a:t>
            </a:r>
            <a:r>
              <a:rPr lang="en-US" sz="2000" dirty="0" err="1">
                <a:solidFill>
                  <a:srgbClr val="0070C0"/>
                </a:solidFill>
              </a:rPr>
              <a:t>toán</a:t>
            </a:r>
            <a:r>
              <a:rPr lang="en-US" sz="2000" dirty="0">
                <a:solidFill>
                  <a:srgbClr val="0070C0"/>
                </a:solidFill>
              </a:rPr>
              <a:t> </a:t>
            </a:r>
            <a:r>
              <a:rPr lang="en-US" sz="2000" dirty="0" err="1">
                <a:solidFill>
                  <a:srgbClr val="0070C0"/>
                </a:solidFill>
              </a:rPr>
              <a:t>nhận</a:t>
            </a:r>
            <a:r>
              <a:rPr lang="en-US" sz="2000" dirty="0">
                <a:solidFill>
                  <a:srgbClr val="0070C0"/>
                </a:solidFill>
              </a:rPr>
              <a:t> </a:t>
            </a:r>
            <a:r>
              <a:rPr lang="en-US" sz="2000" dirty="0" err="1">
                <a:solidFill>
                  <a:srgbClr val="0070C0"/>
                </a:solidFill>
              </a:rPr>
              <a:t>dạng</a:t>
            </a:r>
            <a:r>
              <a:rPr lang="en-US" sz="2000" dirty="0">
                <a:solidFill>
                  <a:srgbClr val="0070C0"/>
                </a:solidFill>
              </a:rPr>
              <a:t> </a:t>
            </a:r>
            <a:r>
              <a:rPr lang="en-US" sz="2000" dirty="0" err="1">
                <a:solidFill>
                  <a:srgbClr val="0070C0"/>
                </a:solidFill>
              </a:rPr>
              <a:t>chữ</a:t>
            </a:r>
            <a:r>
              <a:rPr lang="en-US" sz="2000" dirty="0">
                <a:solidFill>
                  <a:srgbClr val="0070C0"/>
                </a:solidFill>
              </a:rPr>
              <a:t> </a:t>
            </a:r>
            <a:r>
              <a:rPr lang="en-US" sz="2000" dirty="0" err="1">
                <a:solidFill>
                  <a:srgbClr val="0070C0"/>
                </a:solidFill>
              </a:rPr>
              <a:t>viết</a:t>
            </a:r>
            <a:r>
              <a:rPr lang="en-US" sz="2000" dirty="0">
                <a:solidFill>
                  <a:srgbClr val="0070C0"/>
                </a:solidFill>
              </a:rPr>
              <a:t> </a:t>
            </a:r>
            <a:r>
              <a:rPr lang="en-US" sz="2000" dirty="0" err="1">
                <a:solidFill>
                  <a:srgbClr val="0070C0"/>
                </a:solidFill>
              </a:rPr>
              <a:t>tay</a:t>
            </a:r>
            <a:endParaRPr lang="en-US" sz="2000" dirty="0">
              <a:solidFill>
                <a:srgbClr val="0070C0"/>
              </a:solidFill>
            </a:endParaRPr>
          </a:p>
          <a:p>
            <a:pPr marL="1257300" lvl="2" indent="-342900" algn="just">
              <a:spcBef>
                <a:spcPts val="300"/>
              </a:spcBef>
              <a:buFont typeface="Wingdings" panose="05000000000000000000" pitchFamily="2" charset="2"/>
              <a:buChar char="q"/>
            </a:pPr>
            <a:r>
              <a:rPr lang="vi-VN" sz="2000" dirty="0">
                <a:solidFill>
                  <a:srgbClr val="0070C0"/>
                </a:solidFill>
              </a:rPr>
              <a:t>T: </a:t>
            </a:r>
            <a:r>
              <a:rPr lang="en-US" sz="2000" dirty="0">
                <a:solidFill>
                  <a:srgbClr val="0070C0"/>
                </a:solidFill>
              </a:rPr>
              <a:t>n</a:t>
            </a:r>
            <a:r>
              <a:rPr lang="vi-VN" sz="2000" dirty="0">
                <a:solidFill>
                  <a:srgbClr val="0070C0"/>
                </a:solidFill>
              </a:rPr>
              <a:t>hận dạng và phân </a:t>
            </a:r>
            <a:r>
              <a:rPr lang="en-US" sz="2000" dirty="0" err="1">
                <a:solidFill>
                  <a:srgbClr val="0070C0"/>
                </a:solidFill>
              </a:rPr>
              <a:t>lớp</a:t>
            </a:r>
            <a:r>
              <a:rPr lang="vi-VN" sz="2000" dirty="0">
                <a:solidFill>
                  <a:srgbClr val="0070C0"/>
                </a:solidFill>
              </a:rPr>
              <a:t> các ký tự trong ảnh chữ viết tay</a:t>
            </a:r>
          </a:p>
          <a:p>
            <a:pPr marL="1257300" lvl="2" indent="-342900" algn="just">
              <a:spcBef>
                <a:spcPts val="300"/>
              </a:spcBef>
              <a:buFont typeface="Wingdings" panose="05000000000000000000" pitchFamily="2" charset="2"/>
              <a:buChar char="q"/>
            </a:pPr>
            <a:r>
              <a:rPr lang="vi-VN" sz="2000" dirty="0">
                <a:solidFill>
                  <a:srgbClr val="0070C0"/>
                </a:solidFill>
              </a:rPr>
              <a:t>E: </a:t>
            </a:r>
            <a:r>
              <a:rPr lang="en-US" sz="2000" dirty="0">
                <a:solidFill>
                  <a:srgbClr val="0070C0"/>
                </a:solidFill>
              </a:rPr>
              <a:t>m</a:t>
            </a:r>
            <a:r>
              <a:rPr lang="vi-VN" sz="2000" dirty="0">
                <a:solidFill>
                  <a:srgbClr val="0070C0"/>
                </a:solidFill>
              </a:rPr>
              <a:t>ột tập các ảnh chữ viết tay, trong đó mỗi ảnh được gắn với một định danh của một ký tự</a:t>
            </a:r>
          </a:p>
          <a:p>
            <a:pPr marL="1257300" lvl="2" indent="-342900" algn="just">
              <a:spcBef>
                <a:spcPts val="300"/>
              </a:spcBef>
              <a:buFont typeface="Wingdings" panose="05000000000000000000" pitchFamily="2" charset="2"/>
              <a:buChar char="q"/>
            </a:pPr>
            <a:r>
              <a:rPr lang="vi-VN" sz="2000" dirty="0">
                <a:solidFill>
                  <a:srgbClr val="0070C0"/>
                </a:solidFill>
              </a:rPr>
              <a:t>P: </a:t>
            </a:r>
            <a:r>
              <a:rPr lang="en-US" sz="2000" dirty="0">
                <a:solidFill>
                  <a:srgbClr val="0070C0"/>
                </a:solidFill>
              </a:rPr>
              <a:t>t</a:t>
            </a:r>
            <a:r>
              <a:rPr lang="vi-VN" sz="2000" dirty="0">
                <a:solidFill>
                  <a:srgbClr val="0070C0"/>
                </a:solidFill>
              </a:rPr>
              <a:t>ỷ lệ (%) các từ được nhận dạng và phân lớp đúng</a:t>
            </a:r>
            <a:endParaRPr lang="en-US" sz="2000" dirty="0">
              <a:solidFill>
                <a:srgbClr val="0070C0"/>
              </a:solidFill>
            </a:endParaRPr>
          </a:p>
          <a:p>
            <a:pPr marL="457200" indent="-457200" algn="just">
              <a:spcBef>
                <a:spcPts val="300"/>
              </a:spcBef>
              <a:buFont typeface="Arial" panose="020B0604020202020204" pitchFamily="34" charset="0"/>
              <a:buChar char="•"/>
            </a:pPr>
            <a:r>
              <a:rPr lang="vi-VN" sz="2400" b="1" dirty="0">
                <a:solidFill>
                  <a:srgbClr val="0070C0"/>
                </a:solidFill>
              </a:rPr>
              <a:t>Bước 2: Xác định kiểu mẫu dữ liệu dùng để huấn luyện</a:t>
            </a:r>
          </a:p>
          <a:p>
            <a:pPr marL="914400" lvl="1" indent="-457200" algn="just">
              <a:spcBef>
                <a:spcPts val="300"/>
              </a:spcBef>
              <a:buFont typeface="Wingdings" panose="05000000000000000000" pitchFamily="2" charset="2"/>
              <a:buChar char="§"/>
            </a:pPr>
            <a:r>
              <a:rPr lang="vi-VN" sz="2000" dirty="0">
                <a:solidFill>
                  <a:srgbClr val="0070C0"/>
                </a:solidFill>
              </a:rPr>
              <a:t>Các thông tin phản hồi cho hệ thống trong quá trình học (training feedback) được chứa ngay trong các mẫu dữ liệu học, hay là được cung cấp gián tiếp từ môi trường hoạt động</a:t>
            </a:r>
          </a:p>
          <a:p>
            <a:pPr marL="914400" lvl="1" indent="-457200" algn="just">
              <a:spcBef>
                <a:spcPts val="300"/>
              </a:spcBef>
              <a:buFont typeface="Wingdings" panose="05000000000000000000" pitchFamily="2" charset="2"/>
              <a:buChar char="§"/>
            </a:pPr>
            <a:r>
              <a:rPr lang="vi-VN" sz="2000" dirty="0">
                <a:solidFill>
                  <a:srgbClr val="0070C0"/>
                </a:solidFill>
              </a:rPr>
              <a:t>Các mẫu dữ liệu học theo kiểu có giám sát (supervised) hay không có giám sát (unsupervised)</a:t>
            </a:r>
          </a:p>
          <a:p>
            <a:pPr marL="914400" lvl="1" indent="-457200" algn="just">
              <a:spcBef>
                <a:spcPts val="300"/>
              </a:spcBef>
              <a:buFont typeface="Wingdings" panose="05000000000000000000" pitchFamily="2" charset="2"/>
              <a:buChar char="§"/>
            </a:pPr>
            <a:r>
              <a:rPr lang="vi-VN" sz="2000" dirty="0">
                <a:solidFill>
                  <a:srgbClr val="0070C0"/>
                </a:solidFill>
              </a:rPr>
              <a:t>Các mẫu dữ liệu học phải đại diện cho các mẫu dữ liệu sẽ được sử dụng bởi hệ thống trong tương lai</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6463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101">
                                            <p:txEl>
                                              <p:pRg st="9" end="9"/>
                                            </p:txEl>
                                          </p:spTgt>
                                        </p:tgtEl>
                                        <p:attrNameLst>
                                          <p:attrName>style.visibility</p:attrName>
                                        </p:attrNameLst>
                                      </p:cBhvr>
                                      <p:to>
                                        <p:strVal val="visible"/>
                                      </p:to>
                                    </p:set>
                                    <p:anim calcmode="lin" valueType="num">
                                      <p:cBhvr additive="base">
                                        <p:cTn id="61" dur="500" fill="hold"/>
                                        <p:tgtEl>
                                          <p:spTgt spid="410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0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01">
                                            <p:txEl>
                                              <p:pRg st="10" end="10"/>
                                            </p:txEl>
                                          </p:spTgt>
                                        </p:tgtEl>
                                        <p:attrNameLst>
                                          <p:attrName>style.visibility</p:attrName>
                                        </p:attrNameLst>
                                      </p:cBhvr>
                                      <p:to>
                                        <p:strVal val="visible"/>
                                      </p:to>
                                    </p:set>
                                    <p:anim calcmode="lin" valueType="num">
                                      <p:cBhvr additive="base">
                                        <p:cTn id="67" dur="500" fill="hold"/>
                                        <p:tgtEl>
                                          <p:spTgt spid="4101">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10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101">
                                            <p:txEl>
                                              <p:pRg st="11" end="11"/>
                                            </p:txEl>
                                          </p:spTgt>
                                        </p:tgtEl>
                                        <p:attrNameLst>
                                          <p:attrName>style.visibility</p:attrName>
                                        </p:attrNameLst>
                                      </p:cBhvr>
                                      <p:to>
                                        <p:strVal val="visible"/>
                                      </p:to>
                                    </p:set>
                                    <p:anim calcmode="lin" valueType="num">
                                      <p:cBhvr additive="base">
                                        <p:cTn id="73" dur="500" fill="hold"/>
                                        <p:tgtEl>
                                          <p:spTgt spid="4101">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10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101">
                                            <p:txEl>
                                              <p:pRg st="12" end="12"/>
                                            </p:txEl>
                                          </p:spTgt>
                                        </p:tgtEl>
                                        <p:attrNameLst>
                                          <p:attrName>style.visibility</p:attrName>
                                        </p:attrNameLst>
                                      </p:cBhvr>
                                      <p:to>
                                        <p:strVal val="visible"/>
                                      </p:to>
                                    </p:set>
                                    <p:anim calcmode="lin" valueType="num">
                                      <p:cBhvr additive="base">
                                        <p:cTn id="79" dur="500" fill="hold"/>
                                        <p:tgtEl>
                                          <p:spTgt spid="4101">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10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34</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Các </a:t>
            </a:r>
            <a:r>
              <a:rPr lang="en-US" sz="3200" b="1">
                <a:solidFill>
                  <a:srgbClr val="FF0000"/>
                </a:solidFill>
              </a:rPr>
              <a:t>b</a:t>
            </a:r>
            <a:r>
              <a:rPr lang="vi-VN" sz="3200" b="1">
                <a:solidFill>
                  <a:srgbClr val="FF0000"/>
                </a:solidFill>
              </a:rPr>
              <a:t>ư</a:t>
            </a:r>
            <a:r>
              <a:rPr lang="en-US" sz="3200" b="1">
                <a:solidFill>
                  <a:srgbClr val="FF0000"/>
                </a:solidFill>
              </a:rPr>
              <a:t>ớc trong </a:t>
            </a:r>
            <a:r>
              <a:rPr lang="vi-VN" sz="3200" b="1">
                <a:solidFill>
                  <a:srgbClr val="FF0000"/>
                </a:solidFill>
              </a:rPr>
              <a:t>ML</a:t>
            </a:r>
            <a:r>
              <a:rPr lang="en-US" sz="3200" b="1">
                <a:solidFill>
                  <a:srgbClr val="FF0000"/>
                </a:solidFill>
              </a:rPr>
              <a:t> {2}</a:t>
            </a:r>
          </a:p>
        </p:txBody>
      </p:sp>
      <p:sp>
        <p:nvSpPr>
          <p:cNvPr id="4101" name="Rectangle 5"/>
          <p:cNvSpPr>
            <a:spLocks noChangeArrowheads="1"/>
          </p:cNvSpPr>
          <p:nvPr/>
        </p:nvSpPr>
        <p:spPr bwMode="auto">
          <a:xfrm>
            <a:off x="1524000" y="1371600"/>
            <a:ext cx="9144000" cy="1828781"/>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vi-VN" sz="2400" b="1" dirty="0">
                <a:solidFill>
                  <a:srgbClr val="0070C0"/>
                </a:solidFill>
              </a:rPr>
              <a:t>Bước 3: Xác định hàm mục tiêu</a:t>
            </a:r>
          </a:p>
          <a:p>
            <a:pPr marL="914400" lvl="1" indent="-457200" algn="just">
              <a:spcBef>
                <a:spcPts val="300"/>
              </a:spcBef>
              <a:buFont typeface="Wingdings" panose="05000000000000000000" pitchFamily="2" charset="2"/>
              <a:buChar char="§"/>
            </a:pPr>
            <a:r>
              <a:rPr lang="vi-VN" sz="2000" dirty="0">
                <a:solidFill>
                  <a:srgbClr val="0070C0"/>
                </a:solidFill>
              </a:rPr>
              <a:t>Hàm mục tiêu được xác định tùy theo môi trường của bài toán và biểu diễn tri thức dưới dạng nào sau đây: </a:t>
            </a:r>
            <a:r>
              <a:rPr lang="en-US" sz="2000" dirty="0" err="1">
                <a:solidFill>
                  <a:srgbClr val="0070C0"/>
                </a:solidFill>
              </a:rPr>
              <a:t>hàm</a:t>
            </a:r>
            <a:r>
              <a:rPr lang="en-US" sz="2000" dirty="0">
                <a:solidFill>
                  <a:srgbClr val="0070C0"/>
                </a:solidFill>
              </a:rPr>
              <a:t> </a:t>
            </a:r>
            <a:r>
              <a:rPr lang="en-US" sz="2000" dirty="0" err="1">
                <a:solidFill>
                  <a:srgbClr val="0070C0"/>
                </a:solidFill>
              </a:rPr>
              <a:t>đa</a:t>
            </a:r>
            <a:r>
              <a:rPr lang="en-US" sz="2000" dirty="0">
                <a:solidFill>
                  <a:srgbClr val="0070C0"/>
                </a:solidFill>
              </a:rPr>
              <a:t> </a:t>
            </a:r>
            <a:r>
              <a:rPr lang="en-US" sz="2000" dirty="0" err="1">
                <a:solidFill>
                  <a:srgbClr val="0070C0"/>
                </a:solidFill>
              </a:rPr>
              <a:t>thức</a:t>
            </a:r>
            <a:r>
              <a:rPr lang="en-US" sz="2000" dirty="0">
                <a:solidFill>
                  <a:srgbClr val="0070C0"/>
                </a:solidFill>
              </a:rPr>
              <a:t>, </a:t>
            </a:r>
            <a:r>
              <a:rPr lang="vi-VN" sz="2000" dirty="0">
                <a:solidFill>
                  <a:srgbClr val="0070C0"/>
                </a:solidFill>
              </a:rPr>
              <a:t>quyết định, tập luật, các trường hợp, mô hình đồ họa, mạng n</a:t>
            </a:r>
            <a:r>
              <a:rPr lang="en-US" sz="2000" dirty="0" err="1">
                <a:solidFill>
                  <a:srgbClr val="0070C0"/>
                </a:solidFill>
              </a:rPr>
              <a:t>eural</a:t>
            </a:r>
            <a:r>
              <a:rPr lang="vi-VN" sz="2000" dirty="0">
                <a:solidFill>
                  <a:srgbClr val="0070C0"/>
                </a:solidFill>
              </a:rPr>
              <a:t>, máy hỗ trợ vector, mô hình tập hợp, ...</a:t>
            </a:r>
            <a:endParaRPr lang="en-US" sz="24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9577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35</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a:solidFill>
                  <a:srgbClr val="005028"/>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600" b="1" dirty="0" err="1">
                <a:solidFill>
                  <a:schemeClr val="accent5">
                    <a:lumMod val="60000"/>
                    <a:lumOff val="40000"/>
                  </a:schemeClr>
                </a:solidFill>
                <a:ea typeface="MS PGothic" pitchFamily="34" charset="-128"/>
              </a:rPr>
              <a:t>Giới</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thiệu</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ứng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dụng</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Một</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sô</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khái</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niệm</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phương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pháp</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a:solidFill>
                  <a:schemeClr val="accent5">
                    <a:lumMod val="60000"/>
                    <a:lumOff val="40000"/>
                  </a:schemeClr>
                </a:solidFill>
                <a:ea typeface="MS PGothic" pitchFamily="34" charset="-128"/>
              </a:rPr>
              <a:t>Quá </a:t>
            </a:r>
            <a:r>
              <a:rPr lang="en-US" altLang="ja-JP" sz="2600" b="1" dirty="0" err="1">
                <a:solidFill>
                  <a:schemeClr val="accent5">
                    <a:lumMod val="60000"/>
                    <a:lumOff val="40000"/>
                  </a:schemeClr>
                </a:solidFill>
                <a:ea typeface="MS PGothic" pitchFamily="34" charset="-128"/>
              </a:rPr>
              <a:t>trình</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máy</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yếu</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tô</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chính</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của</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máy</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a:solidFill>
                  <a:schemeClr val="accent5">
                    <a:lumMod val="60000"/>
                    <a:lumOff val="40000"/>
                  </a:schemeClr>
                </a:solidFill>
                <a:ea typeface="MS PGothic" pitchFamily="34" charset="-128"/>
              </a:rPr>
              <a:t>So </a:t>
            </a:r>
            <a:r>
              <a:rPr lang="en-US" altLang="ja-JP" sz="2600" b="1" dirty="0" err="1">
                <a:solidFill>
                  <a:schemeClr val="accent5">
                    <a:lumMod val="60000"/>
                    <a:lumOff val="40000"/>
                  </a:schemeClr>
                </a:solidFill>
                <a:ea typeface="MS PGothic" pitchFamily="34" charset="-128"/>
              </a:rPr>
              <a:t>sánh</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phương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pháp</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phân</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lớp</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chemeClr val="accent5">
                    <a:lumMod val="60000"/>
                    <a:lumOff val="40000"/>
                  </a:schemeClr>
                </a:solidFill>
                <a:ea typeface="MS PGothic" pitchFamily="34" charset="-128"/>
              </a:rPr>
              <a:t>Các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bước</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trong</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máy</a:t>
            </a:r>
            <a:r>
              <a:rPr lang="en-US" altLang="ja-JP" sz="2600" b="1" dirty="0">
                <a:solidFill>
                  <a:schemeClr val="accent5">
                    <a:lumMod val="60000"/>
                    <a:lumOff val="40000"/>
                  </a:schemeClr>
                </a:solidFill>
                <a:ea typeface="MS PGothic" pitchFamily="34" charset="-128"/>
              </a:rPr>
              <a:t> </a:t>
            </a:r>
            <a:r>
              <a:rPr lang="en-US" altLang="ja-JP" sz="2600" b="1" dirty="0" err="1">
                <a:solidFill>
                  <a:schemeClr val="accent5">
                    <a:lumMod val="60000"/>
                    <a:lumOff val="40000"/>
                  </a:schemeClr>
                </a:solidFill>
                <a:ea typeface="MS PGothic" pitchFamily="34" charset="-128"/>
              </a:rPr>
              <a:t>học</a:t>
            </a:r>
            <a:endParaRPr lang="en-US" altLang="ja-JP" sz="2600" b="1" dirty="0">
              <a:solidFill>
                <a:schemeClr val="accent5">
                  <a:lumMod val="60000"/>
                  <a:lumOff val="40000"/>
                </a:schemeClr>
              </a:solidFill>
              <a:ea typeface="MS PGothic" pitchFamily="34" charset="-128"/>
            </a:endParaRPr>
          </a:p>
          <a:p>
            <a:pPr marL="569913" indent="-569913">
              <a:spcBef>
                <a:spcPts val="300"/>
              </a:spcBef>
            </a:pPr>
            <a:r>
              <a:rPr lang="en-US" altLang="ja-JP" sz="2600" b="1" dirty="0" err="1">
                <a:solidFill>
                  <a:srgbClr val="0070C0"/>
                </a:solidFill>
                <a:ea typeface="MS PGothic" pitchFamily="34" charset="-128"/>
              </a:rPr>
              <a:t>Chuẩn</a:t>
            </a:r>
            <a:r>
              <a:rPr lang="en-US" altLang="ja-JP" sz="2600" b="1" dirty="0">
                <a:solidFill>
                  <a:srgbClr val="0070C0"/>
                </a:solidFill>
                <a:ea typeface="MS PGothic" pitchFamily="34" charset="-128"/>
              </a:rPr>
              <a:t> bị </a:t>
            </a:r>
            <a:r>
              <a:rPr lang="en-US" altLang="ja-JP" sz="2600" b="1" dirty="0" err="1">
                <a:solidFill>
                  <a:srgbClr val="0070C0"/>
                </a:solidFill>
                <a:ea typeface="MS PGothic" pitchFamily="34" charset="-128"/>
              </a:rPr>
              <a:t>dư</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liệu</a:t>
            </a:r>
            <a:endParaRPr lang="en-US" altLang="ja-JP" sz="2600" b="1"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Các</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ky</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thuật</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phân</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lớp</a:t>
            </a:r>
            <a:endParaRPr lang="en-US" altLang="ja-JP" sz="2600"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Gom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p:txBody>
      </p:sp>
    </p:spTree>
    <p:extLst>
      <p:ext uri="{BB962C8B-B14F-4D97-AF65-F5344CB8AC3E}">
        <p14:creationId xmlns:p14="http://schemas.microsoft.com/office/powerpoint/2010/main" val="12663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16835C-2C7F-4F6E-95CF-35362C03B48C}"/>
              </a:ext>
            </a:extLst>
          </p:cNvPr>
          <p:cNvSpPr>
            <a:spLocks noGrp="1"/>
          </p:cNvSpPr>
          <p:nvPr>
            <p:ph type="sldNum" sz="quarter" idx="12"/>
          </p:nvPr>
        </p:nvSpPr>
        <p:spPr/>
        <p:txBody>
          <a:bodyPr/>
          <a:lstStyle/>
          <a:p>
            <a:pPr>
              <a:defRPr/>
            </a:pPr>
            <a:fld id="{4D7DABB3-FB2C-40CA-9348-A1A779520BD4}" type="slidenum">
              <a:rPr lang="en-US" smtClean="0"/>
              <a:pPr>
                <a:defRPr/>
              </a:pPr>
              <a:t>36</a:t>
            </a:fld>
            <a:endParaRPr lang="en-US"/>
          </a:p>
        </p:txBody>
      </p:sp>
      <p:sp>
        <p:nvSpPr>
          <p:cNvPr id="3" name="Rectangle 4">
            <a:extLst>
              <a:ext uri="{FF2B5EF4-FFF2-40B4-BE49-F238E27FC236}">
                <a16:creationId xmlns:a16="http://schemas.microsoft.com/office/drawing/2014/main" id="{D9CE6644-7F5D-41AF-A063-9328082B498A}"/>
              </a:ext>
            </a:extLst>
          </p:cNvPr>
          <p:cNvSpPr>
            <a:spLocks noChangeArrowheads="1"/>
          </p:cNvSpPr>
          <p:nvPr/>
        </p:nvSpPr>
        <p:spPr bwMode="auto">
          <a:xfrm>
            <a:off x="1524000" y="76200"/>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Chuẩn bị dữ liệu</a:t>
            </a:r>
          </a:p>
        </p:txBody>
      </p:sp>
      <p:sp>
        <p:nvSpPr>
          <p:cNvPr id="4" name="Rectangle 5">
            <a:extLst>
              <a:ext uri="{FF2B5EF4-FFF2-40B4-BE49-F238E27FC236}">
                <a16:creationId xmlns:a16="http://schemas.microsoft.com/office/drawing/2014/main" id="{F329E30F-4A6C-4B8A-AD3A-49D0DE4A708E}"/>
              </a:ext>
            </a:extLst>
          </p:cNvPr>
          <p:cNvSpPr>
            <a:spLocks noChangeArrowheads="1"/>
          </p:cNvSpPr>
          <p:nvPr/>
        </p:nvSpPr>
        <p:spPr bwMode="auto">
          <a:xfrm>
            <a:off x="1524000" y="609600"/>
            <a:ext cx="9144000" cy="2590800"/>
          </a:xfrm>
          <a:prstGeom prst="rect">
            <a:avLst/>
          </a:prstGeom>
          <a:noFill/>
          <a:ln w="9525">
            <a:noFill/>
            <a:miter lim="800000"/>
            <a:headEnd/>
            <a:tailEnd/>
          </a:ln>
        </p:spPr>
        <p:txBody>
          <a:bodyPr/>
          <a:lstStyle/>
          <a:p>
            <a:pPr marL="342900" indent="-342900" algn="just">
              <a:spcBef>
                <a:spcPct val="20000"/>
              </a:spcBef>
              <a:buFontTx/>
              <a:buChar char="•"/>
            </a:pPr>
            <a:r>
              <a:rPr lang="vi-VN" sz="2400" b="1" dirty="0">
                <a:solidFill>
                  <a:srgbClr val="0070C0"/>
                </a:solidFill>
              </a:rPr>
              <a:t>Làm sạch dữ liệu</a:t>
            </a:r>
          </a:p>
          <a:p>
            <a:pPr marL="800100" lvl="1" indent="-342900" algn="just">
              <a:spcBef>
                <a:spcPct val="20000"/>
              </a:spcBef>
              <a:buFont typeface="Wingdings" panose="05000000000000000000" pitchFamily="2" charset="2"/>
              <a:buChar char="§"/>
            </a:pPr>
            <a:r>
              <a:rPr lang="vi-VN" sz="2000" dirty="0">
                <a:solidFill>
                  <a:srgbClr val="0070C0"/>
                </a:solidFill>
              </a:rPr>
              <a:t>Nhiễu</a:t>
            </a:r>
          </a:p>
          <a:p>
            <a:pPr marL="800100" lvl="1" indent="-342900" algn="just">
              <a:spcBef>
                <a:spcPct val="20000"/>
              </a:spcBef>
              <a:buFont typeface="Wingdings" panose="05000000000000000000" pitchFamily="2" charset="2"/>
              <a:buChar char="§"/>
            </a:pPr>
            <a:r>
              <a:rPr lang="vi-VN" sz="2000" dirty="0">
                <a:solidFill>
                  <a:srgbClr val="0070C0"/>
                </a:solidFill>
              </a:rPr>
              <a:t>Thiếu giá trị</a:t>
            </a:r>
          </a:p>
          <a:p>
            <a:pPr marL="342900" indent="-342900" algn="just">
              <a:spcBef>
                <a:spcPct val="20000"/>
              </a:spcBef>
              <a:buFontTx/>
              <a:buChar char="•"/>
            </a:pPr>
            <a:r>
              <a:rPr lang="vi-VN" sz="2400" b="1" dirty="0">
                <a:solidFill>
                  <a:srgbClr val="0070C0"/>
                </a:solidFill>
              </a:rPr>
              <a:t>Phân tích liên quan (chọn đặc trưng)</a:t>
            </a:r>
          </a:p>
          <a:p>
            <a:pPr marL="800100" lvl="1" indent="-342900" algn="just">
              <a:spcBef>
                <a:spcPct val="20000"/>
              </a:spcBef>
              <a:buFont typeface="Wingdings" panose="05000000000000000000" pitchFamily="2" charset="2"/>
              <a:buChar char="§"/>
            </a:pPr>
            <a:r>
              <a:rPr lang="vi-VN" sz="2000" dirty="0">
                <a:solidFill>
                  <a:srgbClr val="0070C0"/>
                </a:solidFill>
              </a:rPr>
              <a:t>Các thuộc tính không liên quan</a:t>
            </a:r>
          </a:p>
          <a:p>
            <a:pPr marL="800100" lvl="1" indent="-342900" algn="just">
              <a:spcBef>
                <a:spcPct val="20000"/>
              </a:spcBef>
              <a:buFont typeface="Wingdings" panose="05000000000000000000" pitchFamily="2" charset="2"/>
              <a:buChar char="§"/>
            </a:pPr>
            <a:r>
              <a:rPr lang="vi-VN" sz="2000" dirty="0">
                <a:solidFill>
                  <a:srgbClr val="0070C0"/>
                </a:solidFill>
              </a:rPr>
              <a:t>Các thuộc tính dư thừa</a:t>
            </a:r>
          </a:p>
          <a:p>
            <a:pPr marL="342900" indent="-342900" algn="just">
              <a:spcBef>
                <a:spcPct val="20000"/>
              </a:spcBef>
              <a:buFontTx/>
              <a:buChar char="•"/>
            </a:pPr>
            <a:r>
              <a:rPr lang="vi-VN" sz="2400" b="1" dirty="0">
                <a:solidFill>
                  <a:srgbClr val="0070C0"/>
                </a:solidFill>
              </a:rPr>
              <a:t>Biến đổi dữ liệu </a:t>
            </a:r>
            <a:endParaRPr lang="en-US" sz="2400" b="1" dirty="0">
              <a:solidFill>
                <a:srgbClr val="0070C0"/>
              </a:solidFill>
            </a:endParaRPr>
          </a:p>
        </p:txBody>
      </p:sp>
    </p:spTree>
    <p:extLst>
      <p:ext uri="{BB962C8B-B14F-4D97-AF65-F5344CB8AC3E}">
        <p14:creationId xmlns:p14="http://schemas.microsoft.com/office/powerpoint/2010/main" val="9640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37</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Một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sô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khái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niệm</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chemeClr val="accent5">
                    <a:lumMod val="40000"/>
                    <a:lumOff val="60000"/>
                  </a:schemeClr>
                </a:solidFill>
                <a:ea typeface="MS PGothic" pitchFamily="34" charset="-128"/>
              </a:rPr>
              <a:t>Quá </a:t>
            </a:r>
            <a:r>
              <a:rPr lang="en-US" altLang="ja-JP" sz="2600" b="1" dirty="0" err="1">
                <a:solidFill>
                  <a:schemeClr val="accent5">
                    <a:lumMod val="40000"/>
                    <a:lumOff val="60000"/>
                  </a:schemeClr>
                </a:solidFill>
                <a:ea typeface="MS PGothic" pitchFamily="34" charset="-128"/>
              </a:rPr>
              <a:t>trình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yếu</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chính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của</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chemeClr val="accent5">
                    <a:lumMod val="40000"/>
                    <a:lumOff val="60000"/>
                  </a:schemeClr>
                </a:solidFill>
                <a:ea typeface="MS PGothic" pitchFamily="34" charset="-128"/>
              </a:rPr>
              <a:t>So </a:t>
            </a:r>
            <a:r>
              <a:rPr lang="en-US" altLang="ja-JP" sz="2600" b="1" dirty="0" err="1">
                <a:solidFill>
                  <a:schemeClr val="accent5">
                    <a:lumMod val="40000"/>
                    <a:lumOff val="60000"/>
                  </a:schemeClr>
                </a:solidFill>
                <a:ea typeface="MS PGothic" pitchFamily="34" charset="-128"/>
              </a:rPr>
              <a:t>sánh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phân</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lớp</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bước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trong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Chuẩn</a:t>
            </a:r>
            <a:r>
              <a:rPr lang="en-US" altLang="ja-JP" sz="2600" b="1" dirty="0">
                <a:solidFill>
                  <a:schemeClr val="accent5">
                    <a:lumMod val="40000"/>
                    <a:lumOff val="60000"/>
                  </a:schemeClr>
                </a:solidFill>
                <a:ea typeface="MS PGothic" pitchFamily="34" charset="-128"/>
              </a:rPr>
              <a:t> bị </a:t>
            </a:r>
            <a:r>
              <a:rPr lang="en-US" altLang="ja-JP" sz="2600" b="1" dirty="0" err="1">
                <a:solidFill>
                  <a:schemeClr val="accent5">
                    <a:lumMod val="40000"/>
                    <a:lumOff val="60000"/>
                  </a:schemeClr>
                </a:solidFill>
                <a:ea typeface="MS PGothic" pitchFamily="34" charset="-128"/>
              </a:rPr>
              <a:t>dư</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liệu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rgbClr val="0070C0"/>
                </a:solidFill>
                <a:ea typeface="MS PGothic" pitchFamily="34" charset="-128"/>
              </a:rPr>
              <a:t>Các</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ky</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thuật</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phân</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lớp</a:t>
            </a:r>
            <a:endParaRPr lang="en-US" altLang="ja-JP" sz="2600" b="1" dirty="0">
              <a:solidFill>
                <a:srgbClr val="0070C0"/>
              </a:solidFill>
              <a:ea typeface="MS PGothic" pitchFamily="34" charset="-128"/>
            </a:endParaRPr>
          </a:p>
          <a:p>
            <a:pPr marL="569913" indent="-569913">
              <a:spcBef>
                <a:spcPts val="300"/>
              </a:spcBef>
            </a:pPr>
            <a:r>
              <a:rPr lang="en-US" altLang="ja-JP" sz="2600" dirty="0" err="1">
                <a:solidFill>
                  <a:srgbClr val="0070C0"/>
                </a:solidFill>
                <a:ea typeface="MS PGothic" pitchFamily="34" charset="-128"/>
              </a:rPr>
              <a:t>Gom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cụm</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dư</a:t>
            </a:r>
            <a:r>
              <a:rPr lang="en-US" altLang="ja-JP" sz="2600" dirty="0">
                <a:solidFill>
                  <a:srgbClr val="0070C0"/>
                </a:solidFill>
                <a:ea typeface="MS PGothic" pitchFamily="34" charset="-128"/>
              </a:rPr>
              <a:t>̃ </a:t>
            </a:r>
            <a:r>
              <a:rPr lang="en-US" altLang="ja-JP" sz="2600" dirty="0" err="1">
                <a:solidFill>
                  <a:srgbClr val="0070C0"/>
                </a:solidFill>
                <a:ea typeface="MS PGothic" pitchFamily="34" charset="-128"/>
              </a:rPr>
              <a:t>liệu</a:t>
            </a:r>
            <a:endParaRPr lang="en-US" altLang="ja-JP" sz="2600" dirty="0">
              <a:solidFill>
                <a:srgbClr val="0070C0"/>
              </a:solidFill>
              <a:ea typeface="MS PGothic" pitchFamily="34" charset="-128"/>
            </a:endParaRPr>
          </a:p>
        </p:txBody>
      </p:sp>
    </p:spTree>
    <p:extLst>
      <p:ext uri="{BB962C8B-B14F-4D97-AF65-F5344CB8AC3E}">
        <p14:creationId xmlns:p14="http://schemas.microsoft.com/office/powerpoint/2010/main" val="191197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38</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Học cây quyết định {1}</a:t>
            </a:r>
          </a:p>
        </p:txBody>
      </p:sp>
      <p:sp>
        <p:nvSpPr>
          <p:cNvPr id="4101" name="Rectangle 5"/>
          <p:cNvSpPr>
            <a:spLocks noChangeArrowheads="1"/>
          </p:cNvSpPr>
          <p:nvPr/>
        </p:nvSpPr>
        <p:spPr bwMode="auto">
          <a:xfrm>
            <a:off x="533400" y="533422"/>
            <a:ext cx="9982200" cy="1828781"/>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vi-VN" sz="2400" dirty="0">
                <a:solidFill>
                  <a:srgbClr val="0070C0"/>
                </a:solidFill>
              </a:rPr>
              <a:t>Học cây quyết định là một trong phương pháp máy học tiêu biểu có nhiều ứng dụng trong phân lớp và dự đoán</a:t>
            </a:r>
            <a:endParaRPr lang="en-US" sz="2400" dirty="0">
              <a:solidFill>
                <a:srgbClr val="0070C0"/>
              </a:solidFill>
            </a:endParaRPr>
          </a:p>
          <a:p>
            <a:pPr marL="457200" indent="-457200" algn="just">
              <a:spcBef>
                <a:spcPts val="300"/>
              </a:spcBef>
              <a:buFont typeface="Arial" panose="020B0604020202020204" pitchFamily="34" charset="0"/>
              <a:buChar char="•"/>
            </a:pPr>
            <a:r>
              <a:rPr lang="vi-VN" sz="2400" dirty="0">
                <a:solidFill>
                  <a:srgbClr val="0070C0"/>
                </a:solidFill>
              </a:rPr>
              <a:t>Mặc dù độ chính xác của phương pháp này không thật cao so với những</a:t>
            </a:r>
            <a:r>
              <a:rPr lang="en-US" sz="2400" dirty="0">
                <a:solidFill>
                  <a:srgbClr val="0070C0"/>
                </a:solidFill>
              </a:rPr>
              <a:t> </a:t>
            </a:r>
            <a:r>
              <a:rPr lang="vi-VN" sz="2400" dirty="0">
                <a:solidFill>
                  <a:srgbClr val="0070C0"/>
                </a:solidFill>
              </a:rPr>
              <a:t>phương pháp </a:t>
            </a:r>
            <a:r>
              <a:rPr lang="en-US" sz="2400" dirty="0" err="1">
                <a:solidFill>
                  <a:srgbClr val="0070C0"/>
                </a:solidFill>
              </a:rPr>
              <a:t>khác</a:t>
            </a:r>
            <a:r>
              <a:rPr lang="vi-VN" sz="2400" dirty="0">
                <a:solidFill>
                  <a:srgbClr val="0070C0"/>
                </a:solidFill>
              </a:rPr>
              <a:t>, học cây quyết định vẫn có nhiều ưu điểm như đơn giản,</a:t>
            </a:r>
            <a:r>
              <a:rPr lang="en-US" sz="2400" dirty="0">
                <a:solidFill>
                  <a:srgbClr val="0070C0"/>
                </a:solidFill>
              </a:rPr>
              <a:t> </a:t>
            </a:r>
            <a:r>
              <a:rPr lang="vi-VN" sz="2400" dirty="0">
                <a:solidFill>
                  <a:srgbClr val="0070C0"/>
                </a:solidFill>
              </a:rPr>
              <a:t>dễ lập trình, và cho phép biểu diễn hàm phân lớp dưới dạng dễ hiểu, dễ giải thích cho con người</a:t>
            </a:r>
          </a:p>
          <a:p>
            <a:pPr marL="457200" indent="-457200" algn="just">
              <a:spcBef>
                <a:spcPts val="300"/>
              </a:spcBef>
              <a:buFont typeface="Arial" panose="020B0604020202020204" pitchFamily="34" charset="0"/>
              <a:buChar char="•"/>
            </a:pPr>
            <a:r>
              <a:rPr lang="vi-VN" sz="2400" dirty="0">
                <a:solidFill>
                  <a:srgbClr val="0070C0"/>
                </a:solidFill>
              </a:rPr>
              <a:t>Phương pháp này thường được dùng như phương pháp mở đầu để minh họa cho kỹ thuật học phân lớp từ dữ liệu</a:t>
            </a:r>
          </a:p>
          <a:p>
            <a:pPr marL="457200" indent="-457200" algn="just">
              <a:spcBef>
                <a:spcPts val="300"/>
              </a:spcBef>
              <a:buFont typeface="Arial" panose="020B0604020202020204" pitchFamily="34" charset="0"/>
              <a:buChar char="•"/>
            </a:pPr>
            <a:r>
              <a:rPr lang="vi-VN" sz="2400" dirty="0">
                <a:solidFill>
                  <a:srgbClr val="0070C0"/>
                </a:solidFill>
              </a:rPr>
              <a:t>Phương pháp học cây quyết định được sử dụng cho việc học các hàm phân lớp từ dữ liệu</a:t>
            </a:r>
            <a:r>
              <a:rPr lang="en-US" sz="2400" dirty="0">
                <a:solidFill>
                  <a:srgbClr val="0070C0"/>
                </a:solidFill>
              </a:rPr>
              <a:t> </a:t>
            </a:r>
            <a:r>
              <a:rPr lang="vi-VN" sz="2400" dirty="0">
                <a:solidFill>
                  <a:srgbClr val="0070C0"/>
                </a:solidFill>
              </a:rPr>
              <a:t>huấn luyện, trong đó cây quyết định được sử dụng làm biểu diễn xấp xỉ của hàm phân lớp, tức là</a:t>
            </a:r>
            <a:r>
              <a:rPr lang="en-US" sz="2400" dirty="0">
                <a:solidFill>
                  <a:srgbClr val="0070C0"/>
                </a:solidFill>
              </a:rPr>
              <a:t> </a:t>
            </a:r>
            <a:r>
              <a:rPr lang="vi-VN" sz="2400" dirty="0">
                <a:solidFill>
                  <a:srgbClr val="0070C0"/>
                </a:solidFill>
              </a:rPr>
              <a:t>hàm </a:t>
            </a:r>
            <a:r>
              <a:rPr lang="en-US" sz="2400" dirty="0" err="1">
                <a:solidFill>
                  <a:srgbClr val="0070C0"/>
                </a:solidFill>
              </a:rPr>
              <a:t>mục</a:t>
            </a:r>
            <a:r>
              <a:rPr lang="en-US" sz="2400" dirty="0">
                <a:solidFill>
                  <a:srgbClr val="0070C0"/>
                </a:solidFill>
              </a:rPr>
              <a:t> </a:t>
            </a:r>
            <a:r>
              <a:rPr lang="en-US" sz="2400" dirty="0" err="1">
                <a:solidFill>
                  <a:srgbClr val="0070C0"/>
                </a:solidFill>
              </a:rPr>
              <a:t>tiêu</a:t>
            </a:r>
            <a:r>
              <a:rPr lang="en-US" sz="2400" dirty="0">
                <a:solidFill>
                  <a:srgbClr val="0070C0"/>
                </a:solidFill>
              </a:rPr>
              <a:t> </a:t>
            </a:r>
            <a:r>
              <a:rPr lang="vi-VN" sz="2400" dirty="0">
                <a:solidFill>
                  <a:srgbClr val="0070C0"/>
                </a:solidFill>
              </a:rPr>
              <a:t>là các giá trị rời rạc</a:t>
            </a:r>
          </a:p>
          <a:p>
            <a:pPr marL="800100" lvl="1" indent="-342900" algn="just">
              <a:spcBef>
                <a:spcPts val="300"/>
              </a:spcBef>
              <a:buFont typeface="Symbol" panose="05050102010706020507" pitchFamily="18" charset="2"/>
              <a:buChar char="®"/>
            </a:pPr>
            <a:r>
              <a:rPr lang="en-US" sz="2000" dirty="0" err="1">
                <a:solidFill>
                  <a:srgbClr val="0070C0"/>
                </a:solidFill>
                <a:sym typeface="Symbol" panose="05050102010706020507" pitchFamily="18" charset="2"/>
              </a:rPr>
              <a:t>Đây</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là</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học</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có</a:t>
            </a:r>
            <a:r>
              <a:rPr lang="en-US" sz="2000" dirty="0">
                <a:solidFill>
                  <a:srgbClr val="0070C0"/>
                </a:solidFill>
                <a:sym typeface="Symbol" panose="05050102010706020507" pitchFamily="18" charset="2"/>
              </a:rPr>
              <a:t> g</a:t>
            </a:r>
            <a:r>
              <a:rPr lang="vi-VN" sz="2000" dirty="0">
                <a:solidFill>
                  <a:srgbClr val="0070C0"/>
                </a:solidFill>
              </a:rPr>
              <a:t>iám sát</a:t>
            </a:r>
            <a:endParaRPr lang="en-US" sz="2000" dirty="0">
              <a:solidFill>
                <a:srgbClr val="0070C0"/>
              </a:solidFill>
            </a:endParaRPr>
          </a:p>
          <a:p>
            <a:pPr marL="342900" indent="-342900" algn="just">
              <a:spcBef>
                <a:spcPts val="300"/>
              </a:spcBef>
              <a:buFont typeface="Arial" panose="020B0604020202020204" pitchFamily="34" charset="0"/>
              <a:buChar char="•"/>
            </a:pPr>
            <a:r>
              <a:rPr lang="en-US" sz="2400" b="1" dirty="0" err="1">
                <a:solidFill>
                  <a:srgbClr val="0070C0"/>
                </a:solidFill>
              </a:rPr>
              <a:t>Một</a:t>
            </a:r>
            <a:r>
              <a:rPr lang="en-US" sz="2400" b="1" dirty="0">
                <a:solidFill>
                  <a:srgbClr val="0070C0"/>
                </a:solidFill>
              </a:rPr>
              <a:t> </a:t>
            </a:r>
            <a:r>
              <a:rPr lang="en-US" sz="2400" b="1" dirty="0" err="1">
                <a:solidFill>
                  <a:srgbClr val="0070C0"/>
                </a:solidFill>
              </a:rPr>
              <a:t>số</a:t>
            </a:r>
            <a:r>
              <a:rPr lang="en-US" sz="2400" b="1" dirty="0">
                <a:solidFill>
                  <a:srgbClr val="0070C0"/>
                </a:solidFill>
              </a:rPr>
              <a:t> </a:t>
            </a:r>
            <a:r>
              <a:rPr lang="en-US" sz="2400" b="1" dirty="0" err="1">
                <a:solidFill>
                  <a:srgbClr val="0070C0"/>
                </a:solidFill>
              </a:rPr>
              <a:t>thuật</a:t>
            </a:r>
            <a:r>
              <a:rPr lang="en-US" sz="2400" b="1" dirty="0">
                <a:solidFill>
                  <a:srgbClr val="0070C0"/>
                </a:solidFill>
              </a:rPr>
              <a:t> </a:t>
            </a:r>
            <a:r>
              <a:rPr lang="en-US" sz="2400" b="1" dirty="0" err="1">
                <a:solidFill>
                  <a:srgbClr val="0070C0"/>
                </a:solidFill>
              </a:rPr>
              <a:t>toán</a:t>
            </a:r>
            <a:r>
              <a:rPr lang="en-US" sz="2400" b="1" dirty="0">
                <a:solidFill>
                  <a:srgbClr val="0070C0"/>
                </a:solidFill>
              </a:rPr>
              <a:t> </a:t>
            </a:r>
            <a:r>
              <a:rPr lang="en-US" sz="2400" b="1" dirty="0" err="1">
                <a:solidFill>
                  <a:srgbClr val="0070C0"/>
                </a:solidFill>
              </a:rPr>
              <a:t>học</a:t>
            </a:r>
            <a:r>
              <a:rPr lang="en-US" sz="2400" b="1" dirty="0">
                <a:solidFill>
                  <a:srgbClr val="0070C0"/>
                </a:solidFill>
              </a:rPr>
              <a:t> </a:t>
            </a:r>
            <a:r>
              <a:rPr lang="en-US" sz="2400" b="1" dirty="0" err="1">
                <a:solidFill>
                  <a:srgbClr val="0070C0"/>
                </a:solidFill>
              </a:rPr>
              <a:t>cây</a:t>
            </a:r>
            <a:r>
              <a:rPr lang="en-US" sz="2400" b="1" dirty="0">
                <a:solidFill>
                  <a:srgbClr val="0070C0"/>
                </a:solidFill>
              </a:rPr>
              <a:t> </a:t>
            </a:r>
            <a:r>
              <a:rPr lang="en-US" sz="2400" b="1" dirty="0" err="1">
                <a:solidFill>
                  <a:srgbClr val="0070C0"/>
                </a:solidFill>
              </a:rPr>
              <a:t>quyết</a:t>
            </a:r>
            <a:r>
              <a:rPr lang="en-US" sz="2400" b="1" dirty="0">
                <a:solidFill>
                  <a:srgbClr val="0070C0"/>
                </a:solidFill>
              </a:rPr>
              <a:t> </a:t>
            </a:r>
            <a:r>
              <a:rPr lang="en-US" sz="2400" b="1" dirty="0" err="1">
                <a:solidFill>
                  <a:srgbClr val="0070C0"/>
                </a:solidFill>
              </a:rPr>
              <a:t>định</a:t>
            </a:r>
            <a:endParaRPr lang="en-US" sz="2400" b="1" dirty="0">
              <a:solidFill>
                <a:srgbClr val="0070C0"/>
              </a:solidFill>
            </a:endParaRPr>
          </a:p>
          <a:p>
            <a:pPr marL="800100" lvl="1" indent="-342900" algn="just">
              <a:spcBef>
                <a:spcPts val="300"/>
              </a:spcBef>
              <a:buFont typeface="Wingdings" panose="05000000000000000000" pitchFamily="2" charset="2"/>
              <a:buChar char="§"/>
            </a:pPr>
            <a:r>
              <a:rPr lang="en-US" sz="2000" dirty="0">
                <a:solidFill>
                  <a:srgbClr val="0070C0"/>
                </a:solidFill>
              </a:rPr>
              <a:t>Quinlan</a:t>
            </a:r>
          </a:p>
          <a:p>
            <a:pPr marL="800100" lvl="1" indent="-342900" algn="just">
              <a:spcBef>
                <a:spcPts val="300"/>
              </a:spcBef>
              <a:buFont typeface="Wingdings" panose="05000000000000000000" pitchFamily="2" charset="2"/>
              <a:buChar char="§"/>
            </a:pPr>
            <a:r>
              <a:rPr lang="en-US" sz="2000" dirty="0">
                <a:solidFill>
                  <a:srgbClr val="0070C0"/>
                </a:solidFill>
              </a:rPr>
              <a:t>ID3, C4.5</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4938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39</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Học cây quyết định {2}</a:t>
            </a:r>
          </a:p>
        </p:txBody>
      </p:sp>
      <p:sp>
        <p:nvSpPr>
          <p:cNvPr id="4101" name="Rectangle 5"/>
          <p:cNvSpPr>
            <a:spLocks noChangeArrowheads="1"/>
          </p:cNvSpPr>
          <p:nvPr/>
        </p:nvSpPr>
        <p:spPr bwMode="auto">
          <a:xfrm>
            <a:off x="914400" y="609622"/>
            <a:ext cx="9448800" cy="1828781"/>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vi-VN" sz="2400" b="1" dirty="0">
                <a:solidFill>
                  <a:srgbClr val="0070C0"/>
                </a:solidFill>
              </a:rPr>
              <a:t>Cây quyết định là một cấu trúc ra quyết định có dạng cây</a:t>
            </a:r>
            <a:r>
              <a:rPr lang="en-US" sz="2400" b="1" dirty="0">
                <a:solidFill>
                  <a:srgbClr val="0070C0"/>
                </a:solidFill>
              </a:rPr>
              <a:t>. Bao </a:t>
            </a:r>
            <a:r>
              <a:rPr lang="en-US" sz="2400" b="1" dirty="0" err="1">
                <a:solidFill>
                  <a:srgbClr val="0070C0"/>
                </a:solidFill>
              </a:rPr>
              <a:t>gồm</a:t>
            </a:r>
            <a:endParaRPr lang="en-US" sz="2400" b="1" dirty="0">
              <a:solidFill>
                <a:srgbClr val="0070C0"/>
              </a:solidFill>
            </a:endParaRPr>
          </a:p>
          <a:p>
            <a:pPr marL="914400" lvl="1" indent="-457200" algn="just">
              <a:spcBef>
                <a:spcPts val="300"/>
              </a:spcBef>
              <a:buFont typeface="Wingdings" panose="05000000000000000000" pitchFamily="2" charset="2"/>
              <a:buChar char="§"/>
            </a:pPr>
            <a:r>
              <a:rPr lang="vi-VN" sz="2000" dirty="0">
                <a:solidFill>
                  <a:srgbClr val="0070C0"/>
                </a:solidFill>
              </a:rPr>
              <a:t>Mỗi nút trung gian tương ứng với phép kiểm tra một thuộc tính</a:t>
            </a:r>
          </a:p>
          <a:p>
            <a:pPr marL="914400" lvl="1" indent="-457200" algn="just">
              <a:spcBef>
                <a:spcPts val="300"/>
              </a:spcBef>
              <a:buFont typeface="Wingdings" panose="05000000000000000000" pitchFamily="2" charset="2"/>
              <a:buChar char="§"/>
            </a:pPr>
            <a:r>
              <a:rPr lang="vi-VN" sz="2000" dirty="0">
                <a:solidFill>
                  <a:srgbClr val="0070C0"/>
                </a:solidFill>
              </a:rPr>
              <a:t>Mỗi nhánh phía dưới của nút đó tương ứng với một giá trị của thuộc tính hoặc một kết quả của phép thử</a:t>
            </a:r>
          </a:p>
          <a:p>
            <a:pPr marL="914400" lvl="1" indent="-457200" algn="just">
              <a:spcBef>
                <a:spcPts val="300"/>
              </a:spcBef>
              <a:buFont typeface="Wingdings" panose="05000000000000000000" pitchFamily="2" charset="2"/>
              <a:buChar char="§"/>
            </a:pPr>
            <a:r>
              <a:rPr lang="vi-VN" sz="2000" dirty="0">
                <a:solidFill>
                  <a:srgbClr val="0070C0"/>
                </a:solidFill>
              </a:rPr>
              <a:t>Nút lá không chứa thuộc tính mà chứa nhãn phân lớp</a:t>
            </a:r>
            <a:endParaRPr lang="en-US" sz="2000" dirty="0">
              <a:solidFill>
                <a:srgbClr val="0070C0"/>
              </a:solidFill>
            </a:endParaRPr>
          </a:p>
          <a:p>
            <a:pPr marL="457200" indent="-457200" algn="just">
              <a:spcBef>
                <a:spcPts val="300"/>
              </a:spcBef>
              <a:buFont typeface="Arial" panose="020B0604020202020204" pitchFamily="34" charset="0"/>
              <a:buChar char="•"/>
            </a:pPr>
            <a:r>
              <a:rPr lang="vi-VN" sz="2400" b="1" dirty="0">
                <a:solidFill>
                  <a:srgbClr val="0070C0"/>
                </a:solidFill>
              </a:rPr>
              <a:t>Để xác định nhãn phân lớp cho một mẫu dữ liệu nào đó</a:t>
            </a:r>
            <a:endParaRPr lang="vi-VN" sz="2000" b="1" dirty="0">
              <a:solidFill>
                <a:srgbClr val="0070C0"/>
              </a:solidFill>
            </a:endParaRPr>
          </a:p>
          <a:p>
            <a:pPr marL="914400" lvl="1" indent="-457200" algn="just">
              <a:spcBef>
                <a:spcPts val="300"/>
              </a:spcBef>
              <a:buFont typeface="Wingdings" panose="05000000000000000000" pitchFamily="2" charset="2"/>
              <a:buChar char="§"/>
            </a:pPr>
            <a:r>
              <a:rPr lang="vi-VN" sz="2000" dirty="0">
                <a:solidFill>
                  <a:srgbClr val="0070C0"/>
                </a:solidFill>
              </a:rPr>
              <a:t>Ta cho mẫu dữ liệu chuyển động từ gốc cây về phía nút lá</a:t>
            </a:r>
          </a:p>
          <a:p>
            <a:pPr marL="914400" lvl="1" indent="-457200" algn="just">
              <a:spcBef>
                <a:spcPts val="300"/>
              </a:spcBef>
              <a:buFont typeface="Wingdings" panose="05000000000000000000" pitchFamily="2" charset="2"/>
              <a:buChar char="§"/>
            </a:pPr>
            <a:r>
              <a:rPr lang="vi-VN" sz="2000" dirty="0">
                <a:solidFill>
                  <a:srgbClr val="0070C0"/>
                </a:solidFill>
              </a:rPr>
              <a:t>Tại mỗi nút, thuộc tính tương ứng với nút được kiểm tra, tùy theo giá trị của thuộc tính đó mà mẫu dữ liệu được chuyển xuống nhánh tương ứng bên dưới </a:t>
            </a:r>
          </a:p>
          <a:p>
            <a:pPr marL="914400" lvl="1" indent="-457200" algn="just">
              <a:spcBef>
                <a:spcPts val="300"/>
              </a:spcBef>
              <a:buFont typeface="Wingdings" panose="05000000000000000000" pitchFamily="2" charset="2"/>
              <a:buChar char="§"/>
            </a:pPr>
            <a:r>
              <a:rPr lang="vi-VN" sz="2000" dirty="0">
                <a:solidFill>
                  <a:srgbClr val="0070C0"/>
                </a:solidFill>
              </a:rPr>
              <a:t>Quá trình này lặp lại cho đến khi mẫu dữ liệu tới được nút lá</a:t>
            </a:r>
            <a:r>
              <a:rPr lang="en-US" sz="2000" dirty="0">
                <a:solidFill>
                  <a:srgbClr val="0070C0"/>
                </a:solidFill>
              </a:rPr>
              <a:t> </a:t>
            </a:r>
            <a:r>
              <a:rPr lang="vi-VN" sz="2000" dirty="0">
                <a:solidFill>
                  <a:srgbClr val="0070C0"/>
                </a:solidFill>
              </a:rPr>
              <a:t>và được nhận nhãn phân lớp là nhãn của nút lá tương ứng</a:t>
            </a:r>
            <a:endParaRPr lang="en-US" sz="2000" dirty="0">
              <a:solidFill>
                <a:srgbClr val="0070C0"/>
              </a:solidFill>
            </a:endParaRPr>
          </a:p>
          <a:p>
            <a:pPr marL="457200" indent="-457200" algn="just">
              <a:spcBef>
                <a:spcPts val="300"/>
              </a:spcBef>
              <a:buFont typeface="Arial" panose="020B0604020202020204" pitchFamily="34" charset="0"/>
              <a:buChar char="•"/>
            </a:pPr>
            <a:r>
              <a:rPr lang="en-US" sz="2400" b="1" dirty="0" err="1">
                <a:solidFill>
                  <a:srgbClr val="0070C0"/>
                </a:solidFill>
              </a:rPr>
              <a:t>Ví</a:t>
            </a:r>
            <a:r>
              <a:rPr lang="en-US" sz="2400" b="1" dirty="0">
                <a:solidFill>
                  <a:srgbClr val="0070C0"/>
                </a:solidFill>
              </a:rPr>
              <a:t> </a:t>
            </a:r>
            <a:r>
              <a:rPr lang="en-US" sz="2400" b="1" dirty="0" err="1">
                <a:solidFill>
                  <a:srgbClr val="0070C0"/>
                </a:solidFill>
              </a:rPr>
              <a:t>dụ</a:t>
            </a:r>
            <a:r>
              <a:rPr lang="en-US" sz="2400" b="1" dirty="0">
                <a:solidFill>
                  <a:srgbClr val="0070C0"/>
                </a:solidFill>
              </a:rPr>
              <a:t>: </a:t>
            </a:r>
            <a:r>
              <a:rPr lang="en-US" sz="2400" b="1" dirty="0" err="1">
                <a:solidFill>
                  <a:srgbClr val="0070C0"/>
                </a:solidFill>
              </a:rPr>
              <a:t>cây</a:t>
            </a:r>
            <a:r>
              <a:rPr lang="en-US" sz="2400" b="1" dirty="0">
                <a:solidFill>
                  <a:srgbClr val="0070C0"/>
                </a:solidFill>
              </a:rPr>
              <a:t> </a:t>
            </a:r>
            <a:r>
              <a:rPr lang="en-US" sz="2400" b="1" dirty="0" err="1">
                <a:solidFill>
                  <a:srgbClr val="0070C0"/>
                </a:solidFill>
              </a:rPr>
              <a:t>quyết</a:t>
            </a:r>
            <a:r>
              <a:rPr lang="en-US" sz="2400" b="1" dirty="0">
                <a:solidFill>
                  <a:srgbClr val="0070C0"/>
                </a:solidFill>
              </a:rPr>
              <a:t> </a:t>
            </a:r>
            <a:r>
              <a:rPr lang="en-US" sz="2400" b="1" dirty="0" err="1">
                <a:solidFill>
                  <a:srgbClr val="0070C0"/>
                </a:solidFill>
              </a:rPr>
              <a:t>định</a:t>
            </a:r>
            <a:r>
              <a:rPr lang="en-US" sz="2400" b="1" dirty="0">
                <a:solidFill>
                  <a:srgbClr val="0070C0"/>
                </a:solidFill>
              </a:rPr>
              <a:t>: </a:t>
            </a:r>
            <a:r>
              <a:rPr lang="en-US" sz="2400" b="1" dirty="0" err="1">
                <a:solidFill>
                  <a:srgbClr val="0070C0"/>
                </a:solidFill>
              </a:rPr>
              <a:t>có</a:t>
            </a:r>
            <a:r>
              <a:rPr lang="en-US" sz="2400" b="1" dirty="0">
                <a:solidFill>
                  <a:srgbClr val="0070C0"/>
                </a:solidFill>
              </a:rPr>
              <a:t> </a:t>
            </a:r>
            <a:r>
              <a:rPr lang="en-US" sz="2400" b="1" dirty="0" err="1">
                <a:solidFill>
                  <a:srgbClr val="0070C0"/>
                </a:solidFill>
              </a:rPr>
              <a:t>mua</a:t>
            </a:r>
            <a:r>
              <a:rPr lang="en-US" sz="2400" b="1" dirty="0">
                <a:solidFill>
                  <a:srgbClr val="0070C0"/>
                </a:solidFill>
              </a:rPr>
              <a:t> computer? </a:t>
            </a:r>
            <a:r>
              <a:rPr lang="en-US" sz="2400" b="1" dirty="0" err="1">
                <a:solidFill>
                  <a:srgbClr val="0070C0"/>
                </a:solidFill>
              </a:rPr>
              <a:t>Dựa</a:t>
            </a:r>
            <a:r>
              <a:rPr lang="en-US" sz="2400" b="1" dirty="0">
                <a:solidFill>
                  <a:srgbClr val="0070C0"/>
                </a:solidFill>
              </a:rPr>
              <a:t> </a:t>
            </a:r>
            <a:r>
              <a:rPr lang="en-US" sz="2400" b="1" dirty="0" err="1">
                <a:solidFill>
                  <a:srgbClr val="0070C0"/>
                </a:solidFill>
              </a:rPr>
              <a:t>vào</a:t>
            </a:r>
            <a:r>
              <a:rPr lang="en-US" sz="2400" b="1" dirty="0">
                <a:solidFill>
                  <a:srgbClr val="0070C0"/>
                </a:solidFill>
              </a:rPr>
              <a:t> </a:t>
            </a:r>
            <a:r>
              <a:rPr lang="en-US" sz="2400" b="1" dirty="0" err="1">
                <a:solidFill>
                  <a:srgbClr val="0070C0"/>
                </a:solidFill>
              </a:rPr>
              <a:t>các</a:t>
            </a:r>
            <a:r>
              <a:rPr lang="en-US" sz="2400" b="1" dirty="0">
                <a:solidFill>
                  <a:srgbClr val="0070C0"/>
                </a:solidFill>
              </a:rPr>
              <a:t> </a:t>
            </a:r>
            <a:r>
              <a:rPr lang="en-US" sz="2400" b="1" dirty="0" err="1">
                <a:solidFill>
                  <a:srgbClr val="0070C0"/>
                </a:solidFill>
              </a:rPr>
              <a:t>thuộc</a:t>
            </a:r>
            <a:r>
              <a:rPr lang="en-US" sz="2400" b="1" dirty="0">
                <a:solidFill>
                  <a:srgbClr val="0070C0"/>
                </a:solidFill>
              </a:rPr>
              <a:t> </a:t>
            </a:r>
            <a:r>
              <a:rPr lang="en-US" sz="2400" b="1" dirty="0" err="1">
                <a:solidFill>
                  <a:srgbClr val="0070C0"/>
                </a:solidFill>
              </a:rPr>
              <a:t>tính</a:t>
            </a:r>
            <a:r>
              <a:rPr lang="en-US" sz="2400" b="1" dirty="0">
                <a:solidFill>
                  <a:srgbClr val="0070C0"/>
                </a:solidFill>
              </a:rPr>
              <a:t> </a:t>
            </a:r>
            <a:r>
              <a:rPr lang="en-US" sz="2400" b="1" dirty="0" err="1">
                <a:solidFill>
                  <a:srgbClr val="0070C0"/>
                </a:solidFill>
              </a:rPr>
              <a:t>tuổi</a:t>
            </a:r>
            <a:r>
              <a:rPr lang="en-US" sz="2400" b="1" dirty="0">
                <a:solidFill>
                  <a:srgbClr val="0070C0"/>
                </a:solidFill>
              </a:rPr>
              <a:t>, </a:t>
            </a:r>
            <a:r>
              <a:rPr lang="en-US" sz="2400" b="1" dirty="0" err="1">
                <a:solidFill>
                  <a:srgbClr val="0070C0"/>
                </a:solidFill>
              </a:rPr>
              <a:t>sinh</a:t>
            </a:r>
            <a:r>
              <a:rPr lang="en-US" sz="2400" b="1" dirty="0">
                <a:solidFill>
                  <a:srgbClr val="0070C0"/>
                </a:solidFill>
              </a:rPr>
              <a:t> </a:t>
            </a:r>
            <a:r>
              <a:rPr lang="en-US" sz="2400" b="1" dirty="0" err="1">
                <a:solidFill>
                  <a:srgbClr val="0070C0"/>
                </a:solidFill>
              </a:rPr>
              <a:t>viên</a:t>
            </a:r>
            <a:r>
              <a:rPr lang="en-US" sz="2400" b="1" dirty="0">
                <a:solidFill>
                  <a:srgbClr val="0070C0"/>
                </a:solidFill>
              </a:rPr>
              <a:t>, </a:t>
            </a:r>
            <a:r>
              <a:rPr lang="en-US" sz="2400" b="1" dirty="0" err="1">
                <a:solidFill>
                  <a:srgbClr val="0070C0"/>
                </a:solidFill>
              </a:rPr>
              <a:t>uy</a:t>
            </a:r>
            <a:r>
              <a:rPr lang="en-US" sz="2400" b="1" dirty="0">
                <a:solidFill>
                  <a:srgbClr val="0070C0"/>
                </a:solidFill>
              </a:rPr>
              <a:t> </a:t>
            </a:r>
            <a:r>
              <a:rPr lang="en-US" sz="2400" b="1" dirty="0" err="1">
                <a:solidFill>
                  <a:srgbClr val="0070C0"/>
                </a:solidFill>
              </a:rPr>
              <a:t>tín</a:t>
            </a:r>
            <a:endParaRPr lang="en-US" sz="2400" b="1" dirty="0">
              <a:solidFill>
                <a:srgbClr val="0070C0"/>
              </a:solidFill>
            </a:endParaRPr>
          </a:p>
          <a:p>
            <a:pPr marL="457200" indent="-457200" algn="just">
              <a:spcBef>
                <a:spcPts val="300"/>
              </a:spcBef>
              <a:buFont typeface="Arial" panose="020B0604020202020204" pitchFamily="34" charset="0"/>
              <a:buChar char="•"/>
            </a:pPr>
            <a:endParaRPr lang="en-US" sz="24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5379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Giới thiệu</a:t>
            </a:r>
            <a:r>
              <a:rPr lang="en-US" sz="3200" b="1">
                <a:solidFill>
                  <a:srgbClr val="FF0000"/>
                </a:solidFill>
              </a:rPr>
              <a:t> {</a:t>
            </a:r>
            <a:r>
              <a:rPr lang="vi-VN" sz="3200" b="1">
                <a:solidFill>
                  <a:srgbClr val="FF0000"/>
                </a:solidFill>
              </a:rPr>
              <a:t>2</a:t>
            </a:r>
            <a:r>
              <a:rPr lang="en-US" sz="3200" b="1">
                <a:solidFill>
                  <a:srgbClr val="FF0000"/>
                </a:solidFill>
              </a:rPr>
              <a:t>}</a:t>
            </a:r>
          </a:p>
        </p:txBody>
      </p:sp>
      <p:sp>
        <p:nvSpPr>
          <p:cNvPr id="4101" name="Rectangle 5"/>
          <p:cNvSpPr>
            <a:spLocks noChangeArrowheads="1"/>
          </p:cNvSpPr>
          <p:nvPr/>
        </p:nvSpPr>
        <p:spPr bwMode="auto">
          <a:xfrm>
            <a:off x="457200" y="304803"/>
            <a:ext cx="10896600" cy="6019797"/>
          </a:xfrm>
          <a:prstGeom prst="rect">
            <a:avLst/>
          </a:prstGeom>
          <a:noFill/>
          <a:ln w="9525">
            <a:noFill/>
            <a:miter lim="800000"/>
            <a:headEnd/>
            <a:tailEnd/>
          </a:ln>
        </p:spPr>
        <p:txBody>
          <a:bodyPr/>
          <a:lstStyle/>
          <a:p>
            <a:pPr marL="342900" indent="-342900" algn="just">
              <a:spcBef>
                <a:spcPct val="20000"/>
              </a:spcBef>
              <a:buFontTx/>
              <a:buChar char="•"/>
            </a:pPr>
            <a:r>
              <a:rPr lang="vi-VN" sz="2400" dirty="0">
                <a:solidFill>
                  <a:srgbClr val="66CCFF"/>
                </a:solidFill>
              </a:rPr>
              <a:t>Ví dụ 1</a:t>
            </a:r>
          </a:p>
          <a:p>
            <a:pPr marL="800100" lvl="1" indent="-342900" algn="just">
              <a:spcBef>
                <a:spcPct val="20000"/>
              </a:spcBef>
              <a:buFont typeface="Wingdings" panose="05000000000000000000" pitchFamily="2" charset="2"/>
              <a:buChar char="§"/>
            </a:pPr>
            <a:r>
              <a:rPr lang="vi-VN" sz="2000" dirty="0">
                <a:solidFill>
                  <a:srgbClr val="66CCFF"/>
                </a:solidFill>
              </a:rPr>
              <a:t>Học cách đánh cờ</a:t>
            </a:r>
          </a:p>
          <a:p>
            <a:pPr marL="1257300" lvl="2" indent="-342900" algn="just">
              <a:spcBef>
                <a:spcPct val="20000"/>
              </a:spcBef>
              <a:buFont typeface="Wingdings" panose="05000000000000000000" pitchFamily="2" charset="2"/>
              <a:buChar char="q"/>
            </a:pPr>
            <a:r>
              <a:rPr lang="vi-VN" sz="2000" dirty="0">
                <a:solidFill>
                  <a:srgbClr val="66CCFF"/>
                </a:solidFill>
              </a:rPr>
              <a:t>Chương trình có thể quan sát các ván cờ cùng với kết quả để cải thiện khả năng chơi cờ để tăng số ván thắng trong tương la</a:t>
            </a:r>
            <a:r>
              <a:rPr lang="en-US" sz="2000" dirty="0" err="1">
                <a:solidFill>
                  <a:srgbClr val="66CCFF"/>
                </a:solidFill>
              </a:rPr>
              <a:t>i</a:t>
            </a:r>
            <a:endParaRPr lang="vi-VN" sz="2000" dirty="0">
              <a:solidFill>
                <a:srgbClr val="66CCFF"/>
              </a:solidFill>
            </a:endParaRPr>
          </a:p>
          <a:p>
            <a:pPr marL="1257300" lvl="2" indent="-342900" algn="just">
              <a:spcBef>
                <a:spcPct val="20000"/>
              </a:spcBef>
              <a:buFont typeface="Wingdings" panose="05000000000000000000" pitchFamily="2" charset="2"/>
              <a:buChar char="q"/>
            </a:pPr>
            <a:r>
              <a:rPr lang="vi-VN" sz="2000" dirty="0">
                <a:solidFill>
                  <a:srgbClr val="66CCFF"/>
                </a:solidFill>
              </a:rPr>
              <a:t>Trong trường hợp này, kinh nghiệm là các ván cờ trong quá khứ (có thể là ván cờ chương trình tự chơi với chính mình), được sử dụng để học cách làm tốt hơn công việc chơi cờ với tiêu chí đánh giá là số ván thắng</a:t>
            </a:r>
          </a:p>
          <a:p>
            <a:pPr marL="800100" lvl="1" indent="-342900" algn="just">
              <a:spcBef>
                <a:spcPct val="20000"/>
              </a:spcBef>
              <a:buFont typeface="Wingdings" panose="05000000000000000000" pitchFamily="2" charset="2"/>
              <a:buChar char="§"/>
            </a:pPr>
            <a:r>
              <a:rPr lang="vi-VN" sz="2000" dirty="0">
                <a:solidFill>
                  <a:srgbClr val="66CCFF"/>
                </a:solidFill>
              </a:rPr>
              <a:t>Học nhận dạng các ký tự </a:t>
            </a:r>
          </a:p>
          <a:p>
            <a:pPr marL="1257300" lvl="2" indent="-342900" algn="just">
              <a:spcBef>
                <a:spcPct val="20000"/>
              </a:spcBef>
              <a:buFont typeface="Wingdings" panose="05000000000000000000" pitchFamily="2" charset="2"/>
              <a:buChar char="q"/>
            </a:pPr>
            <a:r>
              <a:rPr lang="vi-VN" sz="2000" dirty="0">
                <a:solidFill>
                  <a:srgbClr val="66CCFF"/>
                </a:solidFill>
              </a:rPr>
              <a:t>Chương trình được cung cấp dữ liệu dưới dạng ảnh chụp các ký tự (chữ cái) cùng mã ASCII của ký tự đó</a:t>
            </a:r>
          </a:p>
          <a:p>
            <a:pPr marL="1257300" lvl="2" indent="-342900" algn="just">
              <a:spcBef>
                <a:spcPct val="20000"/>
              </a:spcBef>
              <a:buFont typeface="Wingdings" panose="05000000000000000000" pitchFamily="2" charset="2"/>
              <a:buChar char="q"/>
            </a:pPr>
            <a:r>
              <a:rPr lang="vi-VN" sz="2000" dirty="0">
                <a:solidFill>
                  <a:srgbClr val="66CCFF"/>
                </a:solidFill>
              </a:rPr>
              <a:t>Quá trình học cho phép chương trình tăng độ chính xác khi phân biệt ảnh chụp các ký tự sau đó</a:t>
            </a:r>
          </a:p>
          <a:p>
            <a:pPr marL="457200" indent="-457200" algn="just">
              <a:spcBef>
                <a:spcPct val="20000"/>
              </a:spcBef>
              <a:buFont typeface="Arial" panose="020B0604020202020204" pitchFamily="34" charset="0"/>
              <a:buChar char="•"/>
            </a:pPr>
            <a:r>
              <a:rPr lang="vi-VN" sz="2400" dirty="0">
                <a:solidFill>
                  <a:srgbClr val="66CCFF"/>
                </a:solidFill>
              </a:rPr>
              <a:t>ML là một nhánh nghiên cứu rất quan trọng của TTNT với khá nhiều ứng dụng thành công trong thực tế</a:t>
            </a:r>
          </a:p>
          <a:p>
            <a:pPr marL="800100" lvl="1" indent="-342900" algn="just">
              <a:spcBef>
                <a:spcPct val="20000"/>
              </a:spcBef>
              <a:buFont typeface="Wingdings" panose="05000000000000000000" pitchFamily="2" charset="2"/>
              <a:buChar char="§"/>
            </a:pPr>
            <a:r>
              <a:rPr lang="vi-VN" sz="2000" dirty="0">
                <a:solidFill>
                  <a:srgbClr val="66CCFF"/>
                </a:solidFill>
              </a:rPr>
              <a:t>ML được quan tâm nhiều là do rất khó xây dựng hệ thống thông minh có thể thực hiện các công việc liên quan đến trí tuệ như thị giác máy, xử lý ngôn ngữ tự nhiên mà không sử dụng tới kinh nghiệm và quá trình học</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857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40</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Học cây quyết định {3}</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9" name="Group 28">
            <a:extLst>
              <a:ext uri="{FF2B5EF4-FFF2-40B4-BE49-F238E27FC236}">
                <a16:creationId xmlns:a16="http://schemas.microsoft.com/office/drawing/2014/main" id="{02881A60-AF17-4DE6-8364-F02DF73BC9DD}"/>
              </a:ext>
            </a:extLst>
          </p:cNvPr>
          <p:cNvGrpSpPr/>
          <p:nvPr/>
        </p:nvGrpSpPr>
        <p:grpSpPr>
          <a:xfrm>
            <a:off x="3202612" y="609603"/>
            <a:ext cx="6020011" cy="3444191"/>
            <a:chOff x="1678609" y="762000"/>
            <a:chExt cx="6020011" cy="3444191"/>
          </a:xfrm>
        </p:grpSpPr>
        <p:sp>
          <p:nvSpPr>
            <p:cNvPr id="3" name="Rectangle: Rounded Corners 2">
              <a:extLst>
                <a:ext uri="{FF2B5EF4-FFF2-40B4-BE49-F238E27FC236}">
                  <a16:creationId xmlns:a16="http://schemas.microsoft.com/office/drawing/2014/main" id="{D63AE9BF-D13E-4136-BE6A-23D37C5CEC49}"/>
                </a:ext>
              </a:extLst>
            </p:cNvPr>
            <p:cNvSpPr/>
            <p:nvPr/>
          </p:nvSpPr>
          <p:spPr bwMode="auto">
            <a:xfrm>
              <a:off x="3753006" y="762000"/>
              <a:ext cx="1554480" cy="411480"/>
            </a:xfrm>
            <a:prstGeom prst="roundRect">
              <a:avLst/>
            </a:prstGeom>
            <a:solidFill>
              <a:schemeClr val="accent1"/>
            </a:solidFill>
            <a:ln w="190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sz="2000"/>
                <a:t>age</a:t>
              </a:r>
              <a:endParaRPr lang="en-US" sz="2000">
                <a:latin typeface="Arial" charset="0"/>
                <a:cs typeface="Arial" charset="0"/>
              </a:endParaRPr>
            </a:p>
          </p:txBody>
        </p:sp>
        <p:sp>
          <p:nvSpPr>
            <p:cNvPr id="7" name="Rectangle: Rounded Corners 6">
              <a:extLst>
                <a:ext uri="{FF2B5EF4-FFF2-40B4-BE49-F238E27FC236}">
                  <a16:creationId xmlns:a16="http://schemas.microsoft.com/office/drawing/2014/main" id="{AC654355-B299-403F-9938-B409298B0A76}"/>
                </a:ext>
              </a:extLst>
            </p:cNvPr>
            <p:cNvSpPr/>
            <p:nvPr/>
          </p:nvSpPr>
          <p:spPr bwMode="auto">
            <a:xfrm>
              <a:off x="5834599" y="2438400"/>
              <a:ext cx="1554480" cy="411480"/>
            </a:xfrm>
            <a:prstGeom prst="roundRect">
              <a:avLst/>
            </a:prstGeom>
            <a:solidFill>
              <a:schemeClr val="accent1"/>
            </a:solidFill>
            <a:ln w="190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sz="2000"/>
                <a:t>credit rating</a:t>
              </a:r>
              <a:endParaRPr lang="en-US" sz="2000">
                <a:latin typeface="Arial" charset="0"/>
                <a:cs typeface="Arial" charset="0"/>
              </a:endParaRPr>
            </a:p>
          </p:txBody>
        </p:sp>
        <p:cxnSp>
          <p:nvCxnSpPr>
            <p:cNvPr id="5" name="Straight Arrow Connector 4">
              <a:extLst>
                <a:ext uri="{FF2B5EF4-FFF2-40B4-BE49-F238E27FC236}">
                  <a16:creationId xmlns:a16="http://schemas.microsoft.com/office/drawing/2014/main" id="{5CF1F773-BE57-494C-ABC1-0191531EC208}"/>
                </a:ext>
              </a:extLst>
            </p:cNvPr>
            <p:cNvCxnSpPr>
              <a:cxnSpLocks/>
              <a:stCxn id="3" idx="2"/>
              <a:endCxn id="14" idx="0"/>
            </p:cNvCxnSpPr>
            <p:nvPr/>
          </p:nvCxnSpPr>
          <p:spPr bwMode="auto">
            <a:xfrm flipH="1">
              <a:off x="4511457" y="1173480"/>
              <a:ext cx="18789" cy="1237146"/>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48C99B94-A6E0-4A38-91A2-213BA6CC1F38}"/>
                </a:ext>
              </a:extLst>
            </p:cNvPr>
            <p:cNvCxnSpPr>
              <a:cxnSpLocks/>
            </p:cNvCxnSpPr>
            <p:nvPr/>
          </p:nvCxnSpPr>
          <p:spPr bwMode="auto">
            <a:xfrm flipH="1">
              <a:off x="2743200" y="967740"/>
              <a:ext cx="1009806" cy="141977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6" name="Rectangle: Rounded Corners 15">
              <a:extLst>
                <a:ext uri="{FF2B5EF4-FFF2-40B4-BE49-F238E27FC236}">
                  <a16:creationId xmlns:a16="http://schemas.microsoft.com/office/drawing/2014/main" id="{0EB487B2-D8BF-4210-BE24-C743AAFB3FDF}"/>
                </a:ext>
              </a:extLst>
            </p:cNvPr>
            <p:cNvSpPr/>
            <p:nvPr/>
          </p:nvSpPr>
          <p:spPr bwMode="auto">
            <a:xfrm>
              <a:off x="1965960" y="2398887"/>
              <a:ext cx="1554480" cy="411480"/>
            </a:xfrm>
            <a:prstGeom prst="roundRect">
              <a:avLst/>
            </a:prstGeom>
            <a:solidFill>
              <a:schemeClr val="accent1"/>
            </a:solidFill>
            <a:ln w="190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sz="2000"/>
                <a:t>student</a:t>
              </a:r>
              <a:endParaRPr lang="en-US" sz="2000">
                <a:latin typeface="Arial" charset="0"/>
                <a:cs typeface="Arial" charset="0"/>
              </a:endParaRPr>
            </a:p>
          </p:txBody>
        </p:sp>
        <p:sp>
          <p:nvSpPr>
            <p:cNvPr id="13" name="TextBox 12">
              <a:extLst>
                <a:ext uri="{FF2B5EF4-FFF2-40B4-BE49-F238E27FC236}">
                  <a16:creationId xmlns:a16="http://schemas.microsoft.com/office/drawing/2014/main" id="{76AE5ECB-F58B-41AD-AA77-CBA43F0D87C1}"/>
                </a:ext>
              </a:extLst>
            </p:cNvPr>
            <p:cNvSpPr txBox="1"/>
            <p:nvPr/>
          </p:nvSpPr>
          <p:spPr>
            <a:xfrm>
              <a:off x="2616199" y="1496155"/>
              <a:ext cx="599844" cy="369332"/>
            </a:xfrm>
            <a:prstGeom prst="rect">
              <a:avLst/>
            </a:prstGeom>
            <a:noFill/>
          </p:spPr>
          <p:txBody>
            <a:bodyPr wrap="none" rtlCol="0">
              <a:spAutoFit/>
            </a:bodyPr>
            <a:lstStyle/>
            <a:p>
              <a:r>
                <a:rPr lang="en-US" b="0">
                  <a:sym typeface="Symbol" panose="05050102010706020507" pitchFamily="18" charset="2"/>
                </a:rPr>
                <a:t> 30</a:t>
              </a:r>
              <a:endParaRPr lang="en-US" sz="1600"/>
            </a:p>
          </p:txBody>
        </p:sp>
        <p:sp>
          <p:nvSpPr>
            <p:cNvPr id="14" name="Oval 13">
              <a:extLst>
                <a:ext uri="{FF2B5EF4-FFF2-40B4-BE49-F238E27FC236}">
                  <a16:creationId xmlns:a16="http://schemas.microsoft.com/office/drawing/2014/main" id="{F41F85E8-18B9-45F5-970F-82AC3F727B92}"/>
                </a:ext>
              </a:extLst>
            </p:cNvPr>
            <p:cNvSpPr/>
            <p:nvPr/>
          </p:nvSpPr>
          <p:spPr bwMode="auto">
            <a:xfrm>
              <a:off x="4092358" y="2410626"/>
              <a:ext cx="838198" cy="411480"/>
            </a:xfrm>
            <a:prstGeom prst="ellipse">
              <a:avLst/>
            </a:prstGeom>
            <a:solidFill>
              <a:schemeClr val="accent1"/>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b="0"/>
                <a:t>yes</a:t>
              </a:r>
              <a:endParaRPr lang="en-US">
                <a:latin typeface="Arial" charset="0"/>
                <a:cs typeface="Arial" charset="0"/>
              </a:endParaRPr>
            </a:p>
          </p:txBody>
        </p:sp>
        <p:sp>
          <p:nvSpPr>
            <p:cNvPr id="20" name="TextBox 19">
              <a:extLst>
                <a:ext uri="{FF2B5EF4-FFF2-40B4-BE49-F238E27FC236}">
                  <a16:creationId xmlns:a16="http://schemas.microsoft.com/office/drawing/2014/main" id="{66D0EB8E-C265-41DF-9D17-E681822616A3}"/>
                </a:ext>
              </a:extLst>
            </p:cNvPr>
            <p:cNvSpPr txBox="1"/>
            <p:nvPr/>
          </p:nvSpPr>
          <p:spPr>
            <a:xfrm rot="5400000">
              <a:off x="3911167" y="1601269"/>
              <a:ext cx="899605" cy="338554"/>
            </a:xfrm>
            <a:prstGeom prst="rect">
              <a:avLst/>
            </a:prstGeom>
            <a:noFill/>
          </p:spPr>
          <p:txBody>
            <a:bodyPr wrap="none" rtlCol="0">
              <a:spAutoFit/>
            </a:bodyPr>
            <a:lstStyle/>
            <a:p>
              <a:r>
                <a:rPr lang="en-US" sz="1600">
                  <a:sym typeface="Symbol" panose="05050102010706020507" pitchFamily="18" charset="2"/>
                </a:rPr>
                <a:t>31  40</a:t>
              </a:r>
              <a:endParaRPr lang="en-US" sz="1400"/>
            </a:p>
          </p:txBody>
        </p:sp>
        <p:cxnSp>
          <p:nvCxnSpPr>
            <p:cNvPr id="21" name="Straight Arrow Connector 20">
              <a:extLst>
                <a:ext uri="{FF2B5EF4-FFF2-40B4-BE49-F238E27FC236}">
                  <a16:creationId xmlns:a16="http://schemas.microsoft.com/office/drawing/2014/main" id="{1EB35634-860A-4DD6-BA08-FC5BDDC6A2C8}"/>
                </a:ext>
              </a:extLst>
            </p:cNvPr>
            <p:cNvCxnSpPr>
              <a:cxnSpLocks/>
              <a:endCxn id="7" idx="0"/>
            </p:cNvCxnSpPr>
            <p:nvPr/>
          </p:nvCxnSpPr>
          <p:spPr bwMode="auto">
            <a:xfrm>
              <a:off x="5301929" y="974328"/>
              <a:ext cx="1309910" cy="1464072"/>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928C3AC1-3E41-4D3F-84D0-80876B946167}"/>
                </a:ext>
              </a:extLst>
            </p:cNvPr>
            <p:cNvSpPr txBox="1"/>
            <p:nvPr/>
          </p:nvSpPr>
          <p:spPr>
            <a:xfrm>
              <a:off x="5975452" y="1496155"/>
              <a:ext cx="603050" cy="369332"/>
            </a:xfrm>
            <a:prstGeom prst="rect">
              <a:avLst/>
            </a:prstGeom>
            <a:noFill/>
          </p:spPr>
          <p:txBody>
            <a:bodyPr wrap="none" rtlCol="0">
              <a:spAutoFit/>
            </a:bodyPr>
            <a:lstStyle/>
            <a:p>
              <a:r>
                <a:rPr lang="en-US" b="0">
                  <a:sym typeface="Symbol" panose="05050102010706020507" pitchFamily="18" charset="2"/>
                </a:rPr>
                <a:t>&gt; 40</a:t>
              </a:r>
              <a:endParaRPr lang="en-US" sz="1600"/>
            </a:p>
          </p:txBody>
        </p:sp>
        <p:cxnSp>
          <p:nvCxnSpPr>
            <p:cNvPr id="26" name="Straight Arrow Connector 25">
              <a:extLst>
                <a:ext uri="{FF2B5EF4-FFF2-40B4-BE49-F238E27FC236}">
                  <a16:creationId xmlns:a16="http://schemas.microsoft.com/office/drawing/2014/main" id="{C6B56FE1-0C73-433A-8228-995F79F178D3}"/>
                </a:ext>
              </a:extLst>
            </p:cNvPr>
            <p:cNvCxnSpPr>
              <a:cxnSpLocks/>
            </p:cNvCxnSpPr>
            <p:nvPr/>
          </p:nvCxnSpPr>
          <p:spPr bwMode="auto">
            <a:xfrm flipH="1">
              <a:off x="2097708" y="2810367"/>
              <a:ext cx="645492" cy="90755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1BB926E0-7DA1-4F23-8753-E6BCF305BA15}"/>
                </a:ext>
              </a:extLst>
            </p:cNvPr>
            <p:cNvCxnSpPr>
              <a:cxnSpLocks/>
            </p:cNvCxnSpPr>
            <p:nvPr/>
          </p:nvCxnSpPr>
          <p:spPr bwMode="auto">
            <a:xfrm>
              <a:off x="2743200" y="2821744"/>
              <a:ext cx="623945" cy="89617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3" name="Oval 32">
              <a:extLst>
                <a:ext uri="{FF2B5EF4-FFF2-40B4-BE49-F238E27FC236}">
                  <a16:creationId xmlns:a16="http://schemas.microsoft.com/office/drawing/2014/main" id="{51C88AFD-42AD-40E2-B36F-FC61344A86D4}"/>
                </a:ext>
              </a:extLst>
            </p:cNvPr>
            <p:cNvSpPr/>
            <p:nvPr/>
          </p:nvSpPr>
          <p:spPr bwMode="auto">
            <a:xfrm>
              <a:off x="2948046" y="3729295"/>
              <a:ext cx="838198" cy="411480"/>
            </a:xfrm>
            <a:prstGeom prst="ellipse">
              <a:avLst/>
            </a:prstGeom>
            <a:solidFill>
              <a:schemeClr val="accent1"/>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b="0"/>
                <a:t>yes</a:t>
              </a:r>
              <a:endParaRPr lang="en-US">
                <a:latin typeface="Arial" charset="0"/>
                <a:cs typeface="Arial" charset="0"/>
              </a:endParaRPr>
            </a:p>
          </p:txBody>
        </p:sp>
        <p:sp>
          <p:nvSpPr>
            <p:cNvPr id="34" name="Oval 33">
              <a:extLst>
                <a:ext uri="{FF2B5EF4-FFF2-40B4-BE49-F238E27FC236}">
                  <a16:creationId xmlns:a16="http://schemas.microsoft.com/office/drawing/2014/main" id="{1466B635-DEA1-441C-809E-417B3564F013}"/>
                </a:ext>
              </a:extLst>
            </p:cNvPr>
            <p:cNvSpPr/>
            <p:nvPr/>
          </p:nvSpPr>
          <p:spPr bwMode="auto">
            <a:xfrm>
              <a:off x="1678609" y="3729295"/>
              <a:ext cx="838198" cy="411480"/>
            </a:xfrm>
            <a:prstGeom prst="ellipse">
              <a:avLst/>
            </a:prstGeom>
            <a:solidFill>
              <a:schemeClr val="accent1"/>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b="0"/>
                <a:t>no</a:t>
              </a:r>
              <a:endParaRPr lang="en-US">
                <a:latin typeface="Arial" charset="0"/>
                <a:cs typeface="Arial" charset="0"/>
              </a:endParaRPr>
            </a:p>
          </p:txBody>
        </p:sp>
        <p:sp>
          <p:nvSpPr>
            <p:cNvPr id="35" name="TextBox 34">
              <a:extLst>
                <a:ext uri="{FF2B5EF4-FFF2-40B4-BE49-F238E27FC236}">
                  <a16:creationId xmlns:a16="http://schemas.microsoft.com/office/drawing/2014/main" id="{8ADB3253-5840-4C0E-8A1F-1A622B2B5B5E}"/>
                </a:ext>
              </a:extLst>
            </p:cNvPr>
            <p:cNvSpPr txBox="1"/>
            <p:nvPr/>
          </p:nvSpPr>
          <p:spPr>
            <a:xfrm rot="18329590">
              <a:off x="2035988" y="3094865"/>
              <a:ext cx="389850" cy="338554"/>
            </a:xfrm>
            <a:prstGeom prst="rect">
              <a:avLst/>
            </a:prstGeom>
            <a:noFill/>
          </p:spPr>
          <p:txBody>
            <a:bodyPr wrap="none" rtlCol="0">
              <a:spAutoFit/>
            </a:bodyPr>
            <a:lstStyle/>
            <a:p>
              <a:r>
                <a:rPr lang="en-US" sz="1600">
                  <a:sym typeface="Symbol" panose="05050102010706020507" pitchFamily="18" charset="2"/>
                </a:rPr>
                <a:t>no</a:t>
              </a:r>
              <a:endParaRPr lang="en-US" sz="1600"/>
            </a:p>
          </p:txBody>
        </p:sp>
        <p:sp>
          <p:nvSpPr>
            <p:cNvPr id="38" name="TextBox 37">
              <a:extLst>
                <a:ext uri="{FF2B5EF4-FFF2-40B4-BE49-F238E27FC236}">
                  <a16:creationId xmlns:a16="http://schemas.microsoft.com/office/drawing/2014/main" id="{E2691B77-467F-4468-837E-B77C6587EC46}"/>
                </a:ext>
              </a:extLst>
            </p:cNvPr>
            <p:cNvSpPr txBox="1"/>
            <p:nvPr/>
          </p:nvSpPr>
          <p:spPr>
            <a:xfrm rot="3167706">
              <a:off x="2987903" y="3109188"/>
              <a:ext cx="458780" cy="338554"/>
            </a:xfrm>
            <a:prstGeom prst="rect">
              <a:avLst/>
            </a:prstGeom>
            <a:noFill/>
          </p:spPr>
          <p:txBody>
            <a:bodyPr wrap="none" rtlCol="0">
              <a:spAutoFit/>
            </a:bodyPr>
            <a:lstStyle/>
            <a:p>
              <a:r>
                <a:rPr lang="en-US" sz="1600">
                  <a:sym typeface="Symbol" panose="05050102010706020507" pitchFamily="18" charset="2"/>
                </a:rPr>
                <a:t>yes</a:t>
              </a:r>
              <a:endParaRPr lang="en-US" sz="1600"/>
            </a:p>
          </p:txBody>
        </p:sp>
        <p:cxnSp>
          <p:nvCxnSpPr>
            <p:cNvPr id="39" name="Straight Arrow Connector 38">
              <a:extLst>
                <a:ext uri="{FF2B5EF4-FFF2-40B4-BE49-F238E27FC236}">
                  <a16:creationId xmlns:a16="http://schemas.microsoft.com/office/drawing/2014/main" id="{33665247-51E7-4EDA-BE08-1CD2B4A79079}"/>
                </a:ext>
              </a:extLst>
            </p:cNvPr>
            <p:cNvCxnSpPr>
              <a:cxnSpLocks/>
            </p:cNvCxnSpPr>
            <p:nvPr/>
          </p:nvCxnSpPr>
          <p:spPr bwMode="auto">
            <a:xfrm flipH="1">
              <a:off x="6010084" y="2875783"/>
              <a:ext cx="645492" cy="90755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2A5872A2-B531-45C5-85AB-4E81D510B46C}"/>
                </a:ext>
              </a:extLst>
            </p:cNvPr>
            <p:cNvCxnSpPr>
              <a:cxnSpLocks/>
            </p:cNvCxnSpPr>
            <p:nvPr/>
          </p:nvCxnSpPr>
          <p:spPr bwMode="auto">
            <a:xfrm>
              <a:off x="6655576" y="2887160"/>
              <a:ext cx="623945" cy="89617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1" name="Oval 40">
              <a:extLst>
                <a:ext uri="{FF2B5EF4-FFF2-40B4-BE49-F238E27FC236}">
                  <a16:creationId xmlns:a16="http://schemas.microsoft.com/office/drawing/2014/main" id="{9558E994-ABFC-410A-8E10-59C86E5A5BA3}"/>
                </a:ext>
              </a:extLst>
            </p:cNvPr>
            <p:cNvSpPr/>
            <p:nvPr/>
          </p:nvSpPr>
          <p:spPr bwMode="auto">
            <a:xfrm>
              <a:off x="6860422" y="3794711"/>
              <a:ext cx="838198" cy="411480"/>
            </a:xfrm>
            <a:prstGeom prst="ellipse">
              <a:avLst/>
            </a:prstGeom>
            <a:solidFill>
              <a:schemeClr val="accent1"/>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b="0"/>
                <a:t>yes</a:t>
              </a:r>
              <a:endParaRPr lang="en-US">
                <a:latin typeface="Arial" charset="0"/>
                <a:cs typeface="Arial" charset="0"/>
              </a:endParaRPr>
            </a:p>
          </p:txBody>
        </p:sp>
        <p:sp>
          <p:nvSpPr>
            <p:cNvPr id="42" name="Oval 41">
              <a:extLst>
                <a:ext uri="{FF2B5EF4-FFF2-40B4-BE49-F238E27FC236}">
                  <a16:creationId xmlns:a16="http://schemas.microsoft.com/office/drawing/2014/main" id="{2163CBB3-9512-49E5-B7DE-FBD130D577D6}"/>
                </a:ext>
              </a:extLst>
            </p:cNvPr>
            <p:cNvSpPr/>
            <p:nvPr/>
          </p:nvSpPr>
          <p:spPr bwMode="auto">
            <a:xfrm>
              <a:off x="5590985" y="3794711"/>
              <a:ext cx="838198" cy="411480"/>
            </a:xfrm>
            <a:prstGeom prst="ellipse">
              <a:avLst/>
            </a:prstGeom>
            <a:solidFill>
              <a:schemeClr val="accent1"/>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p>
              <a:r>
                <a:rPr lang="en-US" b="0"/>
                <a:t>no</a:t>
              </a:r>
              <a:endParaRPr lang="en-US">
                <a:latin typeface="Arial" charset="0"/>
                <a:cs typeface="Arial" charset="0"/>
              </a:endParaRPr>
            </a:p>
          </p:txBody>
        </p:sp>
        <p:sp>
          <p:nvSpPr>
            <p:cNvPr id="43" name="TextBox 42">
              <a:extLst>
                <a:ext uri="{FF2B5EF4-FFF2-40B4-BE49-F238E27FC236}">
                  <a16:creationId xmlns:a16="http://schemas.microsoft.com/office/drawing/2014/main" id="{280586BA-B89B-4539-B8E1-7E765D078181}"/>
                </a:ext>
              </a:extLst>
            </p:cNvPr>
            <p:cNvSpPr txBox="1"/>
            <p:nvPr/>
          </p:nvSpPr>
          <p:spPr>
            <a:xfrm rot="18329590">
              <a:off x="5679060" y="3160281"/>
              <a:ext cx="928459" cy="338554"/>
            </a:xfrm>
            <a:prstGeom prst="rect">
              <a:avLst/>
            </a:prstGeom>
            <a:noFill/>
          </p:spPr>
          <p:txBody>
            <a:bodyPr wrap="none" rtlCol="0">
              <a:spAutoFit/>
            </a:bodyPr>
            <a:lstStyle/>
            <a:p>
              <a:r>
                <a:rPr lang="en-US" sz="1600">
                  <a:sym typeface="Symbol" panose="05050102010706020507" pitchFamily="18" charset="2"/>
                </a:rPr>
                <a:t>excellent</a:t>
              </a:r>
              <a:endParaRPr lang="en-US" sz="1600"/>
            </a:p>
          </p:txBody>
        </p:sp>
        <p:sp>
          <p:nvSpPr>
            <p:cNvPr id="44" name="TextBox 43">
              <a:extLst>
                <a:ext uri="{FF2B5EF4-FFF2-40B4-BE49-F238E27FC236}">
                  <a16:creationId xmlns:a16="http://schemas.microsoft.com/office/drawing/2014/main" id="{8A5D98A2-2C67-4974-B9F2-FD50F4914714}"/>
                </a:ext>
              </a:extLst>
            </p:cNvPr>
            <p:cNvSpPr txBox="1"/>
            <p:nvPr/>
          </p:nvSpPr>
          <p:spPr>
            <a:xfrm rot="3167706">
              <a:off x="6894669" y="3174604"/>
              <a:ext cx="470000" cy="338554"/>
            </a:xfrm>
            <a:prstGeom prst="rect">
              <a:avLst/>
            </a:prstGeom>
            <a:noFill/>
          </p:spPr>
          <p:txBody>
            <a:bodyPr wrap="none" rtlCol="0">
              <a:spAutoFit/>
            </a:bodyPr>
            <a:lstStyle/>
            <a:p>
              <a:r>
                <a:rPr lang="en-US" sz="1600">
                  <a:sym typeface="Symbol" panose="05050102010706020507" pitchFamily="18" charset="2"/>
                </a:rPr>
                <a:t>fair</a:t>
              </a:r>
              <a:endParaRPr lang="en-US" sz="1600"/>
            </a:p>
          </p:txBody>
        </p:sp>
      </p:grpSp>
      <p:sp>
        <p:nvSpPr>
          <p:cNvPr id="46" name="Rectangle 5">
            <a:extLst>
              <a:ext uri="{FF2B5EF4-FFF2-40B4-BE49-F238E27FC236}">
                <a16:creationId xmlns:a16="http://schemas.microsoft.com/office/drawing/2014/main" id="{A809828F-47E8-4932-A5B3-E7A753E239C3}"/>
              </a:ext>
            </a:extLst>
          </p:cNvPr>
          <p:cNvSpPr>
            <a:spLocks noChangeArrowheads="1"/>
          </p:cNvSpPr>
          <p:nvPr/>
        </p:nvSpPr>
        <p:spPr bwMode="auto">
          <a:xfrm>
            <a:off x="228600" y="4038603"/>
            <a:ext cx="11049000" cy="1828781"/>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vi-VN" sz="2400" dirty="0">
                <a:solidFill>
                  <a:srgbClr val="0070C0"/>
                </a:solidFill>
              </a:rPr>
              <a:t>Biểu diễn tương đương dưới dạng biểu thức logic</a:t>
            </a:r>
          </a:p>
          <a:p>
            <a:pPr marL="914400" lvl="1" indent="-457200" algn="just">
              <a:spcBef>
                <a:spcPts val="300"/>
              </a:spcBef>
              <a:buFont typeface="Wingdings" panose="05000000000000000000" pitchFamily="2" charset="2"/>
              <a:buChar char="§"/>
            </a:pPr>
            <a:r>
              <a:rPr lang="vi-VN" sz="2000" dirty="0">
                <a:solidFill>
                  <a:srgbClr val="0070C0"/>
                </a:solidFill>
              </a:rPr>
              <a:t>Cây quyết định có thể biểu diễn tương đương dưới dạng các quy tắc hay biểu thức logic</a:t>
            </a:r>
          </a:p>
          <a:p>
            <a:pPr lvl="2" algn="just">
              <a:spcBef>
                <a:spcPts val="300"/>
              </a:spcBef>
            </a:pPr>
            <a:r>
              <a:rPr lang="vi-VN" sz="2000" dirty="0">
                <a:solidFill>
                  <a:srgbClr val="0070C0"/>
                </a:solidFill>
              </a:rPr>
              <a:t>Cây_quyết_định(x)</a:t>
            </a:r>
            <a:r>
              <a:rPr lang="en-US" sz="2000" dirty="0">
                <a:solidFill>
                  <a:srgbClr val="0070C0"/>
                </a:solidFill>
              </a:rPr>
              <a:t> </a:t>
            </a:r>
            <a:r>
              <a:rPr lang="en-US" sz="2000" dirty="0">
                <a:solidFill>
                  <a:srgbClr val="0070C0"/>
                </a:solidFill>
                <a:sym typeface="Symbol" panose="05050102010706020507" pitchFamily="18" charset="2"/>
              </a:rPr>
              <a:t> (P</a:t>
            </a:r>
            <a:r>
              <a:rPr lang="en-US" sz="2000" baseline="-25000" dirty="0">
                <a:solidFill>
                  <a:srgbClr val="0070C0"/>
                </a:solidFill>
                <a:sym typeface="Symbol" panose="05050102010706020507" pitchFamily="18" charset="2"/>
              </a:rPr>
              <a:t>1</a:t>
            </a:r>
            <a:r>
              <a:rPr lang="en-US" sz="2000" dirty="0">
                <a:solidFill>
                  <a:srgbClr val="0070C0"/>
                </a:solidFill>
                <a:sym typeface="Symbol" panose="05050102010706020507" pitchFamily="18" charset="2"/>
              </a:rPr>
              <a:t>(x)  …  </a:t>
            </a:r>
            <a:r>
              <a:rPr lang="en-US" sz="2000" dirty="0" err="1">
                <a:solidFill>
                  <a:srgbClr val="0070C0"/>
                </a:solidFill>
                <a:sym typeface="Symbol" panose="05050102010706020507" pitchFamily="18" charset="2"/>
              </a:rPr>
              <a:t>P</a:t>
            </a:r>
            <a:r>
              <a:rPr lang="en-US" sz="2000" baseline="-25000" dirty="0" err="1">
                <a:solidFill>
                  <a:srgbClr val="0070C0"/>
                </a:solidFill>
                <a:sym typeface="Symbol" panose="05050102010706020507" pitchFamily="18" charset="2"/>
              </a:rPr>
              <a:t>n</a:t>
            </a:r>
            <a:r>
              <a:rPr lang="en-US" sz="2000" dirty="0">
                <a:solidFill>
                  <a:srgbClr val="0070C0"/>
                </a:solidFill>
                <a:sym typeface="Symbol" panose="05050102010706020507" pitchFamily="18" charset="2"/>
              </a:rPr>
              <a:t>(x))</a:t>
            </a:r>
          </a:p>
          <a:p>
            <a:pPr marL="1257300" lvl="2" indent="-342900" algn="just">
              <a:spcBef>
                <a:spcPts val="300"/>
              </a:spcBef>
              <a:buFont typeface="Wingdings" panose="05000000000000000000" pitchFamily="2" charset="2"/>
              <a:buChar char="q"/>
            </a:pPr>
            <a:r>
              <a:rPr lang="vi-VN" sz="2000" dirty="0">
                <a:solidFill>
                  <a:srgbClr val="0070C0"/>
                </a:solidFill>
              </a:rPr>
              <a:t>Trong đó mỗi P</a:t>
            </a:r>
            <a:r>
              <a:rPr lang="vi-VN" sz="2000" baseline="-25000" dirty="0">
                <a:solidFill>
                  <a:srgbClr val="0070C0"/>
                </a:solidFill>
              </a:rPr>
              <a:t>i</a:t>
            </a:r>
            <a:r>
              <a:rPr lang="vi-VN" sz="2000" dirty="0">
                <a:solidFill>
                  <a:srgbClr val="0070C0"/>
                </a:solidFill>
              </a:rPr>
              <a:t>(x) là hội các phép thử thuộc tính theo đường đi từ gốc tới nút lá</a:t>
            </a:r>
            <a:endParaRPr lang="en-US" sz="2000" dirty="0">
              <a:solidFill>
                <a:srgbClr val="0070C0"/>
              </a:solidFill>
            </a:endParaRPr>
          </a:p>
          <a:p>
            <a:pPr marL="342900" indent="-342900" algn="just">
              <a:spcBef>
                <a:spcPts val="300"/>
              </a:spcBef>
              <a:buFont typeface="Arial" panose="020B0604020202020204" pitchFamily="34" charset="0"/>
              <a:buChar char="•"/>
            </a:pPr>
            <a:r>
              <a:rPr lang="en-US" altLang="en-US" sz="2400" dirty="0" err="1">
                <a:solidFill>
                  <a:srgbClr val="0070C0"/>
                </a:solidFill>
              </a:rPr>
              <a:t>Kích</a:t>
            </a:r>
            <a:r>
              <a:rPr lang="en-US" altLang="en-US" sz="2400" dirty="0">
                <a:solidFill>
                  <a:srgbClr val="0070C0"/>
                </a:solidFill>
              </a:rPr>
              <a:t> </a:t>
            </a:r>
            <a:r>
              <a:rPr lang="en-US" altLang="en-US" sz="2400" dirty="0" err="1">
                <a:solidFill>
                  <a:srgbClr val="0070C0"/>
                </a:solidFill>
              </a:rPr>
              <a:t>cỡ</a:t>
            </a:r>
            <a:r>
              <a:rPr lang="en-US" altLang="en-US" sz="2400" dirty="0">
                <a:solidFill>
                  <a:srgbClr val="0070C0"/>
                </a:solidFill>
              </a:rPr>
              <a:t> </a:t>
            </a:r>
            <a:r>
              <a:rPr lang="en-US" altLang="en-US" sz="2400" dirty="0" err="1">
                <a:solidFill>
                  <a:srgbClr val="0070C0"/>
                </a:solidFill>
              </a:rPr>
              <a:t>của</a:t>
            </a:r>
            <a:r>
              <a:rPr lang="en-US" altLang="en-US" sz="2400" dirty="0">
                <a:solidFill>
                  <a:srgbClr val="0070C0"/>
                </a:solidFill>
              </a:rPr>
              <a:t> </a:t>
            </a:r>
            <a:r>
              <a:rPr lang="en-US" altLang="en-US" sz="2400" dirty="0" err="1">
                <a:solidFill>
                  <a:srgbClr val="0070C0"/>
                </a:solidFill>
              </a:rPr>
              <a:t>cây</a:t>
            </a:r>
            <a:r>
              <a:rPr lang="en-US" altLang="en-US" sz="2400" dirty="0">
                <a:solidFill>
                  <a:srgbClr val="0070C0"/>
                </a:solidFill>
              </a:rPr>
              <a:t> </a:t>
            </a:r>
            <a:r>
              <a:rPr lang="vi-VN" sz="2400" dirty="0">
                <a:solidFill>
                  <a:srgbClr val="0070C0"/>
                </a:solidFill>
              </a:rPr>
              <a:t>quyết định</a:t>
            </a:r>
            <a:r>
              <a:rPr lang="en-US" altLang="en-US" sz="2400" dirty="0">
                <a:solidFill>
                  <a:srgbClr val="0070C0"/>
                </a:solidFill>
              </a:rPr>
              <a:t> </a:t>
            </a:r>
            <a:r>
              <a:rPr lang="en-US" altLang="en-US" sz="2400" dirty="0" err="1">
                <a:solidFill>
                  <a:srgbClr val="0070C0"/>
                </a:solidFill>
              </a:rPr>
              <a:t>tùy</a:t>
            </a:r>
            <a:r>
              <a:rPr lang="en-US" altLang="en-US" sz="2400" dirty="0">
                <a:solidFill>
                  <a:srgbClr val="0070C0"/>
                </a:solidFill>
              </a:rPr>
              <a:t> </a:t>
            </a:r>
            <a:r>
              <a:rPr lang="en-US" altLang="en-US" sz="2400" dirty="0" err="1">
                <a:solidFill>
                  <a:srgbClr val="0070C0"/>
                </a:solidFill>
              </a:rPr>
              <a:t>thuộc</a:t>
            </a:r>
            <a:r>
              <a:rPr lang="en-US" altLang="en-US" sz="2400" dirty="0">
                <a:solidFill>
                  <a:srgbClr val="0070C0"/>
                </a:solidFill>
              </a:rPr>
              <a:t> </a:t>
            </a:r>
            <a:r>
              <a:rPr lang="en-US" altLang="en-US" sz="2400" dirty="0" err="1">
                <a:solidFill>
                  <a:srgbClr val="0070C0"/>
                </a:solidFill>
              </a:rPr>
              <a:t>vào</a:t>
            </a:r>
            <a:r>
              <a:rPr lang="en-US" altLang="en-US" sz="2400" dirty="0">
                <a:solidFill>
                  <a:srgbClr val="0070C0"/>
                </a:solidFill>
              </a:rPr>
              <a:t> </a:t>
            </a:r>
            <a:r>
              <a:rPr lang="en-US" altLang="en-US" sz="2400" dirty="0" err="1">
                <a:solidFill>
                  <a:srgbClr val="0070C0"/>
                </a:solidFill>
              </a:rPr>
              <a:t>thứ</a:t>
            </a:r>
            <a:r>
              <a:rPr lang="en-US" altLang="en-US" sz="2400" dirty="0">
                <a:solidFill>
                  <a:srgbClr val="0070C0"/>
                </a:solidFill>
              </a:rPr>
              <a:t> </a:t>
            </a:r>
            <a:r>
              <a:rPr lang="en-US" altLang="en-US" sz="2400" dirty="0" err="1">
                <a:solidFill>
                  <a:srgbClr val="0070C0"/>
                </a:solidFill>
              </a:rPr>
              <a:t>tự</a:t>
            </a:r>
            <a:r>
              <a:rPr lang="en-US" altLang="en-US" sz="2400" dirty="0">
                <a:solidFill>
                  <a:srgbClr val="0070C0"/>
                </a:solidFill>
              </a:rPr>
              <a:t> </a:t>
            </a:r>
            <a:r>
              <a:rPr lang="en-US" altLang="en-US" sz="2400" dirty="0" err="1">
                <a:solidFill>
                  <a:srgbClr val="0070C0"/>
                </a:solidFill>
              </a:rPr>
              <a:t>của</a:t>
            </a:r>
            <a:r>
              <a:rPr lang="en-US" altLang="en-US" sz="2400" dirty="0">
                <a:solidFill>
                  <a:srgbClr val="0070C0"/>
                </a:solidFill>
              </a:rPr>
              <a:t> </a:t>
            </a:r>
            <a:r>
              <a:rPr lang="en-US" altLang="en-US" sz="2400" dirty="0" err="1">
                <a:solidFill>
                  <a:srgbClr val="0070C0"/>
                </a:solidFill>
              </a:rPr>
              <a:t>các</a:t>
            </a:r>
            <a:r>
              <a:rPr lang="en-US" altLang="en-US" sz="2400" dirty="0">
                <a:solidFill>
                  <a:srgbClr val="0070C0"/>
                </a:solidFill>
              </a:rPr>
              <a:t> </a:t>
            </a:r>
            <a:r>
              <a:rPr lang="en-US" altLang="en-US" sz="2400" dirty="0" err="1">
                <a:solidFill>
                  <a:srgbClr val="0070C0"/>
                </a:solidFill>
              </a:rPr>
              <a:t>kiểm</a:t>
            </a:r>
            <a:r>
              <a:rPr lang="en-US" altLang="en-US" sz="2400" dirty="0">
                <a:solidFill>
                  <a:srgbClr val="0070C0"/>
                </a:solidFill>
              </a:rPr>
              <a:t> </a:t>
            </a:r>
            <a:r>
              <a:rPr lang="en-US" altLang="en-US" sz="2400" dirty="0" err="1">
                <a:solidFill>
                  <a:srgbClr val="0070C0"/>
                </a:solidFill>
              </a:rPr>
              <a:t>tra</a:t>
            </a:r>
            <a:r>
              <a:rPr lang="en-US" altLang="en-US" sz="2400" dirty="0">
                <a:solidFill>
                  <a:srgbClr val="0070C0"/>
                </a:solidFill>
              </a:rPr>
              <a:t> </a:t>
            </a:r>
            <a:r>
              <a:rPr lang="en-US" altLang="en-US" sz="2400" dirty="0" err="1">
                <a:solidFill>
                  <a:srgbClr val="0070C0"/>
                </a:solidFill>
              </a:rPr>
              <a:t>trên</a:t>
            </a:r>
            <a:r>
              <a:rPr lang="en-US" altLang="en-US" sz="2400" dirty="0">
                <a:solidFill>
                  <a:srgbClr val="0070C0"/>
                </a:solidFill>
              </a:rPr>
              <a:t> </a:t>
            </a:r>
            <a:r>
              <a:rPr lang="en-US" altLang="en-US" sz="2400" dirty="0" err="1">
                <a:solidFill>
                  <a:srgbClr val="0070C0"/>
                </a:solidFill>
              </a:rPr>
              <a:t>các</a:t>
            </a:r>
            <a:r>
              <a:rPr lang="en-US" altLang="en-US" sz="2400" dirty="0">
                <a:solidFill>
                  <a:srgbClr val="0070C0"/>
                </a:solidFill>
              </a:rPr>
              <a:t> </a:t>
            </a:r>
            <a:r>
              <a:rPr lang="en-US" altLang="en-US" sz="2400" dirty="0" err="1">
                <a:solidFill>
                  <a:srgbClr val="0070C0"/>
                </a:solidFill>
              </a:rPr>
              <a:t>thuộc</a:t>
            </a:r>
            <a:r>
              <a:rPr lang="en-US" altLang="en-US" sz="2400" dirty="0">
                <a:solidFill>
                  <a:srgbClr val="0070C0"/>
                </a:solidFill>
              </a:rPr>
              <a:t> </a:t>
            </a:r>
            <a:r>
              <a:rPr lang="en-US" altLang="en-US" sz="2400" dirty="0" err="1">
                <a:solidFill>
                  <a:srgbClr val="0070C0"/>
                </a:solidFill>
              </a:rPr>
              <a:t>tính</a:t>
            </a:r>
            <a:endParaRPr lang="en-US" sz="2400" dirty="0">
              <a:solidFill>
                <a:srgbClr val="0070C0"/>
              </a:solidFill>
            </a:endParaRPr>
          </a:p>
        </p:txBody>
      </p:sp>
    </p:spTree>
    <p:extLst>
      <p:ext uri="{BB962C8B-B14F-4D97-AF65-F5344CB8AC3E}">
        <p14:creationId xmlns:p14="http://schemas.microsoft.com/office/powerpoint/2010/main" val="346073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6">
                                            <p:txEl>
                                              <p:pRg st="0" end="0"/>
                                            </p:txEl>
                                          </p:spTgt>
                                        </p:tgtEl>
                                        <p:attrNameLst>
                                          <p:attrName>style.visibility</p:attrName>
                                        </p:attrNameLst>
                                      </p:cBhvr>
                                      <p:to>
                                        <p:strVal val="visible"/>
                                      </p:to>
                                    </p:set>
                                    <p:anim calcmode="lin" valueType="num">
                                      <p:cBhvr additive="base">
                                        <p:cTn id="1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6">
                                            <p:txEl>
                                              <p:pRg st="1" end="1"/>
                                            </p:txEl>
                                          </p:spTgt>
                                        </p:tgtEl>
                                        <p:attrNameLst>
                                          <p:attrName>style.visibility</p:attrName>
                                        </p:attrNameLst>
                                      </p:cBhvr>
                                      <p:to>
                                        <p:strVal val="visible"/>
                                      </p:to>
                                    </p:set>
                                    <p:anim calcmode="lin" valueType="num">
                                      <p:cBhvr additive="base">
                                        <p:cTn id="20"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6">
                                            <p:txEl>
                                              <p:pRg st="2" end="2"/>
                                            </p:txEl>
                                          </p:spTgt>
                                        </p:tgtEl>
                                        <p:attrNameLst>
                                          <p:attrName>style.visibility</p:attrName>
                                        </p:attrNameLst>
                                      </p:cBhvr>
                                      <p:to>
                                        <p:strVal val="visible"/>
                                      </p:to>
                                    </p:set>
                                    <p:anim calcmode="lin" valueType="num">
                                      <p:cBhvr additive="base">
                                        <p:cTn id="26"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
                                            <p:txEl>
                                              <p:pRg st="3" end="3"/>
                                            </p:txEl>
                                          </p:spTgt>
                                        </p:tgtEl>
                                        <p:attrNameLst>
                                          <p:attrName>style.visibility</p:attrName>
                                        </p:attrNameLst>
                                      </p:cBhvr>
                                      <p:to>
                                        <p:strVal val="visible"/>
                                      </p:to>
                                    </p:set>
                                    <p:anim calcmode="lin" valueType="num">
                                      <p:cBhvr additive="base">
                                        <p:cTn id="32" dur="500" fill="hold"/>
                                        <p:tgtEl>
                                          <p:spTgt spid="4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
                                            <p:txEl>
                                              <p:pRg st="4" end="4"/>
                                            </p:txEl>
                                          </p:spTgt>
                                        </p:tgtEl>
                                        <p:attrNameLst>
                                          <p:attrName>style.visibility</p:attrName>
                                        </p:attrNameLst>
                                      </p:cBhvr>
                                      <p:to>
                                        <p:strVal val="visible"/>
                                      </p:to>
                                    </p:set>
                                    <p:anim calcmode="lin" valueType="num">
                                      <p:cBhvr additive="base">
                                        <p:cTn id="38" dur="500" fill="hold"/>
                                        <p:tgtEl>
                                          <p:spTgt spid="46">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41</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Học cây quyết định {4}</a:t>
            </a:r>
          </a:p>
        </p:txBody>
      </p:sp>
      <p:sp>
        <p:nvSpPr>
          <p:cNvPr id="4101" name="Rectangle 5"/>
          <p:cNvSpPr>
            <a:spLocks noChangeArrowheads="1"/>
          </p:cNvSpPr>
          <p:nvPr/>
        </p:nvSpPr>
        <p:spPr bwMode="auto">
          <a:xfrm>
            <a:off x="1524000" y="762022"/>
            <a:ext cx="9144000" cy="1828781"/>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vi-VN" sz="2400" dirty="0">
                <a:solidFill>
                  <a:srgbClr val="0070C0"/>
                </a:solidFill>
              </a:rPr>
              <a:t>Trước khi sử dụng cây quyết định, ta cần xây dựng cây quyết định “học” từ dữ liệu huấn luyện</a:t>
            </a:r>
            <a:endParaRPr lang="en-US" sz="2400" dirty="0">
              <a:solidFill>
                <a:srgbClr val="0070C0"/>
              </a:solidFill>
            </a:endParaRPr>
          </a:p>
          <a:p>
            <a:pPr marL="914400" lvl="1" indent="-457200" algn="just">
              <a:spcBef>
                <a:spcPts val="300"/>
              </a:spcBef>
              <a:buFont typeface="Wingdings" panose="05000000000000000000" pitchFamily="2" charset="2"/>
              <a:buChar char="§"/>
            </a:pPr>
            <a:r>
              <a:rPr lang="vi-VN" sz="2000" dirty="0">
                <a:solidFill>
                  <a:srgbClr val="0070C0"/>
                </a:solidFill>
              </a:rPr>
              <a:t>Có nhiều thuật toán khác nhau được đề xuất và sử dụng để học cây quyết định từ dữ</a:t>
            </a:r>
            <a:r>
              <a:rPr lang="en-US" sz="2000" dirty="0">
                <a:solidFill>
                  <a:srgbClr val="0070C0"/>
                </a:solidFill>
              </a:rPr>
              <a:t> </a:t>
            </a:r>
            <a:r>
              <a:rPr lang="vi-VN" sz="2000" dirty="0">
                <a:solidFill>
                  <a:srgbClr val="0070C0"/>
                </a:solidFill>
              </a:rPr>
              <a:t>liệu </a:t>
            </a:r>
            <a:endParaRPr lang="en-US" sz="2000" dirty="0">
              <a:solidFill>
                <a:srgbClr val="0070C0"/>
              </a:solidFill>
            </a:endParaRPr>
          </a:p>
          <a:p>
            <a:pPr marL="914400" lvl="1" indent="-457200" algn="just">
              <a:spcBef>
                <a:spcPts val="300"/>
              </a:spcBef>
              <a:buFont typeface="Wingdings" panose="05000000000000000000" pitchFamily="2" charset="2"/>
              <a:buChar char="§"/>
            </a:pPr>
            <a:r>
              <a:rPr lang="vi-VN" sz="2000" dirty="0">
                <a:solidFill>
                  <a:srgbClr val="0070C0"/>
                </a:solidFill>
              </a:rPr>
              <a:t>Đa số dựa trên nguyên tắc chung là xây dựng cây theo kiểu tìm kiếm tham lam từ cây đơn giản tới cây phức tạp hơn</a:t>
            </a:r>
            <a:endParaRPr lang="en-US" sz="2000" dirty="0">
              <a:solidFill>
                <a:srgbClr val="0070C0"/>
              </a:solidFill>
            </a:endParaRPr>
          </a:p>
          <a:p>
            <a:pPr marL="457200" indent="-457200" algn="just">
              <a:spcBef>
                <a:spcPts val="300"/>
              </a:spcBef>
              <a:buFont typeface="Arial" panose="020B0604020202020204" pitchFamily="34" charset="0"/>
              <a:buChar char="•"/>
            </a:pPr>
            <a:r>
              <a:rPr lang="en-US" sz="2400" dirty="0" err="1">
                <a:solidFill>
                  <a:srgbClr val="0070C0"/>
                </a:solidFill>
              </a:rPr>
              <a:t>Thuật</a:t>
            </a:r>
            <a:r>
              <a:rPr lang="en-US" sz="2400" dirty="0">
                <a:solidFill>
                  <a:srgbClr val="0070C0"/>
                </a:solidFill>
              </a:rPr>
              <a:t> </a:t>
            </a:r>
            <a:r>
              <a:rPr lang="en-US" sz="2400" dirty="0" err="1">
                <a:solidFill>
                  <a:srgbClr val="0070C0"/>
                </a:solidFill>
              </a:rPr>
              <a:t>toán</a:t>
            </a:r>
            <a:r>
              <a:rPr lang="en-US" sz="2400" dirty="0">
                <a:solidFill>
                  <a:srgbClr val="0070C0"/>
                </a:solidFill>
              </a:rPr>
              <a:t> </a:t>
            </a:r>
            <a:r>
              <a:rPr lang="en-US" sz="2400" dirty="0" err="1">
                <a:solidFill>
                  <a:srgbClr val="0070C0"/>
                </a:solidFill>
              </a:rPr>
              <a:t>gồm</a:t>
            </a:r>
            <a:endParaRPr lang="en-US" sz="2400" dirty="0">
              <a:solidFill>
                <a:srgbClr val="0070C0"/>
              </a:solidFill>
            </a:endParaRPr>
          </a:p>
          <a:p>
            <a:pPr marL="914400" lvl="1" indent="-457200" algn="just">
              <a:spcBef>
                <a:spcPts val="300"/>
              </a:spcBef>
              <a:buFont typeface="Wingdings" panose="05000000000000000000" pitchFamily="2" charset="2"/>
              <a:buChar char="§"/>
            </a:pPr>
            <a:r>
              <a:rPr lang="vi-VN" sz="2000" dirty="0">
                <a:solidFill>
                  <a:srgbClr val="0070C0"/>
                </a:solidFill>
              </a:rPr>
              <a:t>Đầu vào: </a:t>
            </a:r>
            <a:r>
              <a:rPr lang="en-US" sz="2000" dirty="0">
                <a:solidFill>
                  <a:srgbClr val="0070C0"/>
                </a:solidFill>
              </a:rPr>
              <a:t>m</a:t>
            </a:r>
            <a:r>
              <a:rPr lang="vi-VN" sz="2000" dirty="0">
                <a:solidFill>
                  <a:srgbClr val="0070C0"/>
                </a:solidFill>
              </a:rPr>
              <a:t>ột tập hợp các mẫu học. Mỗi mẫu học bao gồm các thuộc tính mô tả một tình huống</a:t>
            </a:r>
            <a:r>
              <a:rPr lang="en-US" sz="2000" dirty="0">
                <a:solidFill>
                  <a:srgbClr val="0070C0"/>
                </a:solidFill>
              </a:rPr>
              <a:t> </a:t>
            </a:r>
            <a:r>
              <a:rPr lang="en-US" sz="2000" dirty="0" err="1">
                <a:solidFill>
                  <a:srgbClr val="0070C0"/>
                </a:solidFill>
              </a:rPr>
              <a:t>hoặc</a:t>
            </a:r>
            <a:r>
              <a:rPr lang="en-US" sz="2000" dirty="0">
                <a:solidFill>
                  <a:srgbClr val="0070C0"/>
                </a:solidFill>
              </a:rPr>
              <a:t> </a:t>
            </a:r>
            <a:r>
              <a:rPr lang="vi-VN" sz="2000" dirty="0">
                <a:solidFill>
                  <a:srgbClr val="0070C0"/>
                </a:solidFill>
              </a:rPr>
              <a:t>một đối tượng nào đó, và một giá trị phân lớp của nó</a:t>
            </a:r>
          </a:p>
          <a:p>
            <a:pPr marL="914400" lvl="1" indent="-457200" algn="just">
              <a:spcBef>
                <a:spcPts val="300"/>
              </a:spcBef>
              <a:buFont typeface="Wingdings" panose="05000000000000000000" pitchFamily="2" charset="2"/>
              <a:buChar char="§"/>
            </a:pPr>
            <a:r>
              <a:rPr lang="vi-VN" sz="2000" dirty="0">
                <a:solidFill>
                  <a:srgbClr val="0070C0"/>
                </a:solidFill>
              </a:rPr>
              <a:t>Đầu ra: </a:t>
            </a:r>
            <a:r>
              <a:rPr lang="en-US" sz="2000" dirty="0">
                <a:solidFill>
                  <a:srgbClr val="0070C0"/>
                </a:solidFill>
              </a:rPr>
              <a:t>c</a:t>
            </a:r>
            <a:r>
              <a:rPr lang="vi-VN" sz="2000" dirty="0">
                <a:solidFill>
                  <a:srgbClr val="0070C0"/>
                </a:solidFill>
              </a:rPr>
              <a:t>ây quyết định có khả năng phân lớp đúng đắn các mẫu học trong tập dữ liệu</a:t>
            </a:r>
            <a:r>
              <a:rPr lang="en-US" sz="2000" dirty="0">
                <a:solidFill>
                  <a:srgbClr val="0070C0"/>
                </a:solidFill>
              </a:rPr>
              <a:t> </a:t>
            </a:r>
            <a:r>
              <a:rPr lang="en-US" sz="2000" dirty="0" err="1">
                <a:solidFill>
                  <a:srgbClr val="0070C0"/>
                </a:solidFill>
              </a:rPr>
              <a:t>huấn</a:t>
            </a:r>
            <a:r>
              <a:rPr lang="en-US" sz="2000" dirty="0">
                <a:solidFill>
                  <a:srgbClr val="0070C0"/>
                </a:solidFill>
              </a:rPr>
              <a:t> </a:t>
            </a:r>
            <a:r>
              <a:rPr lang="en-US" sz="2000" dirty="0" err="1">
                <a:solidFill>
                  <a:srgbClr val="0070C0"/>
                </a:solidFill>
              </a:rPr>
              <a:t>luyện</a:t>
            </a:r>
            <a:r>
              <a:rPr lang="vi-VN" sz="2000" dirty="0">
                <a:solidFill>
                  <a:srgbClr val="0070C0"/>
                </a:solidFill>
              </a:rPr>
              <a:t>, và hy vọng là phân lớp đúng cho cả các mẫu học chưa gặp trong tương</a:t>
            </a:r>
            <a:r>
              <a:rPr lang="en-US" sz="2000" dirty="0">
                <a:solidFill>
                  <a:srgbClr val="0070C0"/>
                </a:solidFill>
              </a:rPr>
              <a:t> </a:t>
            </a:r>
            <a:r>
              <a:rPr lang="en-US" sz="2000" dirty="0" err="1">
                <a:solidFill>
                  <a:srgbClr val="0070C0"/>
                </a:solidFill>
              </a:rPr>
              <a:t>lai</a:t>
            </a:r>
            <a:endParaRPr lang="en-US" sz="20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9061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42</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Xây dựng cây quyết định {1}</a:t>
            </a:r>
          </a:p>
        </p:txBody>
      </p:sp>
      <p:sp>
        <p:nvSpPr>
          <p:cNvPr id="4101" name="Rectangle 5"/>
          <p:cNvSpPr>
            <a:spLocks noChangeArrowheads="1"/>
          </p:cNvSpPr>
          <p:nvPr/>
        </p:nvSpPr>
        <p:spPr bwMode="auto">
          <a:xfrm>
            <a:off x="1524000" y="685822"/>
            <a:ext cx="9144000" cy="1828781"/>
          </a:xfrm>
          <a:prstGeom prst="rect">
            <a:avLst/>
          </a:prstGeom>
          <a:noFill/>
          <a:ln w="9525">
            <a:noFill/>
            <a:miter lim="800000"/>
            <a:headEnd/>
            <a:tailEnd/>
          </a:ln>
        </p:spPr>
        <p:txBody>
          <a:bodyPr/>
          <a:lstStyle/>
          <a:p>
            <a:pPr marL="342900" indent="-342900" algn="just">
              <a:spcBef>
                <a:spcPct val="20000"/>
              </a:spcBef>
              <a:buFontTx/>
              <a:buChar char="•"/>
            </a:pPr>
            <a:r>
              <a:rPr lang="en-US" sz="2400" b="1" dirty="0" err="1">
                <a:solidFill>
                  <a:srgbClr val="0070C0"/>
                </a:solidFill>
              </a:rPr>
              <a:t>Gồm</a:t>
            </a:r>
            <a:r>
              <a:rPr lang="en-US" sz="2400" b="1" dirty="0">
                <a:solidFill>
                  <a:srgbClr val="0070C0"/>
                </a:solidFill>
              </a:rPr>
              <a:t> </a:t>
            </a:r>
            <a:r>
              <a:rPr lang="en-US" sz="2400" b="1" dirty="0" err="1">
                <a:solidFill>
                  <a:srgbClr val="0070C0"/>
                </a:solidFill>
              </a:rPr>
              <a:t>các</a:t>
            </a:r>
            <a:r>
              <a:rPr lang="en-US" sz="2400" b="1" dirty="0">
                <a:solidFill>
                  <a:srgbClr val="0070C0"/>
                </a:solidFill>
              </a:rPr>
              <a:t> </a:t>
            </a:r>
            <a:r>
              <a:rPr lang="en-US" sz="2400" b="1" dirty="0" err="1">
                <a:solidFill>
                  <a:srgbClr val="0070C0"/>
                </a:solidFill>
              </a:rPr>
              <a:t>bước</a:t>
            </a:r>
            <a:endParaRPr lang="en-US" sz="2400" b="1" dirty="0">
              <a:solidFill>
                <a:srgbClr val="0070C0"/>
              </a:solidFill>
            </a:endParaRPr>
          </a:p>
          <a:p>
            <a:pPr lvl="1" algn="just">
              <a:spcBef>
                <a:spcPct val="20000"/>
              </a:spcBef>
            </a:pPr>
            <a:r>
              <a:rPr lang="vi-VN" sz="2000" dirty="0">
                <a:solidFill>
                  <a:srgbClr val="0070C0"/>
                </a:solidFill>
              </a:rPr>
              <a:t>(1) </a:t>
            </a:r>
            <a:r>
              <a:rPr lang="en-US" sz="2000" dirty="0">
                <a:solidFill>
                  <a:srgbClr val="0070C0"/>
                </a:solidFill>
              </a:rPr>
              <a:t> </a:t>
            </a:r>
            <a:r>
              <a:rPr lang="vi-VN" sz="2000" dirty="0">
                <a:solidFill>
                  <a:srgbClr val="0070C0"/>
                </a:solidFill>
              </a:rPr>
              <a:t>Chọn thuộc tính “tốt nhất” theo một độ đo chọn lựa cho trước</a:t>
            </a:r>
          </a:p>
          <a:p>
            <a:pPr lvl="1" algn="just">
              <a:spcBef>
                <a:spcPct val="20000"/>
              </a:spcBef>
            </a:pPr>
            <a:r>
              <a:rPr lang="vi-VN" sz="2000" dirty="0">
                <a:solidFill>
                  <a:srgbClr val="0070C0"/>
                </a:solidFill>
              </a:rPr>
              <a:t>(2) </a:t>
            </a:r>
            <a:r>
              <a:rPr lang="en-US" sz="2000" dirty="0">
                <a:solidFill>
                  <a:srgbClr val="0070C0"/>
                </a:solidFill>
              </a:rPr>
              <a:t> </a:t>
            </a:r>
            <a:r>
              <a:rPr lang="vi-VN" sz="2000" dirty="0">
                <a:solidFill>
                  <a:srgbClr val="0070C0"/>
                </a:solidFill>
              </a:rPr>
              <a:t>Mở rộng cây bằng cách thêm các nhánh mới cho từng giá trị thuộc tính</a:t>
            </a:r>
          </a:p>
          <a:p>
            <a:pPr lvl="1" algn="just">
              <a:spcBef>
                <a:spcPct val="20000"/>
              </a:spcBef>
            </a:pPr>
            <a:r>
              <a:rPr lang="vi-VN" sz="2000" dirty="0">
                <a:solidFill>
                  <a:srgbClr val="0070C0"/>
                </a:solidFill>
              </a:rPr>
              <a:t>(3) </a:t>
            </a:r>
            <a:r>
              <a:rPr lang="en-US" sz="2000" dirty="0">
                <a:solidFill>
                  <a:srgbClr val="0070C0"/>
                </a:solidFill>
              </a:rPr>
              <a:t> </a:t>
            </a:r>
            <a:r>
              <a:rPr lang="vi-VN" sz="2000" dirty="0">
                <a:solidFill>
                  <a:srgbClr val="0070C0"/>
                </a:solidFill>
              </a:rPr>
              <a:t>Sắp xếp các mẫu học vào nút lá</a:t>
            </a:r>
          </a:p>
          <a:p>
            <a:pPr lvl="1" algn="just">
              <a:spcBef>
                <a:spcPct val="20000"/>
              </a:spcBef>
            </a:pPr>
            <a:r>
              <a:rPr lang="vi-VN" sz="2000" dirty="0">
                <a:solidFill>
                  <a:srgbClr val="0070C0"/>
                </a:solidFill>
              </a:rPr>
              <a:t>(4) </a:t>
            </a:r>
            <a:r>
              <a:rPr lang="en-US" sz="2000" dirty="0">
                <a:solidFill>
                  <a:srgbClr val="0070C0"/>
                </a:solidFill>
              </a:rPr>
              <a:t> </a:t>
            </a:r>
            <a:r>
              <a:rPr lang="vi-VN" sz="2000" dirty="0">
                <a:solidFill>
                  <a:srgbClr val="0070C0"/>
                </a:solidFill>
              </a:rPr>
              <a:t>Nếu các mẫu học được phân lớp rõ thì dừng </a:t>
            </a:r>
            <a:endParaRPr lang="en-US" sz="2000" dirty="0">
              <a:solidFill>
                <a:srgbClr val="0070C0"/>
              </a:solidFill>
            </a:endParaRPr>
          </a:p>
          <a:p>
            <a:pPr lvl="2" algn="just">
              <a:spcBef>
                <a:spcPct val="20000"/>
              </a:spcBef>
            </a:pPr>
            <a:r>
              <a:rPr lang="en-US" sz="2000" dirty="0">
                <a:solidFill>
                  <a:srgbClr val="0070C0"/>
                </a:solidFill>
              </a:rPr>
              <a:t>N</a:t>
            </a:r>
            <a:r>
              <a:rPr lang="vi-VN" sz="2000" dirty="0">
                <a:solidFill>
                  <a:srgbClr val="0070C0"/>
                </a:solidFill>
              </a:rPr>
              <a:t>gược lại lặp lại các bước (1) đến (4) cho mỗi nút lá</a:t>
            </a:r>
          </a:p>
          <a:p>
            <a:pPr lvl="1" algn="just">
              <a:spcBef>
                <a:spcPct val="20000"/>
              </a:spcBef>
            </a:pPr>
            <a:r>
              <a:rPr lang="vi-VN" sz="2000" dirty="0">
                <a:solidFill>
                  <a:srgbClr val="0070C0"/>
                </a:solidFill>
              </a:rPr>
              <a:t>(5) </a:t>
            </a:r>
            <a:r>
              <a:rPr lang="en-US" sz="2000" dirty="0">
                <a:solidFill>
                  <a:srgbClr val="0070C0"/>
                </a:solidFill>
              </a:rPr>
              <a:t> </a:t>
            </a:r>
            <a:r>
              <a:rPr lang="vi-VN" sz="2000" dirty="0">
                <a:solidFill>
                  <a:srgbClr val="0070C0"/>
                </a:solidFill>
              </a:rPr>
              <a:t>Tỉa các nút lá không ổn định</a:t>
            </a:r>
            <a:endParaRPr lang="en-US" sz="20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5">
            <a:extLst>
              <a:ext uri="{FF2B5EF4-FFF2-40B4-BE49-F238E27FC236}">
                <a16:creationId xmlns:a16="http://schemas.microsoft.com/office/drawing/2014/main" id="{88FEE232-48E7-4856-ABF1-3F25CCA9AB8C}"/>
              </a:ext>
            </a:extLst>
          </p:cNvPr>
          <p:cNvGrpSpPr/>
          <p:nvPr/>
        </p:nvGrpSpPr>
        <p:grpSpPr>
          <a:xfrm>
            <a:off x="6089360" y="3407061"/>
            <a:ext cx="4383712" cy="2651775"/>
            <a:chOff x="4762381" y="3099212"/>
            <a:chExt cx="4383712" cy="2651775"/>
          </a:xfrm>
        </p:grpSpPr>
        <p:sp>
          <p:nvSpPr>
            <p:cNvPr id="7" name="Rectangle 21">
              <a:extLst>
                <a:ext uri="{FF2B5EF4-FFF2-40B4-BE49-F238E27FC236}">
                  <a16:creationId xmlns:a16="http://schemas.microsoft.com/office/drawing/2014/main" id="{29E07FD8-1268-4624-83A8-2C7D1506E8EC}"/>
                </a:ext>
              </a:extLst>
            </p:cNvPr>
            <p:cNvSpPr>
              <a:spLocks noChangeArrowheads="1"/>
            </p:cNvSpPr>
            <p:nvPr/>
          </p:nvSpPr>
          <p:spPr bwMode="auto">
            <a:xfrm>
              <a:off x="5702300" y="3099212"/>
              <a:ext cx="1752600" cy="381000"/>
            </a:xfrm>
            <a:prstGeom prst="rect">
              <a:avLst/>
            </a:prstGeom>
            <a:solidFill>
              <a:schemeClr val="bg1">
                <a:lumMod val="75000"/>
              </a:schemeClr>
            </a:solidFill>
            <a:ln w="9525">
              <a:miter lim="800000"/>
              <a:headEnd/>
              <a:tailEnd/>
            </a:ln>
          </p:spPr>
          <p:txBody>
            <a:bodyPr wrap="none" anchor="ctr">
              <a:flatTx/>
            </a:bodyPr>
            <a:lstStyle/>
            <a:p>
              <a:pPr algn="ctr" eaLnBrk="0" hangingPunct="0"/>
              <a:r>
                <a:rPr lang="en-US" altLang="ja-JP" sz="1400">
                  <a:latin typeface="+mn-lt"/>
                  <a:ea typeface="MS PGothic" pitchFamily="34" charset="-128"/>
                </a:rPr>
                <a:t>Temperature</a:t>
              </a:r>
            </a:p>
          </p:txBody>
        </p:sp>
        <p:sp>
          <p:nvSpPr>
            <p:cNvPr id="8" name="Line 22">
              <a:extLst>
                <a:ext uri="{FF2B5EF4-FFF2-40B4-BE49-F238E27FC236}">
                  <a16:creationId xmlns:a16="http://schemas.microsoft.com/office/drawing/2014/main" id="{BE274B08-BE88-407C-A54D-049BA1CAA542}"/>
                </a:ext>
              </a:extLst>
            </p:cNvPr>
            <p:cNvSpPr>
              <a:spLocks noChangeShapeType="1"/>
            </p:cNvSpPr>
            <p:nvPr/>
          </p:nvSpPr>
          <p:spPr bwMode="auto">
            <a:xfrm flipH="1">
              <a:off x="5410200" y="3505200"/>
              <a:ext cx="1219200" cy="533400"/>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9" name="Line 23">
              <a:extLst>
                <a:ext uri="{FF2B5EF4-FFF2-40B4-BE49-F238E27FC236}">
                  <a16:creationId xmlns:a16="http://schemas.microsoft.com/office/drawing/2014/main" id="{730DFB96-3F26-43F1-A7C5-0898994B3EC0}"/>
                </a:ext>
              </a:extLst>
            </p:cNvPr>
            <p:cNvSpPr>
              <a:spLocks noChangeShapeType="1"/>
            </p:cNvSpPr>
            <p:nvPr/>
          </p:nvSpPr>
          <p:spPr bwMode="auto">
            <a:xfrm flipH="1">
              <a:off x="6340024" y="3505200"/>
              <a:ext cx="289376" cy="609600"/>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10" name="Line 24">
              <a:extLst>
                <a:ext uri="{FF2B5EF4-FFF2-40B4-BE49-F238E27FC236}">
                  <a16:creationId xmlns:a16="http://schemas.microsoft.com/office/drawing/2014/main" id="{3CE51032-3BB8-449C-9AD6-15DED4A90C25}"/>
                </a:ext>
              </a:extLst>
            </p:cNvPr>
            <p:cNvSpPr>
              <a:spLocks noChangeShapeType="1"/>
            </p:cNvSpPr>
            <p:nvPr/>
          </p:nvSpPr>
          <p:spPr bwMode="auto">
            <a:xfrm>
              <a:off x="6629400" y="3505199"/>
              <a:ext cx="1371600" cy="589443"/>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11" name="Oval 25">
              <a:extLst>
                <a:ext uri="{FF2B5EF4-FFF2-40B4-BE49-F238E27FC236}">
                  <a16:creationId xmlns:a16="http://schemas.microsoft.com/office/drawing/2014/main" id="{373B4966-12AF-4A01-B53D-297109BD5CCE}"/>
                </a:ext>
              </a:extLst>
            </p:cNvPr>
            <p:cNvSpPr>
              <a:spLocks noChangeArrowheads="1"/>
            </p:cNvSpPr>
            <p:nvPr/>
          </p:nvSpPr>
          <p:spPr bwMode="auto">
            <a:xfrm>
              <a:off x="5159375" y="5172074"/>
              <a:ext cx="533400" cy="533400"/>
            </a:xfrm>
            <a:prstGeom prst="ellipse">
              <a:avLst/>
            </a:prstGeom>
            <a:solidFill>
              <a:schemeClr val="bg1">
                <a:lumMod val="75000"/>
              </a:schemeClr>
            </a:solidFill>
            <a:ln w="9525">
              <a:round/>
              <a:headEnd/>
              <a:tailEnd/>
            </a:ln>
          </p:spPr>
          <p:txBody>
            <a:bodyPr wrap="none" anchor="ctr" anchorCtr="1">
              <a:flatTx/>
            </a:bodyPr>
            <a:lstStyle/>
            <a:p>
              <a:pPr algn="ctr" eaLnBrk="0" hangingPunct="0"/>
              <a:r>
                <a:rPr lang="en-US" altLang="ja-JP" sz="1400">
                  <a:latin typeface="+mn-lt"/>
                  <a:ea typeface="MS PGothic" pitchFamily="34" charset="-128"/>
                </a:rPr>
                <a:t>yes</a:t>
              </a:r>
            </a:p>
          </p:txBody>
        </p:sp>
        <p:sp>
          <p:nvSpPr>
            <p:cNvPr id="12" name="Rectangle 26">
              <a:extLst>
                <a:ext uri="{FF2B5EF4-FFF2-40B4-BE49-F238E27FC236}">
                  <a16:creationId xmlns:a16="http://schemas.microsoft.com/office/drawing/2014/main" id="{85C67067-BAFB-4534-A4A0-F30A2D9C855F}"/>
                </a:ext>
              </a:extLst>
            </p:cNvPr>
            <p:cNvSpPr>
              <a:spLocks noChangeArrowheads="1"/>
            </p:cNvSpPr>
            <p:nvPr/>
          </p:nvSpPr>
          <p:spPr bwMode="auto">
            <a:xfrm>
              <a:off x="5702300" y="4114800"/>
              <a:ext cx="1371600" cy="381000"/>
            </a:xfrm>
            <a:prstGeom prst="rect">
              <a:avLst/>
            </a:prstGeom>
            <a:solidFill>
              <a:schemeClr val="bg1">
                <a:lumMod val="75000"/>
              </a:schemeClr>
            </a:solidFill>
            <a:ln w="9525">
              <a:miter lim="800000"/>
              <a:headEnd/>
              <a:tailEnd/>
            </a:ln>
          </p:spPr>
          <p:txBody>
            <a:bodyPr wrap="none" anchor="ctr">
              <a:flatTx/>
            </a:bodyPr>
            <a:lstStyle/>
            <a:p>
              <a:pPr algn="ctr" eaLnBrk="0" hangingPunct="0"/>
              <a:r>
                <a:rPr lang="en-US" altLang="ja-JP" sz="1400">
                  <a:latin typeface="+mn-lt"/>
                  <a:ea typeface="MS PGothic" pitchFamily="34" charset="-128"/>
                </a:rPr>
                <a:t>Headache</a:t>
              </a:r>
            </a:p>
          </p:txBody>
        </p:sp>
        <p:sp>
          <p:nvSpPr>
            <p:cNvPr id="13" name="Text Box 27">
              <a:extLst>
                <a:ext uri="{FF2B5EF4-FFF2-40B4-BE49-F238E27FC236}">
                  <a16:creationId xmlns:a16="http://schemas.microsoft.com/office/drawing/2014/main" id="{1D5E884A-47F4-463B-B28B-EBF2E7328430}"/>
                </a:ext>
              </a:extLst>
            </p:cNvPr>
            <p:cNvSpPr txBox="1">
              <a:spLocks noChangeArrowheads="1"/>
            </p:cNvSpPr>
            <p:nvPr/>
          </p:nvSpPr>
          <p:spPr bwMode="auto">
            <a:xfrm rot="20433678">
              <a:off x="5351740" y="3546223"/>
              <a:ext cx="947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gn="ctr"/>
              <a:r>
                <a:rPr lang="ja-JP" altLang="en-US" sz="1400">
                  <a:latin typeface="+mn-lt"/>
                  <a:ea typeface="MS PGothic" pitchFamily="34" charset="-128"/>
                </a:rPr>
                <a:t>    </a:t>
              </a:r>
              <a:r>
                <a:rPr lang="en-US" altLang="ja-JP" sz="1400">
                  <a:latin typeface="+mn-lt"/>
                  <a:ea typeface="MS PGothic" pitchFamily="34" charset="-128"/>
                </a:rPr>
                <a:t>normal</a:t>
              </a:r>
            </a:p>
          </p:txBody>
        </p:sp>
        <p:sp>
          <p:nvSpPr>
            <p:cNvPr id="14" name="Text Box 28">
              <a:extLst>
                <a:ext uri="{FF2B5EF4-FFF2-40B4-BE49-F238E27FC236}">
                  <a16:creationId xmlns:a16="http://schemas.microsoft.com/office/drawing/2014/main" id="{BD48FB6A-2995-491F-A568-30256727B64C}"/>
                </a:ext>
              </a:extLst>
            </p:cNvPr>
            <p:cNvSpPr txBox="1">
              <a:spLocks noChangeArrowheads="1"/>
            </p:cNvSpPr>
            <p:nvPr/>
          </p:nvSpPr>
          <p:spPr bwMode="auto">
            <a:xfrm rot="17740452">
              <a:off x="6406406" y="3616931"/>
              <a:ext cx="525987" cy="26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80000"/>
                </a:lnSpc>
              </a:pPr>
              <a:r>
                <a:rPr lang="en-US" altLang="ja-JP" sz="1400">
                  <a:latin typeface="+mn-lt"/>
                  <a:ea typeface="MS PGothic" pitchFamily="34" charset="-128"/>
                </a:rPr>
                <a:t>high</a:t>
              </a:r>
            </a:p>
          </p:txBody>
        </p:sp>
        <p:sp>
          <p:nvSpPr>
            <p:cNvPr id="15" name="Text Box 29">
              <a:extLst>
                <a:ext uri="{FF2B5EF4-FFF2-40B4-BE49-F238E27FC236}">
                  <a16:creationId xmlns:a16="http://schemas.microsoft.com/office/drawing/2014/main" id="{EAECB6C9-F7A6-4797-B400-3FBD0E4456AE}"/>
                </a:ext>
              </a:extLst>
            </p:cNvPr>
            <p:cNvSpPr txBox="1">
              <a:spLocks noChangeArrowheads="1"/>
            </p:cNvSpPr>
            <p:nvPr/>
          </p:nvSpPr>
          <p:spPr bwMode="auto">
            <a:xfrm rot="1317859">
              <a:off x="6960534" y="3589877"/>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r>
                <a:rPr lang="en-US" altLang="ja-JP" sz="1400">
                  <a:latin typeface="+mn-lt"/>
                  <a:ea typeface="MS PGothic" pitchFamily="34" charset="-128"/>
                </a:rPr>
                <a:t>very high</a:t>
              </a:r>
            </a:p>
          </p:txBody>
        </p:sp>
        <p:sp>
          <p:nvSpPr>
            <p:cNvPr id="16" name="Rectangle 30">
              <a:extLst>
                <a:ext uri="{FF2B5EF4-FFF2-40B4-BE49-F238E27FC236}">
                  <a16:creationId xmlns:a16="http://schemas.microsoft.com/office/drawing/2014/main" id="{7ADE9446-6401-444C-B392-49FA47C3E1EF}"/>
                </a:ext>
              </a:extLst>
            </p:cNvPr>
            <p:cNvSpPr>
              <a:spLocks noChangeArrowheads="1"/>
            </p:cNvSpPr>
            <p:nvPr/>
          </p:nvSpPr>
          <p:spPr bwMode="auto">
            <a:xfrm>
              <a:off x="7239000" y="4114800"/>
              <a:ext cx="1371600" cy="381000"/>
            </a:xfrm>
            <a:prstGeom prst="rect">
              <a:avLst/>
            </a:prstGeom>
            <a:solidFill>
              <a:schemeClr val="bg1">
                <a:lumMod val="75000"/>
              </a:schemeClr>
            </a:solidFill>
            <a:ln w="9525">
              <a:miter lim="800000"/>
              <a:headEnd/>
              <a:tailEnd/>
            </a:ln>
          </p:spPr>
          <p:txBody>
            <a:bodyPr wrap="none" anchor="ctr">
              <a:flatTx/>
            </a:bodyPr>
            <a:lstStyle/>
            <a:p>
              <a:pPr algn="ctr" eaLnBrk="0" hangingPunct="0"/>
              <a:r>
                <a:rPr lang="en-US" altLang="ja-JP" sz="1400">
                  <a:latin typeface="+mn-lt"/>
                  <a:ea typeface="MS PGothic" pitchFamily="34" charset="-128"/>
                </a:rPr>
                <a:t>Headache</a:t>
              </a:r>
            </a:p>
          </p:txBody>
        </p:sp>
        <p:sp>
          <p:nvSpPr>
            <p:cNvPr id="17" name="Oval 31">
              <a:extLst>
                <a:ext uri="{FF2B5EF4-FFF2-40B4-BE49-F238E27FC236}">
                  <a16:creationId xmlns:a16="http://schemas.microsoft.com/office/drawing/2014/main" id="{056CA299-8707-4D53-9C55-0468396C7575}"/>
                </a:ext>
              </a:extLst>
            </p:cNvPr>
            <p:cNvSpPr>
              <a:spLocks noChangeArrowheads="1"/>
            </p:cNvSpPr>
            <p:nvPr/>
          </p:nvSpPr>
          <p:spPr bwMode="auto">
            <a:xfrm>
              <a:off x="5060950" y="4038600"/>
              <a:ext cx="533400" cy="530352"/>
            </a:xfrm>
            <a:prstGeom prst="ellipse">
              <a:avLst/>
            </a:prstGeom>
            <a:solidFill>
              <a:schemeClr val="bg1">
                <a:lumMod val="75000"/>
              </a:schemeClr>
            </a:solidFill>
            <a:ln w="9525">
              <a:round/>
              <a:headEnd/>
              <a:tailEnd/>
            </a:ln>
          </p:spPr>
          <p:txBody>
            <a:bodyPr wrap="none" anchor="ctr" anchorCtr="1">
              <a:flatTx/>
            </a:bodyPr>
            <a:lstStyle/>
            <a:p>
              <a:pPr algn="ctr" eaLnBrk="0" hangingPunct="0"/>
              <a:r>
                <a:rPr lang="en-US" altLang="ja-JP" sz="1400">
                  <a:latin typeface="+mn-lt"/>
                  <a:ea typeface="MS PGothic" pitchFamily="34" charset="-128"/>
                </a:rPr>
                <a:t>no</a:t>
              </a:r>
            </a:p>
          </p:txBody>
        </p:sp>
        <p:sp>
          <p:nvSpPr>
            <p:cNvPr id="18" name="Oval 32">
              <a:extLst>
                <a:ext uri="{FF2B5EF4-FFF2-40B4-BE49-F238E27FC236}">
                  <a16:creationId xmlns:a16="http://schemas.microsoft.com/office/drawing/2014/main" id="{3EAD2869-7458-4BB3-9306-9C84E8BF88C4}"/>
                </a:ext>
              </a:extLst>
            </p:cNvPr>
            <p:cNvSpPr>
              <a:spLocks noChangeArrowheads="1"/>
            </p:cNvSpPr>
            <p:nvPr/>
          </p:nvSpPr>
          <p:spPr bwMode="auto">
            <a:xfrm>
              <a:off x="6134100" y="5181600"/>
              <a:ext cx="533400" cy="530352"/>
            </a:xfrm>
            <a:prstGeom prst="ellipse">
              <a:avLst/>
            </a:prstGeom>
            <a:solidFill>
              <a:schemeClr val="bg1">
                <a:lumMod val="75000"/>
              </a:schemeClr>
            </a:solidFill>
            <a:ln w="9525">
              <a:round/>
              <a:headEnd/>
              <a:tailEnd/>
            </a:ln>
          </p:spPr>
          <p:txBody>
            <a:bodyPr wrap="none" anchor="ctr" anchorCtr="1">
              <a:flatTx/>
            </a:bodyPr>
            <a:lstStyle/>
            <a:p>
              <a:pPr algn="ctr" eaLnBrk="0" hangingPunct="0"/>
              <a:r>
                <a:rPr lang="en-US" altLang="ja-JP" sz="1400">
                  <a:latin typeface="+mn-lt"/>
                  <a:ea typeface="MS PGothic" pitchFamily="34" charset="-128"/>
                </a:rPr>
                <a:t>no</a:t>
              </a:r>
            </a:p>
          </p:txBody>
        </p:sp>
        <p:sp>
          <p:nvSpPr>
            <p:cNvPr id="19" name="Oval 33">
              <a:extLst>
                <a:ext uri="{FF2B5EF4-FFF2-40B4-BE49-F238E27FC236}">
                  <a16:creationId xmlns:a16="http://schemas.microsoft.com/office/drawing/2014/main" id="{5A0E3D1A-B657-41D9-85D2-43C5C0E7CA96}"/>
                </a:ext>
              </a:extLst>
            </p:cNvPr>
            <p:cNvSpPr>
              <a:spLocks noChangeArrowheads="1"/>
            </p:cNvSpPr>
            <p:nvPr/>
          </p:nvSpPr>
          <p:spPr bwMode="auto">
            <a:xfrm>
              <a:off x="7086600" y="5105400"/>
              <a:ext cx="533400" cy="530352"/>
            </a:xfrm>
            <a:prstGeom prst="ellipse">
              <a:avLst/>
            </a:prstGeom>
            <a:solidFill>
              <a:schemeClr val="bg1">
                <a:lumMod val="75000"/>
              </a:schemeClr>
            </a:solidFill>
            <a:ln w="9525">
              <a:round/>
              <a:headEnd/>
              <a:tailEnd/>
            </a:ln>
          </p:spPr>
          <p:txBody>
            <a:bodyPr wrap="none" anchor="ctr" anchorCtr="1">
              <a:flatTx/>
            </a:bodyPr>
            <a:lstStyle/>
            <a:p>
              <a:pPr algn="ctr" eaLnBrk="0" hangingPunct="0"/>
              <a:r>
                <a:rPr lang="en-US" altLang="ja-JP" sz="1400">
                  <a:latin typeface="+mn-lt"/>
                  <a:ea typeface="MS PGothic" pitchFamily="34" charset="-128"/>
                </a:rPr>
                <a:t>yes</a:t>
              </a:r>
            </a:p>
          </p:txBody>
        </p:sp>
        <p:sp>
          <p:nvSpPr>
            <p:cNvPr id="20" name="Oval 34">
              <a:extLst>
                <a:ext uri="{FF2B5EF4-FFF2-40B4-BE49-F238E27FC236}">
                  <a16:creationId xmlns:a16="http://schemas.microsoft.com/office/drawing/2014/main" id="{E1BA75B1-EFD2-4FB5-BBC7-93373532EE18}"/>
                </a:ext>
              </a:extLst>
            </p:cNvPr>
            <p:cNvSpPr>
              <a:spLocks noChangeArrowheads="1"/>
            </p:cNvSpPr>
            <p:nvPr/>
          </p:nvSpPr>
          <p:spPr bwMode="auto">
            <a:xfrm>
              <a:off x="8153400" y="5105400"/>
              <a:ext cx="533400" cy="530352"/>
            </a:xfrm>
            <a:prstGeom prst="ellipse">
              <a:avLst/>
            </a:prstGeom>
            <a:solidFill>
              <a:schemeClr val="bg1">
                <a:lumMod val="75000"/>
              </a:schemeClr>
            </a:solidFill>
            <a:ln w="9525">
              <a:round/>
              <a:headEnd/>
              <a:tailEnd/>
            </a:ln>
          </p:spPr>
          <p:txBody>
            <a:bodyPr wrap="none" anchor="ctr" anchorCtr="1">
              <a:flatTx/>
            </a:bodyPr>
            <a:lstStyle/>
            <a:p>
              <a:pPr algn="ctr" eaLnBrk="0" hangingPunct="0"/>
              <a:r>
                <a:rPr lang="en-US" altLang="ja-JP" sz="1400">
                  <a:latin typeface="+mn-lt"/>
                  <a:ea typeface="MS PGothic" pitchFamily="34" charset="-128"/>
                </a:rPr>
                <a:t>no</a:t>
              </a:r>
            </a:p>
          </p:txBody>
        </p:sp>
        <p:sp>
          <p:nvSpPr>
            <p:cNvPr id="21" name="Line 35">
              <a:extLst>
                <a:ext uri="{FF2B5EF4-FFF2-40B4-BE49-F238E27FC236}">
                  <a16:creationId xmlns:a16="http://schemas.microsoft.com/office/drawing/2014/main" id="{10F69C77-5E38-40D6-98EF-80509949E31D}"/>
                </a:ext>
              </a:extLst>
            </p:cNvPr>
            <p:cNvSpPr>
              <a:spLocks noChangeShapeType="1"/>
            </p:cNvSpPr>
            <p:nvPr/>
          </p:nvSpPr>
          <p:spPr bwMode="auto">
            <a:xfrm flipH="1">
              <a:off x="5473700" y="4495799"/>
              <a:ext cx="698500" cy="676275"/>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22" name="Line 36">
              <a:extLst>
                <a:ext uri="{FF2B5EF4-FFF2-40B4-BE49-F238E27FC236}">
                  <a16:creationId xmlns:a16="http://schemas.microsoft.com/office/drawing/2014/main" id="{AF4C7207-C00E-44DA-8AAC-497063AA2602}"/>
                </a:ext>
              </a:extLst>
            </p:cNvPr>
            <p:cNvSpPr>
              <a:spLocks noChangeShapeType="1"/>
            </p:cNvSpPr>
            <p:nvPr/>
          </p:nvSpPr>
          <p:spPr bwMode="auto">
            <a:xfrm>
              <a:off x="6172200" y="4495800"/>
              <a:ext cx="244475" cy="676274"/>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23" name="Line 37">
              <a:extLst>
                <a:ext uri="{FF2B5EF4-FFF2-40B4-BE49-F238E27FC236}">
                  <a16:creationId xmlns:a16="http://schemas.microsoft.com/office/drawing/2014/main" id="{E10DC215-B37A-4BB4-B440-B0D7E3D1F1D6}"/>
                </a:ext>
              </a:extLst>
            </p:cNvPr>
            <p:cNvSpPr>
              <a:spLocks noChangeShapeType="1"/>
            </p:cNvSpPr>
            <p:nvPr/>
          </p:nvSpPr>
          <p:spPr bwMode="auto">
            <a:xfrm flipH="1">
              <a:off x="7391400" y="4495799"/>
              <a:ext cx="533400" cy="593725"/>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24" name="Line 38">
              <a:extLst>
                <a:ext uri="{FF2B5EF4-FFF2-40B4-BE49-F238E27FC236}">
                  <a16:creationId xmlns:a16="http://schemas.microsoft.com/office/drawing/2014/main" id="{90107A7B-78F7-4D91-BA03-1766F263FDBD}"/>
                </a:ext>
              </a:extLst>
            </p:cNvPr>
            <p:cNvSpPr>
              <a:spLocks noChangeShapeType="1"/>
            </p:cNvSpPr>
            <p:nvPr/>
          </p:nvSpPr>
          <p:spPr bwMode="auto">
            <a:xfrm>
              <a:off x="7924800" y="4495800"/>
              <a:ext cx="457200" cy="609600"/>
            </a:xfrm>
            <a:prstGeom prst="line">
              <a:avLst/>
            </a:prstGeom>
            <a:noFill/>
            <a:ln w="19050">
              <a:solidFill>
                <a:schemeClr val="accent2"/>
              </a:solidFill>
              <a:round/>
              <a:headEnd/>
              <a:tailEnd type="none"/>
            </a:ln>
            <a:extLst>
              <a:ext uri="{909E8E84-426E-40DD-AFC4-6F175D3DCCD1}">
                <a14:hiddenFill xmlns:a14="http://schemas.microsoft.com/office/drawing/2010/main">
                  <a:noFill/>
                </a14:hiddenFill>
              </a:ext>
            </a:extLst>
          </p:spPr>
          <p:txBody>
            <a:bodyPr wrap="none" anchor="ctr"/>
            <a:lstStyle/>
            <a:p>
              <a:endParaRPr lang="en-US" sz="1400">
                <a:latin typeface="+mn-lt"/>
              </a:endParaRPr>
            </a:p>
          </p:txBody>
        </p:sp>
        <p:sp>
          <p:nvSpPr>
            <p:cNvPr id="25" name="Text Box 39">
              <a:extLst>
                <a:ext uri="{FF2B5EF4-FFF2-40B4-BE49-F238E27FC236}">
                  <a16:creationId xmlns:a16="http://schemas.microsoft.com/office/drawing/2014/main" id="{50AD9026-E25F-46E4-97B6-EBFBACC2CA12}"/>
                </a:ext>
              </a:extLst>
            </p:cNvPr>
            <p:cNvSpPr txBox="1">
              <a:spLocks noChangeArrowheads="1"/>
            </p:cNvSpPr>
            <p:nvPr/>
          </p:nvSpPr>
          <p:spPr bwMode="auto">
            <a:xfrm rot="19191275">
              <a:off x="5305094" y="4733192"/>
              <a:ext cx="701675" cy="26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80000"/>
                </a:lnSpc>
              </a:pPr>
              <a:r>
                <a:rPr lang="ja-JP" altLang="en-US" sz="1400">
                  <a:latin typeface="+mn-lt"/>
                  <a:ea typeface="MS PGothic" pitchFamily="34" charset="-128"/>
                </a:rPr>
                <a:t>    </a:t>
              </a:r>
              <a:r>
                <a:rPr lang="en-US" altLang="ja-JP" sz="1400">
                  <a:latin typeface="+mn-lt"/>
                  <a:ea typeface="MS PGothic" pitchFamily="34" charset="-128"/>
                </a:rPr>
                <a:t>yes</a:t>
              </a:r>
            </a:p>
          </p:txBody>
        </p:sp>
        <p:sp>
          <p:nvSpPr>
            <p:cNvPr id="26" name="Text Box 40">
              <a:extLst>
                <a:ext uri="{FF2B5EF4-FFF2-40B4-BE49-F238E27FC236}">
                  <a16:creationId xmlns:a16="http://schemas.microsoft.com/office/drawing/2014/main" id="{462E65C3-453B-4A71-869D-8390D8DE86A2}"/>
                </a:ext>
              </a:extLst>
            </p:cNvPr>
            <p:cNvSpPr txBox="1">
              <a:spLocks noChangeArrowheads="1"/>
            </p:cNvSpPr>
            <p:nvPr/>
          </p:nvSpPr>
          <p:spPr bwMode="auto">
            <a:xfrm rot="4259553">
              <a:off x="6122723" y="4697539"/>
              <a:ext cx="551074"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70000"/>
                </a:lnSpc>
              </a:pPr>
              <a:r>
                <a:rPr lang="ja-JP" altLang="en-US" sz="1400">
                  <a:latin typeface="+mn-lt"/>
                  <a:ea typeface="MS PGothic" pitchFamily="34" charset="-128"/>
                </a:rPr>
                <a:t>    </a:t>
              </a:r>
              <a:r>
                <a:rPr lang="en-US" altLang="ja-JP" sz="1400">
                  <a:latin typeface="+mn-lt"/>
                  <a:ea typeface="MS PGothic" pitchFamily="34" charset="-128"/>
                </a:rPr>
                <a:t>no</a:t>
              </a:r>
            </a:p>
            <a:p>
              <a:pPr>
                <a:lnSpc>
                  <a:spcPct val="70000"/>
                </a:lnSpc>
              </a:pPr>
              <a:r>
                <a:rPr lang="en-US" altLang="ja-JP" sz="1400">
                  <a:latin typeface="+mn-lt"/>
                  <a:ea typeface="MS PGothic" pitchFamily="34" charset="-128"/>
                </a:rPr>
                <a:t>    </a:t>
              </a:r>
            </a:p>
          </p:txBody>
        </p:sp>
        <p:sp>
          <p:nvSpPr>
            <p:cNvPr id="27" name="Text Box 41">
              <a:extLst>
                <a:ext uri="{FF2B5EF4-FFF2-40B4-BE49-F238E27FC236}">
                  <a16:creationId xmlns:a16="http://schemas.microsoft.com/office/drawing/2014/main" id="{BDA701B2-B615-4E15-8859-2D65D395A2CB}"/>
                </a:ext>
              </a:extLst>
            </p:cNvPr>
            <p:cNvSpPr txBox="1">
              <a:spLocks noChangeArrowheads="1"/>
            </p:cNvSpPr>
            <p:nvPr/>
          </p:nvSpPr>
          <p:spPr bwMode="auto">
            <a:xfrm rot="18654608">
              <a:off x="7124700" y="4717026"/>
              <a:ext cx="762000" cy="26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80000"/>
                </a:lnSpc>
              </a:pPr>
              <a:r>
                <a:rPr lang="ja-JP" altLang="en-US" sz="1400">
                  <a:latin typeface="+mn-lt"/>
                  <a:ea typeface="MS PGothic" pitchFamily="34" charset="-128"/>
                </a:rPr>
                <a:t>    </a:t>
              </a:r>
              <a:r>
                <a:rPr lang="en-US" altLang="ja-JP" sz="1400">
                  <a:latin typeface="+mn-lt"/>
                  <a:ea typeface="MS PGothic" pitchFamily="34" charset="-128"/>
                </a:rPr>
                <a:t>yes</a:t>
              </a:r>
            </a:p>
          </p:txBody>
        </p:sp>
        <p:sp>
          <p:nvSpPr>
            <p:cNvPr id="28" name="Text Box 42">
              <a:extLst>
                <a:ext uri="{FF2B5EF4-FFF2-40B4-BE49-F238E27FC236}">
                  <a16:creationId xmlns:a16="http://schemas.microsoft.com/office/drawing/2014/main" id="{6F9EDDED-35AD-4437-AB54-3BDBAEF60DF2}"/>
                </a:ext>
              </a:extLst>
            </p:cNvPr>
            <p:cNvSpPr txBox="1">
              <a:spLocks noChangeArrowheads="1"/>
            </p:cNvSpPr>
            <p:nvPr/>
          </p:nvSpPr>
          <p:spPr bwMode="auto">
            <a:xfrm rot="3213947">
              <a:off x="7924800" y="4644930"/>
              <a:ext cx="699050"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70000"/>
                </a:lnSpc>
              </a:pPr>
              <a:r>
                <a:rPr lang="ja-JP" altLang="en-US" sz="1400">
                  <a:latin typeface="+mn-lt"/>
                  <a:ea typeface="MS PGothic" pitchFamily="34" charset="-128"/>
                </a:rPr>
                <a:t>    </a:t>
              </a:r>
              <a:r>
                <a:rPr lang="en-US" altLang="ja-JP" sz="1400">
                  <a:latin typeface="+mn-lt"/>
                  <a:ea typeface="MS PGothic" pitchFamily="34" charset="-128"/>
                </a:rPr>
                <a:t>no</a:t>
              </a:r>
            </a:p>
          </p:txBody>
        </p:sp>
        <p:sp>
          <p:nvSpPr>
            <p:cNvPr id="29" name="Rectangle 43">
              <a:extLst>
                <a:ext uri="{FF2B5EF4-FFF2-40B4-BE49-F238E27FC236}">
                  <a16:creationId xmlns:a16="http://schemas.microsoft.com/office/drawing/2014/main" id="{7932AF27-B67A-496A-A91F-7597A2AD30DC}"/>
                </a:ext>
              </a:extLst>
            </p:cNvPr>
            <p:cNvSpPr>
              <a:spLocks noChangeArrowheads="1"/>
            </p:cNvSpPr>
            <p:nvPr/>
          </p:nvSpPr>
          <p:spPr bwMode="auto">
            <a:xfrm>
              <a:off x="4762381" y="3742561"/>
              <a:ext cx="726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ja-JP" altLang="en-US" sz="1400">
                  <a:latin typeface="+mn-lt"/>
                  <a:ea typeface="MS PGothic" pitchFamily="34" charset="-128"/>
                </a:rPr>
                <a:t>{</a:t>
              </a:r>
              <a:r>
                <a:rPr lang="en-US" altLang="ja-JP" sz="1400">
                  <a:latin typeface="+mn-lt"/>
                  <a:ea typeface="MS PGothic" pitchFamily="34" charset="-128"/>
                </a:rPr>
                <a:t>e</a:t>
              </a:r>
              <a:r>
                <a:rPr lang="en-US" altLang="ja-JP" sz="1400" baseline="-25000">
                  <a:latin typeface="+mn-lt"/>
                  <a:ea typeface="MS PGothic" pitchFamily="34" charset="-128"/>
                </a:rPr>
                <a:t>1</a:t>
              </a:r>
              <a:r>
                <a:rPr lang="en-US" altLang="ja-JP" sz="1400">
                  <a:latin typeface="+mn-lt"/>
                  <a:ea typeface="MS PGothic" pitchFamily="34" charset="-128"/>
                </a:rPr>
                <a:t>, e</a:t>
              </a:r>
              <a:r>
                <a:rPr lang="en-US" altLang="ja-JP" sz="1400" baseline="-25000">
                  <a:latin typeface="+mn-lt"/>
                  <a:ea typeface="MS PGothic" pitchFamily="34" charset="-128"/>
                </a:rPr>
                <a:t>4</a:t>
              </a:r>
              <a:r>
                <a:rPr lang="en-US" altLang="ja-JP" sz="1400">
                  <a:latin typeface="+mn-lt"/>
                  <a:ea typeface="MS PGothic" pitchFamily="34" charset="-128"/>
                </a:rPr>
                <a:t>}</a:t>
              </a:r>
            </a:p>
          </p:txBody>
        </p:sp>
        <p:sp>
          <p:nvSpPr>
            <p:cNvPr id="30" name="Rectangle 44">
              <a:extLst>
                <a:ext uri="{FF2B5EF4-FFF2-40B4-BE49-F238E27FC236}">
                  <a16:creationId xmlns:a16="http://schemas.microsoft.com/office/drawing/2014/main" id="{36ADBD5A-474D-45DF-864D-E43A16912B47}"/>
                </a:ext>
              </a:extLst>
            </p:cNvPr>
            <p:cNvSpPr>
              <a:spLocks noChangeArrowheads="1"/>
            </p:cNvSpPr>
            <p:nvPr/>
          </p:nvSpPr>
          <p:spPr bwMode="auto">
            <a:xfrm>
              <a:off x="5988221" y="3854523"/>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ja-JP" altLang="en-US" sz="1400">
                  <a:latin typeface="+mn-lt"/>
                  <a:ea typeface="MS PGothic" pitchFamily="34" charset="-128"/>
                </a:rPr>
                <a:t> {</a:t>
              </a:r>
              <a:r>
                <a:rPr lang="en-US" altLang="ja-JP" sz="1400">
                  <a:latin typeface="+mn-lt"/>
                  <a:ea typeface="MS PGothic" pitchFamily="34" charset="-128"/>
                </a:rPr>
                <a:t>e</a:t>
              </a:r>
              <a:r>
                <a:rPr lang="en-US" altLang="ja-JP" sz="1400" baseline="-25000">
                  <a:latin typeface="+mn-lt"/>
                  <a:ea typeface="MS PGothic" pitchFamily="34" charset="-128"/>
                </a:rPr>
                <a:t>2</a:t>
              </a:r>
              <a:r>
                <a:rPr lang="en-US" altLang="ja-JP" sz="1400">
                  <a:latin typeface="+mn-lt"/>
                  <a:ea typeface="MS PGothic" pitchFamily="34" charset="-128"/>
                </a:rPr>
                <a:t>, e</a:t>
              </a:r>
              <a:r>
                <a:rPr lang="en-US" altLang="ja-JP" sz="1400" baseline="-25000">
                  <a:latin typeface="+mn-lt"/>
                  <a:ea typeface="MS PGothic" pitchFamily="34" charset="-128"/>
                </a:rPr>
                <a:t>5</a:t>
              </a:r>
              <a:r>
                <a:rPr lang="en-US" altLang="ja-JP" sz="1400">
                  <a:latin typeface="+mn-lt"/>
                  <a:ea typeface="MS PGothic" pitchFamily="34" charset="-128"/>
                </a:rPr>
                <a:t>}</a:t>
              </a:r>
            </a:p>
          </p:txBody>
        </p:sp>
        <p:sp>
          <p:nvSpPr>
            <p:cNvPr id="31" name="Rectangle 45">
              <a:extLst>
                <a:ext uri="{FF2B5EF4-FFF2-40B4-BE49-F238E27FC236}">
                  <a16:creationId xmlns:a16="http://schemas.microsoft.com/office/drawing/2014/main" id="{8CDC7718-B55F-4F0F-8592-80DC8BF8E97B}"/>
                </a:ext>
              </a:extLst>
            </p:cNvPr>
            <p:cNvSpPr>
              <a:spLocks noChangeArrowheads="1"/>
            </p:cNvSpPr>
            <p:nvPr/>
          </p:nvSpPr>
          <p:spPr bwMode="auto">
            <a:xfrm>
              <a:off x="7915113" y="3843954"/>
              <a:ext cx="681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ja-JP" altLang="en-US" sz="1400">
                  <a:latin typeface="+mn-lt"/>
                  <a:ea typeface="MS PGothic" pitchFamily="34" charset="-128"/>
                </a:rPr>
                <a:t>{</a:t>
              </a:r>
              <a:r>
                <a:rPr lang="en-US" altLang="ja-JP" sz="1400">
                  <a:latin typeface="+mn-lt"/>
                  <a:ea typeface="MS PGothic" pitchFamily="34" charset="-128"/>
                </a:rPr>
                <a:t>e</a:t>
              </a:r>
              <a:r>
                <a:rPr lang="en-US" altLang="ja-JP" sz="1400" baseline="-25000">
                  <a:latin typeface="+mn-lt"/>
                  <a:ea typeface="MS PGothic" pitchFamily="34" charset="-128"/>
                </a:rPr>
                <a:t>3</a:t>
              </a:r>
              <a:r>
                <a:rPr lang="en-US" altLang="ja-JP" sz="1400">
                  <a:latin typeface="+mn-lt"/>
                  <a:ea typeface="MS PGothic" pitchFamily="34" charset="-128"/>
                </a:rPr>
                <a:t>,e</a:t>
              </a:r>
              <a:r>
                <a:rPr lang="en-US" altLang="ja-JP" sz="1400" baseline="-25000">
                  <a:latin typeface="+mn-lt"/>
                  <a:ea typeface="MS PGothic" pitchFamily="34" charset="-128"/>
                </a:rPr>
                <a:t>6</a:t>
              </a:r>
              <a:r>
                <a:rPr lang="en-US" altLang="ja-JP" sz="1400">
                  <a:latin typeface="+mn-lt"/>
                  <a:ea typeface="MS PGothic" pitchFamily="34" charset="-128"/>
                </a:rPr>
                <a:t>}</a:t>
              </a:r>
            </a:p>
          </p:txBody>
        </p:sp>
        <p:sp>
          <p:nvSpPr>
            <p:cNvPr id="33" name="Text Box 39">
              <a:extLst>
                <a:ext uri="{FF2B5EF4-FFF2-40B4-BE49-F238E27FC236}">
                  <a16:creationId xmlns:a16="http://schemas.microsoft.com/office/drawing/2014/main" id="{AEA89CF5-1739-452B-BC90-712F0E397285}"/>
                </a:ext>
              </a:extLst>
            </p:cNvPr>
            <p:cNvSpPr txBox="1">
              <a:spLocks noChangeArrowheads="1"/>
            </p:cNvSpPr>
            <p:nvPr/>
          </p:nvSpPr>
          <p:spPr bwMode="auto">
            <a:xfrm>
              <a:off x="4801076" y="5313944"/>
              <a:ext cx="47374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80000"/>
                </a:lnSpc>
              </a:pPr>
              <a:r>
                <a:rPr lang="en-US" altLang="ja-JP" sz="1400">
                  <a:latin typeface="+mn-lt"/>
                  <a:ea typeface="MS PGothic" pitchFamily="34" charset="-128"/>
                </a:rPr>
                <a:t>{e</a:t>
              </a:r>
              <a:r>
                <a:rPr lang="en-US" altLang="ja-JP" sz="1400" baseline="-25000">
                  <a:latin typeface="+mn-lt"/>
                  <a:ea typeface="MS PGothic" pitchFamily="34" charset="-128"/>
                </a:rPr>
                <a:t>2</a:t>
              </a:r>
              <a:r>
                <a:rPr lang="en-US" altLang="ja-JP" sz="1400">
                  <a:latin typeface="+mn-lt"/>
                  <a:ea typeface="MS PGothic" pitchFamily="34" charset="-128"/>
                </a:rPr>
                <a:t>}</a:t>
              </a:r>
            </a:p>
          </p:txBody>
        </p:sp>
        <p:sp>
          <p:nvSpPr>
            <p:cNvPr id="34" name="Text Box 40">
              <a:extLst>
                <a:ext uri="{FF2B5EF4-FFF2-40B4-BE49-F238E27FC236}">
                  <a16:creationId xmlns:a16="http://schemas.microsoft.com/office/drawing/2014/main" id="{8C6E8F43-F9EB-4947-A010-AE7D6D9B520E}"/>
                </a:ext>
              </a:extLst>
            </p:cNvPr>
            <p:cNvSpPr txBox="1">
              <a:spLocks noChangeArrowheads="1"/>
            </p:cNvSpPr>
            <p:nvPr/>
          </p:nvSpPr>
          <p:spPr bwMode="auto">
            <a:xfrm>
              <a:off x="6547093" y="5181229"/>
              <a:ext cx="498094"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gn="ctr">
                <a:lnSpc>
                  <a:spcPct val="70000"/>
                </a:lnSpc>
              </a:pPr>
              <a:r>
                <a:rPr lang="ja-JP" altLang="en-US" sz="1400">
                  <a:latin typeface="+mn-lt"/>
                  <a:ea typeface="MS PGothic" pitchFamily="34" charset="-128"/>
                </a:rPr>
                <a:t>  </a:t>
              </a:r>
              <a:r>
                <a:rPr lang="en-US" altLang="ja-JP" sz="1400">
                  <a:latin typeface="+mn-lt"/>
                  <a:ea typeface="MS PGothic" pitchFamily="34" charset="-128"/>
                </a:rPr>
                <a:t>{e</a:t>
              </a:r>
              <a:r>
                <a:rPr lang="en-US" altLang="ja-JP" sz="1400" baseline="-25000">
                  <a:latin typeface="+mn-lt"/>
                  <a:ea typeface="MS PGothic" pitchFamily="34" charset="-128"/>
                </a:rPr>
                <a:t>5</a:t>
              </a:r>
              <a:r>
                <a:rPr lang="en-US" altLang="ja-JP" sz="1400">
                  <a:latin typeface="+mn-lt"/>
                  <a:ea typeface="MS PGothic" pitchFamily="34" charset="-128"/>
                </a:rPr>
                <a:t>}</a:t>
              </a:r>
            </a:p>
          </p:txBody>
        </p:sp>
        <p:sp>
          <p:nvSpPr>
            <p:cNvPr id="35" name="Text Box 41">
              <a:extLst>
                <a:ext uri="{FF2B5EF4-FFF2-40B4-BE49-F238E27FC236}">
                  <a16:creationId xmlns:a16="http://schemas.microsoft.com/office/drawing/2014/main" id="{A08B2C63-1C4B-48BA-B4DB-BA9F86F8338E}"/>
                </a:ext>
              </a:extLst>
            </p:cNvPr>
            <p:cNvSpPr txBox="1">
              <a:spLocks noChangeArrowheads="1"/>
            </p:cNvSpPr>
            <p:nvPr/>
          </p:nvSpPr>
          <p:spPr bwMode="auto">
            <a:xfrm>
              <a:off x="7537426" y="5247978"/>
              <a:ext cx="495300" cy="26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80000"/>
                </a:lnSpc>
              </a:pPr>
              <a:r>
                <a:rPr lang="en-US" altLang="ja-JP" sz="1400">
                  <a:latin typeface="+mn-lt"/>
                  <a:ea typeface="MS PGothic" pitchFamily="34" charset="-128"/>
                </a:rPr>
                <a:t>{e</a:t>
              </a:r>
              <a:r>
                <a:rPr lang="en-US" altLang="ja-JP" sz="1400" baseline="-25000">
                  <a:latin typeface="+mn-lt"/>
                  <a:ea typeface="MS PGothic" pitchFamily="34" charset="-128"/>
                </a:rPr>
                <a:t>3</a:t>
              </a:r>
              <a:r>
                <a:rPr lang="en-US" altLang="ja-JP" sz="1400">
                  <a:latin typeface="+mn-lt"/>
                  <a:ea typeface="MS PGothic" pitchFamily="34" charset="-128"/>
                </a:rPr>
                <a:t>}</a:t>
              </a:r>
            </a:p>
          </p:txBody>
        </p:sp>
        <p:sp>
          <p:nvSpPr>
            <p:cNvPr id="36" name="Text Box 42">
              <a:extLst>
                <a:ext uri="{FF2B5EF4-FFF2-40B4-BE49-F238E27FC236}">
                  <a16:creationId xmlns:a16="http://schemas.microsoft.com/office/drawing/2014/main" id="{8F0F6652-A3DD-44EB-9CD3-4F8A4E72C44A}"/>
                </a:ext>
              </a:extLst>
            </p:cNvPr>
            <p:cNvSpPr txBox="1">
              <a:spLocks noChangeArrowheads="1"/>
            </p:cNvSpPr>
            <p:nvPr/>
          </p:nvSpPr>
          <p:spPr bwMode="auto">
            <a:xfrm>
              <a:off x="8612693" y="5249096"/>
              <a:ext cx="533400"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lnSpc>
                  <a:spcPct val="70000"/>
                </a:lnSpc>
              </a:pPr>
              <a:r>
                <a:rPr lang="en-US" altLang="ja-JP" sz="1400">
                  <a:latin typeface="+mn-lt"/>
                  <a:ea typeface="MS PGothic" pitchFamily="34" charset="-128"/>
                </a:rPr>
                <a:t>{e</a:t>
              </a:r>
              <a:r>
                <a:rPr lang="en-US" altLang="ja-JP" sz="1400" baseline="-25000">
                  <a:latin typeface="+mn-lt"/>
                  <a:ea typeface="MS PGothic" pitchFamily="34" charset="-128"/>
                </a:rPr>
                <a:t>6</a:t>
              </a:r>
              <a:r>
                <a:rPr lang="en-US" altLang="ja-JP" sz="1400">
                  <a:latin typeface="+mn-lt"/>
                  <a:ea typeface="MS PGothic" pitchFamily="34" charset="-128"/>
                </a:rPr>
                <a:t>}</a:t>
              </a:r>
            </a:p>
          </p:txBody>
        </p:sp>
      </p:grpSp>
      <p:graphicFrame>
        <p:nvGraphicFramePr>
          <p:cNvPr id="32" name="Table 31">
            <a:extLst>
              <a:ext uri="{FF2B5EF4-FFF2-40B4-BE49-F238E27FC236}">
                <a16:creationId xmlns:a16="http://schemas.microsoft.com/office/drawing/2014/main" id="{06384657-C5B8-469A-AD14-16B80FA70194}"/>
              </a:ext>
            </a:extLst>
          </p:cNvPr>
          <p:cNvGraphicFramePr>
            <a:graphicFrameLocks noGrp="1"/>
          </p:cNvGraphicFramePr>
          <p:nvPr>
            <p:extLst>
              <p:ext uri="{D42A27DB-BD31-4B8C-83A1-F6EECF244321}">
                <p14:modId xmlns:p14="http://schemas.microsoft.com/office/powerpoint/2010/main" val="304976420"/>
              </p:ext>
            </p:extLst>
          </p:nvPr>
        </p:nvGraphicFramePr>
        <p:xfrm>
          <a:off x="1894111" y="3733806"/>
          <a:ext cx="4038664" cy="2285997"/>
        </p:xfrm>
        <a:graphic>
          <a:graphicData uri="http://schemas.openxmlformats.org/drawingml/2006/table">
            <a:tbl>
              <a:tblPr>
                <a:tableStyleId>{5940675A-B579-460E-94D1-54222C63F5DA}</a:tableStyleId>
              </a:tblPr>
              <a:tblGrid>
                <a:gridCol w="660400">
                  <a:extLst>
                    <a:ext uri="{9D8B030D-6E8A-4147-A177-3AD203B41FA5}">
                      <a16:colId xmlns:a16="http://schemas.microsoft.com/office/drawing/2014/main" val="46282617"/>
                    </a:ext>
                  </a:extLst>
                </a:gridCol>
                <a:gridCol w="1117600">
                  <a:extLst>
                    <a:ext uri="{9D8B030D-6E8A-4147-A177-3AD203B41FA5}">
                      <a16:colId xmlns:a16="http://schemas.microsoft.com/office/drawing/2014/main" val="832034236"/>
                    </a:ext>
                  </a:extLst>
                </a:gridCol>
                <a:gridCol w="1358964">
                  <a:extLst>
                    <a:ext uri="{9D8B030D-6E8A-4147-A177-3AD203B41FA5}">
                      <a16:colId xmlns:a16="http://schemas.microsoft.com/office/drawing/2014/main" val="751591882"/>
                    </a:ext>
                  </a:extLst>
                </a:gridCol>
                <a:gridCol w="901700">
                  <a:extLst>
                    <a:ext uri="{9D8B030D-6E8A-4147-A177-3AD203B41FA5}">
                      <a16:colId xmlns:a16="http://schemas.microsoft.com/office/drawing/2014/main" val="229204217"/>
                    </a:ext>
                  </a:extLst>
                </a:gridCol>
              </a:tblGrid>
              <a:tr h="326571">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85000"/>
                      </a:schemeClr>
                    </a:solidFill>
                  </a:tcPr>
                </a:tc>
                <a:tc>
                  <a:txBody>
                    <a:bodyPr/>
                    <a:lstStyle/>
                    <a:p>
                      <a:pPr algn="ctr" fontAlgn="b"/>
                      <a:r>
                        <a:rPr lang="en-US" sz="1800" u="none" strike="noStrike">
                          <a:effectLst/>
                        </a:rPr>
                        <a:t>Headache</a:t>
                      </a:r>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85000"/>
                      </a:schemeClr>
                    </a:solidFill>
                  </a:tcPr>
                </a:tc>
                <a:tc>
                  <a:txBody>
                    <a:bodyPr/>
                    <a:lstStyle/>
                    <a:p>
                      <a:pPr algn="ctr" fontAlgn="b"/>
                      <a:r>
                        <a:rPr lang="en-US" sz="1800" u="none" strike="noStrike">
                          <a:effectLst/>
                        </a:rPr>
                        <a:t>Temperature</a:t>
                      </a:r>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85000"/>
                      </a:schemeClr>
                    </a:solidFill>
                  </a:tcPr>
                </a:tc>
                <a:tc>
                  <a:txBody>
                    <a:bodyPr/>
                    <a:lstStyle/>
                    <a:p>
                      <a:pPr algn="ctr" fontAlgn="b"/>
                      <a:r>
                        <a:rPr lang="en-US" sz="1800" u="none" strike="noStrike">
                          <a:effectLst/>
                        </a:rPr>
                        <a:t>Flu</a:t>
                      </a:r>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85000"/>
                      </a:schemeClr>
                    </a:solidFill>
                  </a:tcPr>
                </a:tc>
                <a:extLst>
                  <a:ext uri="{0D108BD9-81ED-4DB2-BD59-A6C34878D82A}">
                    <a16:rowId xmlns:a16="http://schemas.microsoft.com/office/drawing/2014/main" val="1611359749"/>
                  </a:ext>
                </a:extLst>
              </a:tr>
              <a:tr h="326571">
                <a:tc>
                  <a:txBody>
                    <a:bodyPr/>
                    <a:lstStyle/>
                    <a:p>
                      <a:pPr algn="ctr" fontAlgn="b"/>
                      <a:r>
                        <a:rPr lang="en-US" sz="1800" u="none" strike="noStrike">
                          <a:effectLst/>
                        </a:rPr>
                        <a:t>e</a:t>
                      </a:r>
                      <a:r>
                        <a:rPr lang="en-US" sz="1800" u="none" strike="noStrike" baseline="-25000">
                          <a:effectLst/>
                        </a:rPr>
                        <a:t>1</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yes</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dirty="0">
                          <a:effectLst/>
                        </a:rPr>
                        <a:t>normal</a:t>
                      </a:r>
                      <a:endParaRPr lang="en-US" sz="18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933880080"/>
                  </a:ext>
                </a:extLst>
              </a:tr>
              <a:tr h="326571">
                <a:tc>
                  <a:txBody>
                    <a:bodyPr/>
                    <a:lstStyle/>
                    <a:p>
                      <a:pPr algn="ctr" fontAlgn="b"/>
                      <a:r>
                        <a:rPr lang="en-US" sz="1800" u="none" strike="noStrike">
                          <a:effectLst/>
                        </a:rPr>
                        <a:t>e</a:t>
                      </a:r>
                      <a:r>
                        <a:rPr lang="en-US" sz="1800" u="none" strike="noStrike" baseline="-25000">
                          <a:effectLst/>
                        </a:rPr>
                        <a:t>2</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yes</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high</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yes</a:t>
                      </a:r>
                      <a:endParaRPr lang="en-US" sz="18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0125849"/>
                  </a:ext>
                </a:extLst>
              </a:tr>
              <a:tr h="326571">
                <a:tc>
                  <a:txBody>
                    <a:bodyPr/>
                    <a:lstStyle/>
                    <a:p>
                      <a:pPr algn="ctr" fontAlgn="b"/>
                      <a:r>
                        <a:rPr lang="en-US" sz="1800" u="none" strike="noStrike">
                          <a:effectLst/>
                        </a:rPr>
                        <a:t>e</a:t>
                      </a:r>
                      <a:r>
                        <a:rPr lang="en-US" sz="1800" u="none" strike="noStrike" baseline="-25000">
                          <a:effectLst/>
                        </a:rPr>
                        <a:t>3</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yes</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very high</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yes</a:t>
                      </a:r>
                      <a:endParaRPr lang="en-US" sz="18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92304678"/>
                  </a:ext>
                </a:extLst>
              </a:tr>
              <a:tr h="326571">
                <a:tc>
                  <a:txBody>
                    <a:bodyPr/>
                    <a:lstStyle/>
                    <a:p>
                      <a:pPr algn="ctr" fontAlgn="b"/>
                      <a:r>
                        <a:rPr lang="en-US" sz="1800" u="none" strike="noStrike">
                          <a:effectLst/>
                        </a:rPr>
                        <a:t>e</a:t>
                      </a:r>
                      <a:r>
                        <a:rPr lang="en-US" sz="1800" u="none" strike="noStrike" baseline="-25000">
                          <a:effectLst/>
                        </a:rPr>
                        <a:t>4</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normal</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707021715"/>
                  </a:ext>
                </a:extLst>
              </a:tr>
              <a:tr h="326571">
                <a:tc>
                  <a:txBody>
                    <a:bodyPr/>
                    <a:lstStyle/>
                    <a:p>
                      <a:pPr algn="ctr" fontAlgn="b"/>
                      <a:r>
                        <a:rPr lang="en-US" sz="1800" u="none" strike="noStrike">
                          <a:effectLst/>
                        </a:rPr>
                        <a:t>e</a:t>
                      </a:r>
                      <a:r>
                        <a:rPr lang="en-US" sz="1800" u="none" strike="noStrike" baseline="-25000">
                          <a:effectLst/>
                        </a:rPr>
                        <a:t>5</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high</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302855737"/>
                  </a:ext>
                </a:extLst>
              </a:tr>
              <a:tr h="326571">
                <a:tc>
                  <a:txBody>
                    <a:bodyPr/>
                    <a:lstStyle/>
                    <a:p>
                      <a:pPr algn="ctr" fontAlgn="b"/>
                      <a:r>
                        <a:rPr lang="en-US" sz="1800" u="none" strike="noStrike">
                          <a:effectLst/>
                        </a:rPr>
                        <a:t>e</a:t>
                      </a:r>
                      <a:r>
                        <a:rPr lang="en-US" sz="1800" u="none" strike="noStrike" baseline="-25000">
                          <a:effectLst/>
                        </a:rPr>
                        <a:t>6</a:t>
                      </a:r>
                      <a:endParaRPr lang="en-US" sz="1800" b="0" i="0" u="none" strike="noStrike" baseline="-25000">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no</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a:effectLst/>
                        </a:rPr>
                        <a:t>very high</a:t>
                      </a:r>
                      <a:endParaRPr lang="en-US" sz="18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b"/>
                      <a:r>
                        <a:rPr lang="en-US" sz="1800" u="none" strike="noStrike" dirty="0">
                          <a:effectLst/>
                        </a:rPr>
                        <a:t>no</a:t>
                      </a:r>
                      <a:endParaRPr lang="en-US" sz="18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996886211"/>
                  </a:ext>
                </a:extLst>
              </a:tr>
            </a:tbl>
          </a:graphicData>
        </a:graphic>
      </p:graphicFrame>
    </p:spTree>
    <p:extLst>
      <p:ext uri="{BB962C8B-B14F-4D97-AF65-F5344CB8AC3E}">
        <p14:creationId xmlns:p14="http://schemas.microsoft.com/office/powerpoint/2010/main" val="90785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43</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Xây dựng cây quyết định {2}</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57DC3517-E9F3-56F2-B3C1-1ED7FC0EF730}"/>
              </a:ext>
            </a:extLst>
          </p:cNvPr>
          <p:cNvPicPr>
            <a:picLocks noChangeAspect="1"/>
          </p:cNvPicPr>
          <p:nvPr/>
        </p:nvPicPr>
        <p:blipFill>
          <a:blip r:embed="rId3"/>
          <a:stretch>
            <a:fillRect/>
          </a:stretch>
        </p:blipFill>
        <p:spPr>
          <a:xfrm>
            <a:off x="1600203" y="533402"/>
            <a:ext cx="3447735" cy="3047998"/>
          </a:xfrm>
          <a:prstGeom prst="rect">
            <a:avLst/>
          </a:prstGeom>
        </p:spPr>
      </p:pic>
      <p:pic>
        <p:nvPicPr>
          <p:cNvPr id="5" name="Picture 4">
            <a:extLst>
              <a:ext uri="{FF2B5EF4-FFF2-40B4-BE49-F238E27FC236}">
                <a16:creationId xmlns:a16="http://schemas.microsoft.com/office/drawing/2014/main" id="{3160E925-CCF5-AEDC-0E07-1862EA210A13}"/>
              </a:ext>
            </a:extLst>
          </p:cNvPr>
          <p:cNvPicPr>
            <a:picLocks noChangeAspect="1"/>
          </p:cNvPicPr>
          <p:nvPr/>
        </p:nvPicPr>
        <p:blipFill>
          <a:blip r:embed="rId4"/>
          <a:stretch>
            <a:fillRect/>
          </a:stretch>
        </p:blipFill>
        <p:spPr>
          <a:xfrm>
            <a:off x="5334000" y="592878"/>
            <a:ext cx="5257800" cy="2942487"/>
          </a:xfrm>
          <a:prstGeom prst="rect">
            <a:avLst/>
          </a:prstGeom>
        </p:spPr>
      </p:pic>
      <p:pic>
        <p:nvPicPr>
          <p:cNvPr id="37" name="Picture 36">
            <a:extLst>
              <a:ext uri="{FF2B5EF4-FFF2-40B4-BE49-F238E27FC236}">
                <a16:creationId xmlns:a16="http://schemas.microsoft.com/office/drawing/2014/main" id="{A3FCC4FD-EA0A-0573-2CB7-1BB9661DAA71}"/>
              </a:ext>
            </a:extLst>
          </p:cNvPr>
          <p:cNvPicPr>
            <a:picLocks noChangeAspect="1"/>
          </p:cNvPicPr>
          <p:nvPr/>
        </p:nvPicPr>
        <p:blipFill>
          <a:blip r:embed="rId5"/>
          <a:stretch>
            <a:fillRect/>
          </a:stretch>
        </p:blipFill>
        <p:spPr>
          <a:xfrm>
            <a:off x="2514600" y="3962400"/>
            <a:ext cx="5609590" cy="2133600"/>
          </a:xfrm>
          <a:prstGeom prst="rect">
            <a:avLst/>
          </a:prstGeom>
        </p:spPr>
      </p:pic>
    </p:spTree>
    <p:extLst>
      <p:ext uri="{BB962C8B-B14F-4D97-AF65-F5344CB8AC3E}">
        <p14:creationId xmlns:p14="http://schemas.microsoft.com/office/powerpoint/2010/main" val="334646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44</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{1} </a:t>
            </a:r>
          </a:p>
        </p:txBody>
      </p:sp>
      <p:sp>
        <p:nvSpPr>
          <p:cNvPr id="4101" name="Rectangle 5"/>
          <p:cNvSpPr>
            <a:spLocks noChangeArrowheads="1"/>
          </p:cNvSpPr>
          <p:nvPr/>
        </p:nvSpPr>
        <p:spPr bwMode="auto">
          <a:xfrm>
            <a:off x="1524000" y="457203"/>
            <a:ext cx="9144000" cy="4038597"/>
          </a:xfrm>
          <a:prstGeom prst="rect">
            <a:avLst/>
          </a:prstGeom>
          <a:noFill/>
          <a:ln w="9525">
            <a:noFill/>
            <a:miter lim="800000"/>
            <a:headEnd/>
            <a:tailEnd/>
          </a:ln>
        </p:spPr>
        <p:txBody>
          <a:bodyPr/>
          <a:lstStyle/>
          <a:p>
            <a:pPr marL="342900" indent="-342900" algn="just">
              <a:spcBef>
                <a:spcPct val="20000"/>
              </a:spcBef>
              <a:buFontTx/>
              <a:buChar char="•"/>
            </a:pPr>
            <a:r>
              <a:rPr lang="vi-VN" sz="2400" dirty="0">
                <a:solidFill>
                  <a:srgbClr val="0070C0"/>
                </a:solidFill>
              </a:rPr>
              <a:t>Quinlan là người đầu tiên đề xuất việc sử dụng lý thuyết thông tin để tạo ra các cây quyết định</a:t>
            </a:r>
          </a:p>
          <a:p>
            <a:pPr marL="800100" lvl="1" indent="-342900" algn="just">
              <a:spcBef>
                <a:spcPct val="20000"/>
              </a:spcBef>
              <a:buFont typeface="Wingdings" panose="05000000000000000000" pitchFamily="2" charset="2"/>
              <a:buChar char="§"/>
            </a:pPr>
            <a:r>
              <a:rPr lang="vi-VN" sz="2000" dirty="0">
                <a:solidFill>
                  <a:srgbClr val="0070C0"/>
                </a:solidFill>
              </a:rPr>
              <a:t>Cho một bảng quan sát (cơ sở dữ liệu) là một tập hợp các mẫu với các thuộc tính nhất định của các đối tượng nào đó</a:t>
            </a:r>
          </a:p>
          <a:p>
            <a:pPr marL="800100" lvl="1" indent="-342900" algn="just">
              <a:spcBef>
                <a:spcPct val="20000"/>
              </a:spcBef>
              <a:buFont typeface="Wingdings" panose="05000000000000000000" pitchFamily="2" charset="2"/>
              <a:buChar char="§"/>
            </a:pPr>
            <a:r>
              <a:rPr lang="vi-VN" sz="2000" dirty="0">
                <a:solidFill>
                  <a:srgbClr val="0070C0"/>
                </a:solidFill>
              </a:rPr>
              <a:t>Sử dụng một độ đo để định lượng và đề ra một tiêu chuẩn nhằm chọn lựa một thuộc tính mang tính chất phân </a:t>
            </a:r>
            <a:r>
              <a:rPr lang="en-US" sz="2000" dirty="0" err="1">
                <a:solidFill>
                  <a:srgbClr val="0070C0"/>
                </a:solidFill>
              </a:rPr>
              <a:t>lớp</a:t>
            </a:r>
            <a:r>
              <a:rPr lang="vi-VN" sz="2000" dirty="0">
                <a:solidFill>
                  <a:srgbClr val="0070C0"/>
                </a:solidFill>
              </a:rPr>
              <a:t> để phân bảng này thành các bảng con nhỏ hơn</a:t>
            </a:r>
            <a:endParaRPr lang="en-US" sz="2000" dirty="0">
              <a:solidFill>
                <a:srgbClr val="0070C0"/>
              </a:solidFill>
            </a:endParaRPr>
          </a:p>
          <a:p>
            <a:pPr marL="800100" lvl="1" indent="-342900" algn="just">
              <a:spcBef>
                <a:spcPct val="20000"/>
              </a:spcBef>
              <a:buFont typeface="Wingdings" panose="05000000000000000000" pitchFamily="2" charset="2"/>
              <a:buChar char="§"/>
            </a:pPr>
            <a:r>
              <a:rPr lang="vi-VN" sz="2000" dirty="0">
                <a:solidFill>
                  <a:srgbClr val="0070C0"/>
                </a:solidFill>
              </a:rPr>
              <a:t>Từ các bảng con này dễ dàng phân tích tìm ra qui luật chung</a:t>
            </a:r>
          </a:p>
          <a:p>
            <a:pPr marL="800100" lvl="1" indent="-342900" algn="just">
              <a:spcBef>
                <a:spcPct val="20000"/>
              </a:spcBef>
              <a:buFont typeface="Wingdings" panose="05000000000000000000" pitchFamily="2" charset="2"/>
              <a:buChar char="§"/>
            </a:pPr>
            <a:r>
              <a:rPr lang="vi-VN" sz="2000" dirty="0">
                <a:solidFill>
                  <a:srgbClr val="0070C0"/>
                </a:solidFill>
              </a:rPr>
              <a:t>Từ đó thiết lập cây quyết định cho thấy mối quan hệ của thuộc tính đang xét</a:t>
            </a:r>
            <a:endParaRPr lang="en-US" sz="2000" dirty="0">
              <a:solidFill>
                <a:srgbClr val="0070C0"/>
              </a:solidFill>
            </a:endParaRPr>
          </a:p>
          <a:p>
            <a:pPr marL="342900" indent="-342900" algn="just">
              <a:spcBef>
                <a:spcPct val="20000"/>
              </a:spcBef>
              <a:buFont typeface="Arial" panose="020B0604020202020204" pitchFamily="34" charset="0"/>
              <a:buChar char="•"/>
            </a:pPr>
            <a:endParaRPr lang="en-US" sz="2000" dirty="0">
              <a:solidFill>
                <a:srgbClr val="0070C0"/>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736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45</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{2} </a:t>
            </a:r>
          </a:p>
        </p:txBody>
      </p:sp>
      <mc:AlternateContent xmlns:mc="http://schemas.openxmlformats.org/markup-compatibility/2006">
        <mc:Choice xmlns:a14="http://schemas.microsoft.com/office/drawing/2010/main" Requires="a14">
          <p:sp>
            <p:nvSpPr>
              <p:cNvPr id="4101" name="Rectangle 5"/>
              <p:cNvSpPr>
                <a:spLocks noChangeArrowheads="1"/>
              </p:cNvSpPr>
              <p:nvPr/>
            </p:nvSpPr>
            <p:spPr bwMode="auto">
              <a:xfrm>
                <a:off x="1524000" y="457203"/>
                <a:ext cx="9144000" cy="1828781"/>
              </a:xfrm>
              <a:prstGeom prst="rect">
                <a:avLst/>
              </a:prstGeom>
              <a:noFill/>
              <a:ln w="9525">
                <a:noFill/>
                <a:miter lim="800000"/>
                <a:headEnd/>
                <a:tailEnd/>
              </a:ln>
            </p:spPr>
            <p:txBody>
              <a:bodyPr/>
              <a:lstStyle/>
              <a:p>
                <a:pPr marL="342900" indent="-342900" algn="just">
                  <a:spcBef>
                    <a:spcPts val="400"/>
                  </a:spcBef>
                  <a:buFontTx/>
                  <a:buChar char="•"/>
                </a:pPr>
                <a:r>
                  <a:rPr lang="vi-VN" sz="2400" dirty="0">
                    <a:solidFill>
                      <a:srgbClr val="0070C0"/>
                    </a:solidFill>
                  </a:rPr>
                  <a:t>Xây dựng các vector đặc trưng</a:t>
                </a:r>
              </a:p>
              <a:p>
                <a:pPr lvl="1" algn="just">
                  <a:spcBef>
                    <a:spcPts val="400"/>
                  </a:spcBef>
                </a:pPr>
                <a:r>
                  <a:rPr lang="vi-VN" sz="2000" dirty="0">
                    <a:solidFill>
                      <a:srgbClr val="0070C0"/>
                    </a:solidFill>
                  </a:rPr>
                  <a:t>V</a:t>
                </a:r>
                <a:r>
                  <a:rPr lang="vi-VN" sz="2000" baseline="-25000" dirty="0">
                    <a:solidFill>
                      <a:srgbClr val="0070C0"/>
                    </a:solidFill>
                  </a:rPr>
                  <a:t>A</a:t>
                </a:r>
                <a:r>
                  <a:rPr lang="vi-VN" sz="2000" dirty="0">
                    <a:solidFill>
                      <a:srgbClr val="0070C0"/>
                    </a:solidFill>
                  </a:rPr>
                  <a:t>(j) = (T(j, r</a:t>
                </a:r>
                <a:r>
                  <a:rPr lang="vi-VN" sz="2000" baseline="-25000" dirty="0">
                    <a:solidFill>
                      <a:srgbClr val="0070C0"/>
                    </a:solidFill>
                  </a:rPr>
                  <a:t>1</a:t>
                </a:r>
                <a:r>
                  <a:rPr lang="vi-VN" sz="2000" dirty="0">
                    <a:solidFill>
                      <a:srgbClr val="0070C0"/>
                    </a:solidFill>
                  </a:rPr>
                  <a:t>), T(j, r</a:t>
                </a:r>
                <a:r>
                  <a:rPr lang="vi-VN" sz="2000" baseline="-25000" dirty="0">
                    <a:solidFill>
                      <a:srgbClr val="0070C0"/>
                    </a:solidFill>
                  </a:rPr>
                  <a:t>2</a:t>
                </a:r>
                <a:r>
                  <a:rPr lang="vi-VN" sz="2000" dirty="0">
                    <a:solidFill>
                      <a:srgbClr val="0070C0"/>
                    </a:solidFill>
                  </a:rPr>
                  <a:t>),</a:t>
                </a:r>
                <a:r>
                  <a:rPr lang="en-US" sz="2000" dirty="0">
                    <a:solidFill>
                      <a:srgbClr val="0070C0"/>
                    </a:solidFill>
                  </a:rPr>
                  <a:t> </a:t>
                </a:r>
                <a:r>
                  <a:rPr lang="vi-VN" sz="2000" dirty="0">
                    <a:solidFill>
                      <a:srgbClr val="0070C0"/>
                    </a:solidFill>
                  </a:rPr>
                  <a:t>…</a:t>
                </a:r>
                <a:r>
                  <a:rPr lang="en-US" sz="2000" dirty="0">
                    <a:solidFill>
                      <a:srgbClr val="0070C0"/>
                    </a:solidFill>
                  </a:rPr>
                  <a:t>, </a:t>
                </a:r>
                <a:r>
                  <a:rPr lang="vi-VN" sz="2000" dirty="0">
                    <a:solidFill>
                      <a:srgbClr val="0070C0"/>
                    </a:solidFill>
                  </a:rPr>
                  <a:t>T(j, r</a:t>
                </a:r>
                <a:r>
                  <a:rPr lang="vi-VN" sz="2000" baseline="-25000" dirty="0">
                    <a:solidFill>
                      <a:srgbClr val="0070C0"/>
                    </a:solidFill>
                  </a:rPr>
                  <a:t>n</a:t>
                </a:r>
                <a:r>
                  <a:rPr lang="vi-VN" sz="2000" dirty="0">
                    <a:solidFill>
                      <a:srgbClr val="0070C0"/>
                    </a:solidFill>
                  </a:rPr>
                  <a:t>))</a:t>
                </a:r>
              </a:p>
              <a:p>
                <a:pPr lvl="1" algn="just">
                  <a:spcBef>
                    <a:spcPts val="400"/>
                  </a:spcBef>
                </a:pPr>
                <a:r>
                  <a:rPr lang="vi-VN" sz="2000" dirty="0">
                    <a:solidFill>
                      <a:srgbClr val="0070C0"/>
                    </a:solidFill>
                  </a:rPr>
                  <a:t>Trong đó:</a:t>
                </a:r>
              </a:p>
              <a:p>
                <a:pPr marL="800100" lvl="1" indent="-342900" algn="just">
                  <a:spcBef>
                    <a:spcPts val="400"/>
                  </a:spcBef>
                  <a:buFont typeface="Wingdings" panose="05000000000000000000" pitchFamily="2" charset="2"/>
                  <a:buChar char="§"/>
                </a:pPr>
                <a:r>
                  <a:rPr lang="vi-VN" sz="2000" dirty="0">
                    <a:solidFill>
                      <a:srgbClr val="0070C0"/>
                    </a:solidFill>
                  </a:rPr>
                  <a:t>A: </a:t>
                </a:r>
                <a:r>
                  <a:rPr lang="en-US" sz="2000" dirty="0">
                    <a:solidFill>
                      <a:srgbClr val="0070C0"/>
                    </a:solidFill>
                  </a:rPr>
                  <a:t>t</a:t>
                </a:r>
                <a:r>
                  <a:rPr lang="vi-VN" sz="2000" dirty="0">
                    <a:solidFill>
                      <a:srgbClr val="0070C0"/>
                    </a:solidFill>
                  </a:rPr>
                  <a:t>huộc tính dẫn xuất; r</a:t>
                </a:r>
                <a:r>
                  <a:rPr lang="vi-VN" sz="2000" baseline="-25000" dirty="0">
                    <a:solidFill>
                      <a:srgbClr val="0070C0"/>
                    </a:solidFill>
                  </a:rPr>
                  <a:t>1</a:t>
                </a:r>
                <a:r>
                  <a:rPr lang="vi-VN" sz="2000" dirty="0">
                    <a:solidFill>
                      <a:srgbClr val="0070C0"/>
                    </a:solidFill>
                  </a:rPr>
                  <a:t>, r</a:t>
                </a:r>
                <a:r>
                  <a:rPr lang="vi-VN" sz="2000" baseline="-25000" dirty="0">
                    <a:solidFill>
                      <a:srgbClr val="0070C0"/>
                    </a:solidFill>
                  </a:rPr>
                  <a:t>2</a:t>
                </a:r>
                <a:r>
                  <a:rPr lang="vi-VN" sz="2000" dirty="0">
                    <a:solidFill>
                      <a:srgbClr val="0070C0"/>
                    </a:solidFill>
                  </a:rPr>
                  <a:t>,</a:t>
                </a:r>
                <a:r>
                  <a:rPr lang="en-US" sz="2000" dirty="0">
                    <a:solidFill>
                      <a:srgbClr val="0070C0"/>
                    </a:solidFill>
                  </a:rPr>
                  <a:t> </a:t>
                </a:r>
                <a:r>
                  <a:rPr lang="vi-VN" sz="2000" dirty="0">
                    <a:solidFill>
                      <a:srgbClr val="0070C0"/>
                    </a:solidFill>
                  </a:rPr>
                  <a:t>…</a:t>
                </a:r>
                <a:r>
                  <a:rPr lang="en-US" sz="2000" dirty="0">
                    <a:solidFill>
                      <a:srgbClr val="0070C0"/>
                    </a:solidFill>
                  </a:rPr>
                  <a:t>,</a:t>
                </a:r>
                <a:r>
                  <a:rPr lang="vi-VN" sz="2000" dirty="0">
                    <a:solidFill>
                      <a:srgbClr val="0070C0"/>
                    </a:solidFill>
                  </a:rPr>
                  <a:t> r</a:t>
                </a:r>
                <a:r>
                  <a:rPr lang="vi-VN" sz="2000" baseline="-25000" dirty="0">
                    <a:solidFill>
                      <a:srgbClr val="0070C0"/>
                    </a:solidFill>
                  </a:rPr>
                  <a:t>n</a:t>
                </a:r>
                <a:r>
                  <a:rPr lang="vi-VN" sz="2000" dirty="0">
                    <a:solidFill>
                      <a:srgbClr val="0070C0"/>
                    </a:solidFill>
                  </a:rPr>
                  <a:t>: </a:t>
                </a:r>
                <a:r>
                  <a:rPr lang="en-US" sz="2000" dirty="0">
                    <a:solidFill>
                      <a:srgbClr val="0070C0"/>
                    </a:solidFill>
                  </a:rPr>
                  <a:t>c</a:t>
                </a:r>
                <a:r>
                  <a:rPr lang="vi-VN" sz="2000" dirty="0">
                    <a:solidFill>
                      <a:srgbClr val="0070C0"/>
                    </a:solidFill>
                  </a:rPr>
                  <a:t>ác</a:t>
                </a:r>
                <a:r>
                  <a:rPr lang="en-US" sz="2000" dirty="0">
                    <a:solidFill>
                      <a:srgbClr val="0070C0"/>
                    </a:solidFill>
                  </a:rPr>
                  <a:t> </a:t>
                </a:r>
                <a:r>
                  <a:rPr lang="en-US" sz="2000" dirty="0" err="1">
                    <a:solidFill>
                      <a:srgbClr val="0070C0"/>
                    </a:solidFill>
                  </a:rPr>
                  <a:t>giá</a:t>
                </a:r>
                <a:r>
                  <a:rPr lang="en-US" sz="2000" dirty="0">
                    <a:solidFill>
                      <a:srgbClr val="0070C0"/>
                    </a:solidFill>
                  </a:rPr>
                  <a:t> </a:t>
                </a:r>
                <a:r>
                  <a:rPr lang="en-US" sz="2000" dirty="0" err="1">
                    <a:solidFill>
                      <a:srgbClr val="0070C0"/>
                    </a:solidFill>
                  </a:rPr>
                  <a:t>trị</a:t>
                </a:r>
                <a:r>
                  <a:rPr lang="en-US" sz="2000" dirty="0">
                    <a:solidFill>
                      <a:srgbClr val="0070C0"/>
                    </a:solidFill>
                  </a:rPr>
                  <a:t> </a:t>
                </a:r>
                <a:r>
                  <a:rPr lang="en-US" sz="2000" dirty="0" err="1">
                    <a:solidFill>
                      <a:srgbClr val="0070C0"/>
                    </a:solidFill>
                  </a:rPr>
                  <a:t>của</a:t>
                </a:r>
                <a:r>
                  <a:rPr lang="vi-VN" sz="2000" dirty="0">
                    <a:solidFill>
                      <a:srgbClr val="0070C0"/>
                    </a:solidFill>
                  </a:rPr>
                  <a:t> thuộc tính mục tiêu</a:t>
                </a:r>
              </a:p>
              <a:p>
                <a:pPr marL="800100" lvl="1" indent="-342900" algn="just">
                  <a:spcBef>
                    <a:spcPts val="400"/>
                  </a:spcBef>
                  <a:buFont typeface="Wingdings" panose="05000000000000000000" pitchFamily="2" charset="2"/>
                  <a:buChar char="§"/>
                </a:pPr>
                <a14:m>
                  <m:oMath xmlns:m="http://schemas.openxmlformats.org/officeDocument/2006/math">
                    <m:r>
                      <m:rPr>
                        <m:sty m:val="p"/>
                      </m:rPr>
                      <a:rPr lang="en-US" sz="2000">
                        <a:solidFill>
                          <a:srgbClr val="0070C0"/>
                        </a:solidFill>
                        <a:latin typeface="Cambria Math" panose="02040503050406030204" pitchFamily="18" charset="0"/>
                      </a:rPr>
                      <m:t>T</m:t>
                    </m:r>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j</m:t>
                    </m:r>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r</m:t>
                        </m:r>
                      </m:e>
                      <m:sub>
                        <m:r>
                          <m:rPr>
                            <m:sty m:val="p"/>
                          </m:rPr>
                          <a:rPr lang="en-US" sz="2000">
                            <a:solidFill>
                              <a:srgbClr val="0070C0"/>
                            </a:solidFill>
                            <a:latin typeface="Cambria Math" panose="02040503050406030204" pitchFamily="18" charset="0"/>
                          </a:rPr>
                          <m:t>i</m:t>
                        </m:r>
                      </m:sub>
                    </m:sSub>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T</m:t>
                            </m:r>
                          </m:e>
                          <m:sub>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A</m:t>
                                </m:r>
                              </m:e>
                              <m:sub>
                                <m:r>
                                  <m:rPr>
                                    <m:sty m:val="p"/>
                                  </m:rPr>
                                  <a:rPr lang="en-US" sz="2000">
                                    <a:solidFill>
                                      <a:srgbClr val="0070C0"/>
                                    </a:solidFill>
                                    <a:latin typeface="Cambria Math" panose="02040503050406030204" pitchFamily="18" charset="0"/>
                                  </a:rPr>
                                  <m:t>ij</m:t>
                                </m:r>
                              </m:sub>
                            </m:sSub>
                          </m:sub>
                        </m:sSub>
                      </m:num>
                      <m:den>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T</m:t>
                            </m:r>
                          </m:e>
                          <m:sub>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A</m:t>
                                </m:r>
                              </m:e>
                              <m:sub>
                                <m:r>
                                  <m:rPr>
                                    <m:sty m:val="p"/>
                                  </m:rPr>
                                  <a:rPr lang="en-US" sz="2000">
                                    <a:solidFill>
                                      <a:srgbClr val="0070C0"/>
                                    </a:solidFill>
                                    <a:latin typeface="Cambria Math" panose="02040503050406030204" pitchFamily="18" charset="0"/>
                                  </a:rPr>
                                  <m:t>j</m:t>
                                </m:r>
                              </m:sub>
                            </m:sSub>
                          </m:sub>
                        </m:sSub>
                      </m:den>
                    </m:f>
                  </m:oMath>
                </a14:m>
                <a:endParaRPr lang="vi-VN" sz="2000" dirty="0">
                  <a:solidFill>
                    <a:srgbClr val="0070C0"/>
                  </a:solidFill>
                </a:endParaRPr>
              </a:p>
              <a:p>
                <a:pPr marL="800100" lvl="1" indent="-342900" algn="just">
                  <a:spcBef>
                    <a:spcPts val="400"/>
                  </a:spcBef>
                  <a:buFont typeface="Wingdings" panose="05000000000000000000" pitchFamily="2" charset="2"/>
                  <a:buChar char="§"/>
                </a:pPr>
                <a14:m>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T</m:t>
                        </m:r>
                      </m:e>
                      <m:sub>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A</m:t>
                            </m:r>
                          </m:e>
                          <m:sub>
                            <m:r>
                              <m:rPr>
                                <m:sty m:val="p"/>
                              </m:rPr>
                              <a:rPr lang="en-US" sz="2000">
                                <a:solidFill>
                                  <a:srgbClr val="0070C0"/>
                                </a:solidFill>
                                <a:latin typeface="Cambria Math" panose="02040503050406030204" pitchFamily="18" charset="0"/>
                              </a:rPr>
                              <m:t>ij</m:t>
                            </m:r>
                          </m:sub>
                        </m:sSub>
                      </m:sub>
                    </m:sSub>
                  </m:oMath>
                </a14:m>
                <a:r>
                  <a:rPr lang="vi-VN" sz="2000" dirty="0">
                    <a:solidFill>
                      <a:srgbClr val="0070C0"/>
                    </a:solidFill>
                  </a:rPr>
                  <a:t>: tổng số phần tử trong phân hoạch có thuộc tính A là j và thuộc tính mục tiêu là r</a:t>
                </a:r>
                <a:r>
                  <a:rPr lang="vi-VN" sz="2000" baseline="-25000" dirty="0">
                    <a:solidFill>
                      <a:srgbClr val="0070C0"/>
                    </a:solidFill>
                  </a:rPr>
                  <a:t>i</a:t>
                </a:r>
                <a:endParaRPr lang="vi-VN" sz="2000" dirty="0">
                  <a:solidFill>
                    <a:srgbClr val="0070C0"/>
                  </a:solidFill>
                </a:endParaRPr>
              </a:p>
              <a:p>
                <a:pPr marL="800100" lvl="1" indent="-342900" algn="just">
                  <a:spcBef>
                    <a:spcPts val="400"/>
                  </a:spcBef>
                  <a:buFont typeface="Wingdings" panose="05000000000000000000" pitchFamily="2" charset="2"/>
                  <a:buChar char="§"/>
                </a:pPr>
                <a14:m>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T</m:t>
                        </m:r>
                      </m:e>
                      <m:sub>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A</m:t>
                            </m:r>
                          </m:e>
                          <m:sub>
                            <m:r>
                              <m:rPr>
                                <m:sty m:val="p"/>
                              </m:rPr>
                              <a:rPr lang="en-US" sz="2000">
                                <a:solidFill>
                                  <a:srgbClr val="0070C0"/>
                                </a:solidFill>
                                <a:latin typeface="Cambria Math" panose="02040503050406030204" pitchFamily="18" charset="0"/>
                              </a:rPr>
                              <m:t>j</m:t>
                            </m:r>
                          </m:sub>
                        </m:sSub>
                      </m:sub>
                    </m:sSub>
                  </m:oMath>
                </a14:m>
                <a:r>
                  <a:rPr lang="vi-VN" sz="2000" dirty="0">
                    <a:solidFill>
                      <a:srgbClr val="0070C0"/>
                    </a:solidFill>
                  </a:rPr>
                  <a:t>: tổng số phần tử trong phân hoạch có thuộc tính A là j</a:t>
                </a:r>
              </a:p>
              <a:p>
                <a:pPr marL="800100" lvl="1" indent="-342900" algn="just">
                  <a:spcBef>
                    <a:spcPts val="400"/>
                  </a:spcBef>
                  <a:buFont typeface="Wingdings" panose="05000000000000000000" pitchFamily="2" charset="2"/>
                  <a:buChar char="§"/>
                </a:pPr>
                <a:r>
                  <a:rPr lang="vi-VN" sz="2000" dirty="0">
                    <a:solidFill>
                      <a:srgbClr val="0070C0"/>
                    </a:solidFill>
                  </a:rPr>
                  <a:t>Lưu ý</a:t>
                </a:r>
                <a:endParaRPr lang="en-US" sz="2000" dirty="0">
                  <a:solidFill>
                    <a:srgbClr val="0070C0"/>
                  </a:solidFill>
                </a:endParaRPr>
              </a:p>
              <a:p>
                <a:pPr marL="1257300" lvl="2" indent="-342900" algn="just">
                  <a:spcBef>
                    <a:spcPts val="400"/>
                  </a:spcBef>
                  <a:buFont typeface="Wingdings" panose="05000000000000000000" pitchFamily="2" charset="2"/>
                  <a:buChar char="q"/>
                </a:pPr>
                <a14:m>
                  <m:oMath xmlns:m="http://schemas.openxmlformats.org/officeDocument/2006/math">
                    <m:nary>
                      <m:naryPr>
                        <m:chr m:val="∑"/>
                        <m:ctrlPr>
                          <a:rPr lang="vi-VN" sz="2000" i="1">
                            <a:solidFill>
                              <a:srgbClr val="0070C0"/>
                            </a:solidFill>
                            <a:latin typeface="Cambria Math" panose="02040503050406030204" pitchFamily="18" charset="0"/>
                          </a:rPr>
                        </m:ctrlPr>
                      </m:naryPr>
                      <m:sub>
                        <m:r>
                          <m:rPr>
                            <m:sty m:val="p"/>
                            <m:brk m:alnAt="23"/>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n</m:t>
                        </m:r>
                      </m:sup>
                      <m:e>
                        <m:r>
                          <m:rPr>
                            <m:sty m:val="p"/>
                          </m:rPr>
                          <a:rPr lang="en-US" sz="2000">
                            <a:solidFill>
                              <a:srgbClr val="0070C0"/>
                            </a:solidFill>
                            <a:latin typeface="Cambria Math" panose="02040503050406030204" pitchFamily="18" charset="0"/>
                          </a:rPr>
                          <m:t>T</m:t>
                        </m:r>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j</m:t>
                        </m:r>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r</m:t>
                            </m:r>
                          </m:e>
                          <m:sub>
                            <m:r>
                              <m:rPr>
                                <m:sty m:val="p"/>
                              </m:rPr>
                              <a:rPr lang="en-US" sz="2000">
                                <a:solidFill>
                                  <a:srgbClr val="0070C0"/>
                                </a:solidFill>
                                <a:latin typeface="Cambria Math" panose="02040503050406030204" pitchFamily="18" charset="0"/>
                              </a:rPr>
                              <m:t>i</m:t>
                            </m:r>
                          </m:sub>
                        </m:sSub>
                        <m:r>
                          <a:rPr lang="en-US" sz="2000">
                            <a:solidFill>
                              <a:srgbClr val="0070C0"/>
                            </a:solidFill>
                            <a:latin typeface="Cambria Math" panose="02040503050406030204" pitchFamily="18" charset="0"/>
                          </a:rPr>
                          <m:t>)</m:t>
                        </m:r>
                      </m:e>
                    </m:nary>
                    <m:r>
                      <a:rPr lang="en-US" sz="2000">
                        <a:solidFill>
                          <a:srgbClr val="0070C0"/>
                        </a:solidFill>
                        <a:latin typeface="Cambria Math" panose="02040503050406030204" pitchFamily="18" charset="0"/>
                      </a:rPr>
                      <m:t>=1</m:t>
                    </m:r>
                  </m:oMath>
                </a14:m>
                <a:endParaRPr lang="en-US" sz="2000" dirty="0">
                  <a:solidFill>
                    <a:srgbClr val="0070C0"/>
                  </a:solidFill>
                </a:endParaRPr>
              </a:p>
              <a:p>
                <a:pPr marL="1257300" lvl="2" indent="-342900" algn="just">
                  <a:spcBef>
                    <a:spcPts val="400"/>
                  </a:spcBef>
                  <a:buFont typeface="Wingdings" panose="05000000000000000000" pitchFamily="2" charset="2"/>
                  <a:buChar char="q"/>
                </a:pPr>
                <a:r>
                  <a:rPr lang="vi-VN" sz="2000" dirty="0">
                    <a:solidFill>
                      <a:srgbClr val="0070C0"/>
                    </a:solidFill>
                  </a:rPr>
                  <a:t>Vector đơn vị: </a:t>
                </a:r>
                <a:r>
                  <a:rPr lang="en-US" sz="2000" dirty="0">
                    <a:solidFill>
                      <a:srgbClr val="0070C0"/>
                    </a:solidFill>
                  </a:rPr>
                  <a:t>c</a:t>
                </a:r>
                <a:r>
                  <a:rPr lang="vi-VN" sz="2000" dirty="0">
                    <a:solidFill>
                      <a:srgbClr val="0070C0"/>
                    </a:solidFill>
                  </a:rPr>
                  <a:t>ó 1 thành phần bằng 1; còn lại bằng 0</a:t>
                </a:r>
              </a:p>
              <a:p>
                <a:pPr marL="342900" indent="-342900" algn="just">
                  <a:spcBef>
                    <a:spcPts val="400"/>
                  </a:spcBef>
                  <a:buFontTx/>
                  <a:buChar char="•"/>
                </a:pPr>
                <a:r>
                  <a:rPr lang="vi-VN" sz="2400" dirty="0">
                    <a:solidFill>
                      <a:srgbClr val="0070C0"/>
                    </a:solidFill>
                  </a:rPr>
                  <a:t>Thuộc tính được chọn để phân hoạch là thuộc tính có nhiều vector đơn vị nhất</a:t>
                </a:r>
                <a:endParaRPr lang="en-US" sz="2000" dirty="0">
                  <a:solidFill>
                    <a:srgbClr val="0070C0"/>
                  </a:solidFill>
                </a:endParaRPr>
              </a:p>
            </p:txBody>
          </p:sp>
        </mc:Choice>
        <mc:Fallback>
          <p:sp>
            <p:nvSpPr>
              <p:cNvPr id="4101" name="Rectangle 5"/>
              <p:cNvSpPr>
                <a:spLocks noRot="1" noChangeAspect="1" noMove="1" noResize="1" noEditPoints="1" noAdjustHandles="1" noChangeArrowheads="1" noChangeShapeType="1" noTextEdit="1"/>
              </p:cNvSpPr>
              <p:nvPr/>
            </p:nvSpPr>
            <p:spPr bwMode="auto">
              <a:xfrm>
                <a:off x="1524000" y="457203"/>
                <a:ext cx="9144000" cy="1828781"/>
              </a:xfrm>
              <a:prstGeom prst="rect">
                <a:avLst/>
              </a:prstGeom>
              <a:blipFill>
                <a:blip r:embed="rId3"/>
                <a:stretch>
                  <a:fillRect l="-867" t="-2667" r="-1867" b="-191667"/>
                </a:stretch>
              </a:blipFill>
              <a:ln w="9525">
                <a:noFill/>
                <a:miter lim="800000"/>
                <a:headEnd/>
                <a:tailEnd/>
              </a:ln>
            </p:spPr>
            <p:txBody>
              <a:bodyPr/>
              <a:lstStyle/>
              <a:p>
                <a:r>
                  <a:rPr lang="en-US">
                    <a:noFill/>
                  </a:rPr>
                  <a:t> </a:t>
                </a:r>
              </a:p>
            </p:txBody>
          </p:sp>
        </mc:Fallback>
      </mc:AlternateContent>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226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101">
                                            <p:txEl>
                                              <p:pRg st="9" end="9"/>
                                            </p:txEl>
                                          </p:spTgt>
                                        </p:tgtEl>
                                        <p:attrNameLst>
                                          <p:attrName>style.visibility</p:attrName>
                                        </p:attrNameLst>
                                      </p:cBhvr>
                                      <p:to>
                                        <p:strVal val="visible"/>
                                      </p:to>
                                    </p:set>
                                    <p:anim calcmode="lin" valueType="num">
                                      <p:cBhvr additive="base">
                                        <p:cTn id="61" dur="500" fill="hold"/>
                                        <p:tgtEl>
                                          <p:spTgt spid="410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0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01">
                                            <p:txEl>
                                              <p:pRg st="10" end="10"/>
                                            </p:txEl>
                                          </p:spTgt>
                                        </p:tgtEl>
                                        <p:attrNameLst>
                                          <p:attrName>style.visibility</p:attrName>
                                        </p:attrNameLst>
                                      </p:cBhvr>
                                      <p:to>
                                        <p:strVal val="visible"/>
                                      </p:to>
                                    </p:set>
                                    <p:anim calcmode="lin" valueType="num">
                                      <p:cBhvr additive="base">
                                        <p:cTn id="67" dur="500" fill="hold"/>
                                        <p:tgtEl>
                                          <p:spTgt spid="4101">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10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46</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{3}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6982FD5D-660B-4DA9-9504-D397BF5E3160}"/>
              </a:ext>
            </a:extLst>
          </p:cNvPr>
          <p:cNvSpPr>
            <a:spLocks noChangeArrowheads="1"/>
          </p:cNvSpPr>
          <p:nvPr/>
        </p:nvSpPr>
        <p:spPr bwMode="auto">
          <a:xfrm>
            <a:off x="1524000" y="457200"/>
            <a:ext cx="9144000" cy="838200"/>
          </a:xfrm>
          <a:prstGeom prst="rect">
            <a:avLst/>
          </a:prstGeom>
          <a:noFill/>
          <a:ln w="9525">
            <a:noFill/>
            <a:miter lim="800000"/>
            <a:headEnd/>
            <a:tailEnd/>
          </a:ln>
        </p:spPr>
        <p:txBody>
          <a:bodyPr/>
          <a:lstStyle/>
          <a:p>
            <a:pPr marL="342900" indent="-342900" algn="just">
              <a:spcBef>
                <a:spcPts val="400"/>
              </a:spcBef>
              <a:buFontTx/>
              <a:buChar char="•"/>
            </a:pPr>
            <a:r>
              <a:rPr lang="vi-VN" sz="2400" dirty="0">
                <a:solidFill>
                  <a:srgbClr val="0070C0"/>
                </a:solidFill>
                <a:latin typeface="Arial" panose="020B0604020202020204" pitchFamily="34" charset="0"/>
              </a:rPr>
              <a:t>Ví dụ 2: Bảng quan sát người đi tắm biển có/không </a:t>
            </a:r>
            <a:r>
              <a:rPr lang="en-US" sz="2400" dirty="0">
                <a:solidFill>
                  <a:srgbClr val="0070C0"/>
                </a:solidFill>
                <a:latin typeface="Arial" panose="020B0604020202020204" pitchFamily="34" charset="0"/>
              </a:rPr>
              <a:t>b</a:t>
            </a:r>
            <a:r>
              <a:rPr lang="vi-VN" sz="2400" dirty="0">
                <a:solidFill>
                  <a:srgbClr val="0070C0"/>
                </a:solidFill>
                <a:latin typeface="Arial" panose="020B0604020202020204" pitchFamily="34" charset="0"/>
              </a:rPr>
              <a:t>ị cháy nắng</a:t>
            </a:r>
            <a:endParaRPr lang="en-US" sz="2400" dirty="0">
              <a:solidFill>
                <a:srgbClr val="0070C0"/>
              </a:solidFill>
              <a:latin typeface="Arial" panose="020B0604020202020204" pitchFamily="34" charset="0"/>
            </a:endParaRPr>
          </a:p>
        </p:txBody>
      </p:sp>
      <p:graphicFrame>
        <p:nvGraphicFramePr>
          <p:cNvPr id="7" name="Table 6">
            <a:extLst>
              <a:ext uri="{FF2B5EF4-FFF2-40B4-BE49-F238E27FC236}">
                <a16:creationId xmlns:a16="http://schemas.microsoft.com/office/drawing/2014/main" id="{C198E8DF-52DC-40F8-9E87-C7610F6B25D9}"/>
              </a:ext>
            </a:extLst>
          </p:cNvPr>
          <p:cNvGraphicFramePr>
            <a:graphicFrameLocks noGrp="1"/>
          </p:cNvGraphicFramePr>
          <p:nvPr/>
        </p:nvGraphicFramePr>
        <p:xfrm>
          <a:off x="1981200" y="1294420"/>
          <a:ext cx="7852728" cy="3769677"/>
        </p:xfrm>
        <a:graphic>
          <a:graphicData uri="http://schemas.openxmlformats.org/drawingml/2006/table">
            <a:tbl>
              <a:tblPr>
                <a:tableStyleId>{5940675A-B579-460E-94D1-54222C63F5DA}</a:tableStyleId>
              </a:tblPr>
              <a:tblGrid>
                <a:gridCol w="705803">
                  <a:extLst>
                    <a:ext uri="{9D8B030D-6E8A-4147-A177-3AD203B41FA5}">
                      <a16:colId xmlns:a16="http://schemas.microsoft.com/office/drawing/2014/main" val="266912168"/>
                    </a:ext>
                  </a:extLst>
                </a:gridCol>
                <a:gridCol w="746125">
                  <a:extLst>
                    <a:ext uri="{9D8B030D-6E8A-4147-A177-3AD203B41FA5}">
                      <a16:colId xmlns:a16="http://schemas.microsoft.com/office/drawing/2014/main" val="2503017123"/>
                    </a:ext>
                  </a:extLst>
                </a:gridCol>
                <a:gridCol w="1143000">
                  <a:extLst>
                    <a:ext uri="{9D8B030D-6E8A-4147-A177-3AD203B41FA5}">
                      <a16:colId xmlns:a16="http://schemas.microsoft.com/office/drawing/2014/main" val="1009962836"/>
                    </a:ext>
                  </a:extLst>
                </a:gridCol>
                <a:gridCol w="1295400">
                  <a:extLst>
                    <a:ext uri="{9D8B030D-6E8A-4147-A177-3AD203B41FA5}">
                      <a16:colId xmlns:a16="http://schemas.microsoft.com/office/drawing/2014/main" val="1920831521"/>
                    </a:ext>
                  </a:extLst>
                </a:gridCol>
                <a:gridCol w="1295400">
                  <a:extLst>
                    <a:ext uri="{9D8B030D-6E8A-4147-A177-3AD203B41FA5}">
                      <a16:colId xmlns:a16="http://schemas.microsoft.com/office/drawing/2014/main" val="3227751226"/>
                    </a:ext>
                  </a:extLst>
                </a:gridCol>
                <a:gridCol w="1457325">
                  <a:extLst>
                    <a:ext uri="{9D8B030D-6E8A-4147-A177-3AD203B41FA5}">
                      <a16:colId xmlns:a16="http://schemas.microsoft.com/office/drawing/2014/main" val="1085710243"/>
                    </a:ext>
                  </a:extLst>
                </a:gridCol>
                <a:gridCol w="1209675">
                  <a:extLst>
                    <a:ext uri="{9D8B030D-6E8A-4147-A177-3AD203B41FA5}">
                      <a16:colId xmlns:a16="http://schemas.microsoft.com/office/drawing/2014/main" val="62352008"/>
                    </a:ext>
                  </a:extLst>
                </a:gridCol>
              </a:tblGrid>
              <a:tr h="503237">
                <a:tc>
                  <a:txBody>
                    <a:bodyPr/>
                    <a:lstStyle/>
                    <a:p>
                      <a:pPr marL="161290" marR="0" algn="l" eaLnBrk="0" hangingPunct="0">
                        <a:lnSpc>
                          <a:spcPct val="150000"/>
                        </a:lnSpc>
                        <a:spcBef>
                          <a:spcPts val="1525"/>
                        </a:spcBef>
                        <a:spcAft>
                          <a:spcPts val="0"/>
                        </a:spcAft>
                      </a:pPr>
                      <a:r>
                        <a:rPr lang="en-US" sz="2000">
                          <a:effectLst/>
                        </a:rPr>
                        <a:t>STT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163195" marR="0" algn="l" eaLnBrk="0" hangingPunct="0">
                        <a:lnSpc>
                          <a:spcPct val="150000"/>
                        </a:lnSpc>
                        <a:spcBef>
                          <a:spcPts val="1525"/>
                        </a:spcBef>
                        <a:spcAft>
                          <a:spcPts val="0"/>
                        </a:spcAft>
                      </a:pPr>
                      <a:r>
                        <a:rPr lang="en-US" sz="2000">
                          <a:effectLst/>
                        </a:rPr>
                        <a:t>Tên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132715" marR="0" algn="l" eaLnBrk="0" hangingPunct="0">
                        <a:lnSpc>
                          <a:spcPct val="150000"/>
                        </a:lnSpc>
                        <a:spcBef>
                          <a:spcPts val="1525"/>
                        </a:spcBef>
                        <a:spcAft>
                          <a:spcPts val="0"/>
                        </a:spcAft>
                      </a:pPr>
                      <a:r>
                        <a:rPr lang="en-US" sz="2000">
                          <a:effectLst/>
                        </a:rPr>
                        <a:t>Màu</a:t>
                      </a:r>
                      <a:r>
                        <a:rPr lang="en-US" sz="2000" spc="5">
                          <a:effectLst/>
                        </a:rPr>
                        <a:t> </a:t>
                      </a:r>
                      <a:r>
                        <a:rPr lang="en-US" sz="2000">
                          <a:effectLst/>
                        </a:rPr>
                        <a:t>tóc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95250" marR="0" algn="l" eaLnBrk="0" hangingPunct="0">
                        <a:lnSpc>
                          <a:spcPct val="150000"/>
                        </a:lnSpc>
                        <a:spcBef>
                          <a:spcPts val="1525"/>
                        </a:spcBef>
                        <a:spcAft>
                          <a:spcPts val="0"/>
                        </a:spcAft>
                      </a:pPr>
                      <a:r>
                        <a:rPr lang="en-US" sz="2000">
                          <a:effectLst/>
                        </a:rPr>
                        <a:t>Chiều </a:t>
                      </a:r>
                      <a:r>
                        <a:rPr lang="en-US" sz="2000" spc="-5">
                          <a:effectLst/>
                        </a:rPr>
                        <a:t>cao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120015" marR="0" algn="l" eaLnBrk="0" hangingPunct="0">
                        <a:lnSpc>
                          <a:spcPct val="150000"/>
                        </a:lnSpc>
                        <a:spcBef>
                          <a:spcPts val="1525"/>
                        </a:spcBef>
                        <a:spcAft>
                          <a:spcPts val="0"/>
                        </a:spcAft>
                      </a:pPr>
                      <a:r>
                        <a:rPr lang="en-US" sz="2000" spc="-5">
                          <a:effectLst/>
                        </a:rPr>
                        <a:t>Cân</a:t>
                      </a:r>
                      <a:r>
                        <a:rPr lang="en-US" sz="2000" spc="5">
                          <a:effectLst/>
                        </a:rPr>
                        <a:t> </a:t>
                      </a:r>
                      <a:r>
                        <a:rPr lang="en-US" sz="2000">
                          <a:effectLst/>
                        </a:rPr>
                        <a:t>nặng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86360" marR="0" algn="l" eaLnBrk="0" hangingPunct="0">
                        <a:lnSpc>
                          <a:spcPct val="150000"/>
                        </a:lnSpc>
                        <a:spcBef>
                          <a:spcPts val="1525"/>
                        </a:spcBef>
                        <a:spcAft>
                          <a:spcPts val="0"/>
                        </a:spcAft>
                      </a:pPr>
                      <a:r>
                        <a:rPr lang="en-US" sz="2000">
                          <a:effectLst/>
                        </a:rPr>
                        <a:t>Dùng</a:t>
                      </a:r>
                      <a:r>
                        <a:rPr lang="en-US" sz="2000" spc="-5">
                          <a:effectLst/>
                        </a:rPr>
                        <a:t> </a:t>
                      </a:r>
                      <a:r>
                        <a:rPr lang="en-US" sz="2000">
                          <a:effectLst/>
                        </a:rPr>
                        <a:t>thuốc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179705" marR="0" algn="l" eaLnBrk="0" hangingPunct="0">
                        <a:lnSpc>
                          <a:spcPct val="150000"/>
                        </a:lnSpc>
                        <a:spcBef>
                          <a:spcPts val="1525"/>
                        </a:spcBef>
                        <a:spcAft>
                          <a:spcPts val="0"/>
                        </a:spcAft>
                      </a:pPr>
                      <a:r>
                        <a:rPr lang="en-US" sz="2000" spc="-5">
                          <a:effectLst/>
                        </a:rPr>
                        <a:t>Kết</a:t>
                      </a:r>
                      <a:r>
                        <a:rPr lang="en-US" sz="2000">
                          <a:effectLst/>
                        </a:rPr>
                        <a:t> quả</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extLst>
                  <a:ext uri="{0D108BD9-81ED-4DB2-BD59-A6C34878D82A}">
                    <a16:rowId xmlns:a16="http://schemas.microsoft.com/office/drawing/2014/main" val="913430035"/>
                  </a:ext>
                </a:extLst>
              </a:tr>
              <a:tr h="374650">
                <a:tc>
                  <a:txBody>
                    <a:bodyPr/>
                    <a:lstStyle/>
                    <a:p>
                      <a:pPr marL="1270" marR="0" algn="ctr" eaLnBrk="0" hangingPunct="0">
                        <a:lnSpc>
                          <a:spcPct val="150000"/>
                        </a:lnSpc>
                        <a:spcBef>
                          <a:spcPts val="380"/>
                        </a:spcBef>
                        <a:spcAft>
                          <a:spcPts val="0"/>
                        </a:spcAft>
                      </a:pPr>
                      <a:r>
                        <a:rPr lang="en-US" sz="2000">
                          <a:effectLst/>
                        </a:rPr>
                        <a:t>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57480" marR="0" algn="l" eaLnBrk="0" hangingPunct="0">
                        <a:lnSpc>
                          <a:spcPct val="150000"/>
                        </a:lnSpc>
                        <a:spcBef>
                          <a:spcPts val="380"/>
                        </a:spcBef>
                        <a:spcAft>
                          <a:spcPts val="0"/>
                        </a:spcAft>
                      </a:pPr>
                      <a:r>
                        <a:rPr lang="en-US" sz="2000" spc="-5">
                          <a:effectLst/>
                        </a:rPr>
                        <a:t>Hoa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50000"/>
                        </a:lnSpc>
                        <a:spcBef>
                          <a:spcPts val="380"/>
                        </a:spcBef>
                        <a:spcAft>
                          <a:spcPts val="0"/>
                        </a:spcAft>
                      </a:pPr>
                      <a:r>
                        <a:rPr lang="en-US" sz="2000">
                          <a:effectLst/>
                        </a:rPr>
                        <a:t>Đen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540" marR="0" algn="ctr" eaLnBrk="0" hangingPunct="0">
                        <a:lnSpc>
                          <a:spcPct val="150000"/>
                        </a:lnSpc>
                        <a:spcBef>
                          <a:spcPts val="380"/>
                        </a:spcBef>
                        <a:spcAft>
                          <a:spcPts val="0"/>
                        </a:spcAft>
                      </a:pPr>
                      <a:r>
                        <a:rPr lang="en-US" sz="2000" spc="15">
                          <a:effectLst/>
                        </a:rPr>
                        <a:t>TB</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eaLnBrk="0" hangingPunct="0">
                        <a:lnSpc>
                          <a:spcPct val="150000"/>
                        </a:lnSpc>
                        <a:spcBef>
                          <a:spcPts val="380"/>
                        </a:spcBef>
                        <a:spcAft>
                          <a:spcPts val="0"/>
                        </a:spcAft>
                      </a:pPr>
                      <a:r>
                        <a:rPr lang="en-US" sz="2000" spc="-5">
                          <a:effectLst/>
                        </a:rPr>
                        <a:t>Nhẹ</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9306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a:effectLst/>
                        </a:rPr>
                        <a:t>Bị cháy</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91460164"/>
                  </a:ext>
                </a:extLst>
              </a:tr>
              <a:tr h="374650">
                <a:tc>
                  <a:txBody>
                    <a:bodyPr/>
                    <a:lstStyle/>
                    <a:p>
                      <a:pPr marL="1270" marR="0" algn="ctr" eaLnBrk="0" hangingPunct="0">
                        <a:lnSpc>
                          <a:spcPct val="150000"/>
                        </a:lnSpc>
                        <a:spcBef>
                          <a:spcPts val="380"/>
                        </a:spcBef>
                        <a:spcAft>
                          <a:spcPts val="0"/>
                        </a:spcAft>
                      </a:pPr>
                      <a:r>
                        <a:rPr lang="en-US" sz="2000">
                          <a:effectLst/>
                        </a:rPr>
                        <a:t>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77165" marR="0" algn="l" eaLnBrk="0" hangingPunct="0">
                        <a:lnSpc>
                          <a:spcPct val="150000"/>
                        </a:lnSpc>
                        <a:spcBef>
                          <a:spcPts val="380"/>
                        </a:spcBef>
                        <a:spcAft>
                          <a:spcPts val="0"/>
                        </a:spcAft>
                      </a:pPr>
                      <a:r>
                        <a:rPr lang="en-US" sz="2000" spc="-5">
                          <a:effectLst/>
                        </a:rPr>
                        <a:t>Lan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50000"/>
                        </a:lnSpc>
                        <a:spcBef>
                          <a:spcPts val="380"/>
                        </a:spcBef>
                        <a:spcAft>
                          <a:spcPts val="0"/>
                        </a:spcAft>
                      </a:pPr>
                      <a:r>
                        <a:rPr lang="en-US" sz="2000">
                          <a:effectLst/>
                        </a:rPr>
                        <a:t>Đen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eaLnBrk="0" hangingPunct="0">
                        <a:lnSpc>
                          <a:spcPct val="150000"/>
                        </a:lnSpc>
                        <a:spcBef>
                          <a:spcPts val="380"/>
                        </a:spcBef>
                        <a:spcAft>
                          <a:spcPts val="0"/>
                        </a:spcAft>
                      </a:pPr>
                      <a:r>
                        <a:rPr lang="en-US" sz="2000" spc="-5">
                          <a:effectLst/>
                        </a:rPr>
                        <a:t>Cao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426085" marR="0" algn="l" eaLnBrk="0" hangingPunct="0">
                        <a:lnSpc>
                          <a:spcPct val="150000"/>
                        </a:lnSpc>
                        <a:spcBef>
                          <a:spcPts val="380"/>
                        </a:spcBef>
                        <a:spcAft>
                          <a:spcPts val="0"/>
                        </a:spcAft>
                      </a:pPr>
                      <a:r>
                        <a:rPr lang="en-US" sz="2000">
                          <a:effectLst/>
                        </a:rPr>
                        <a:t>Vừa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270" marR="0" algn="ctr" eaLnBrk="0" hangingPunct="0">
                        <a:lnSpc>
                          <a:spcPct val="150000"/>
                        </a:lnSpc>
                        <a:spcBef>
                          <a:spcPts val="380"/>
                        </a:spcBef>
                        <a:spcAft>
                          <a:spcPts val="0"/>
                        </a:spcAft>
                      </a:pPr>
                      <a:r>
                        <a:rPr lang="en-US" sz="2000" spc="-5">
                          <a:effectLst/>
                        </a:rPr>
                        <a:t>Có</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25792646"/>
                  </a:ext>
                </a:extLst>
              </a:tr>
              <a:tr h="374650">
                <a:tc>
                  <a:txBody>
                    <a:bodyPr/>
                    <a:lstStyle/>
                    <a:p>
                      <a:pPr marL="1270" marR="0" algn="ctr" eaLnBrk="0" hangingPunct="0">
                        <a:lnSpc>
                          <a:spcPct val="150000"/>
                        </a:lnSpc>
                        <a:spcBef>
                          <a:spcPts val="380"/>
                        </a:spcBef>
                        <a:spcAft>
                          <a:spcPts val="0"/>
                        </a:spcAft>
                      </a:pPr>
                      <a:r>
                        <a:rPr lang="en-US" sz="2000">
                          <a:effectLst/>
                        </a:rPr>
                        <a:t>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00965" marR="0" algn="l" eaLnBrk="0" hangingPunct="0">
                        <a:lnSpc>
                          <a:spcPct val="150000"/>
                        </a:lnSpc>
                        <a:spcBef>
                          <a:spcPts val="380"/>
                        </a:spcBef>
                        <a:spcAft>
                          <a:spcPts val="0"/>
                        </a:spcAft>
                      </a:pPr>
                      <a:r>
                        <a:rPr lang="en-US" sz="2000" spc="-10">
                          <a:effectLst/>
                        </a:rPr>
                        <a:t>Xuân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23850" marR="0" algn="l" eaLnBrk="0" hangingPunct="0">
                        <a:lnSpc>
                          <a:spcPct val="150000"/>
                        </a:lnSpc>
                        <a:spcBef>
                          <a:spcPts val="380"/>
                        </a:spcBef>
                        <a:spcAft>
                          <a:spcPts val="0"/>
                        </a:spcAft>
                      </a:pPr>
                      <a:r>
                        <a:rPr lang="en-US" sz="2000" spc="-5">
                          <a:effectLst/>
                        </a:rPr>
                        <a:t>Râm</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80365" marR="0" algn="l" eaLnBrk="0" hangingPunct="0">
                        <a:lnSpc>
                          <a:spcPct val="150000"/>
                        </a:lnSpc>
                        <a:spcBef>
                          <a:spcPts val="380"/>
                        </a:spcBef>
                        <a:spcAft>
                          <a:spcPts val="0"/>
                        </a:spcAft>
                      </a:pPr>
                      <a:r>
                        <a:rPr lang="en-US" sz="2000" spc="-5">
                          <a:effectLst/>
                        </a:rPr>
                        <a:t>Thấp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426085" marR="0" algn="l" eaLnBrk="0" hangingPunct="0">
                        <a:lnSpc>
                          <a:spcPct val="150000"/>
                        </a:lnSpc>
                        <a:spcBef>
                          <a:spcPts val="380"/>
                        </a:spcBef>
                        <a:spcAft>
                          <a:spcPts val="0"/>
                        </a:spcAft>
                      </a:pPr>
                      <a:r>
                        <a:rPr lang="en-US" sz="2000" spc="-5">
                          <a:effectLst/>
                        </a:rPr>
                        <a:t>Vừa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270" marR="0" algn="ctr" eaLnBrk="0" hangingPunct="0">
                        <a:lnSpc>
                          <a:spcPct val="150000"/>
                        </a:lnSpc>
                        <a:spcBef>
                          <a:spcPts val="380"/>
                        </a:spcBef>
                        <a:spcAft>
                          <a:spcPts val="0"/>
                        </a:spcAft>
                      </a:pPr>
                      <a:r>
                        <a:rPr lang="en-US" sz="2000" spc="-10">
                          <a:effectLst/>
                        </a:rPr>
                        <a:t>Có</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spc="-10">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98003765"/>
                  </a:ext>
                </a:extLst>
              </a:tr>
              <a:tr h="374650">
                <a:tc>
                  <a:txBody>
                    <a:bodyPr/>
                    <a:lstStyle/>
                    <a:p>
                      <a:pPr marL="1270" marR="0" algn="ctr" eaLnBrk="0" hangingPunct="0">
                        <a:lnSpc>
                          <a:spcPct val="150000"/>
                        </a:lnSpc>
                        <a:spcBef>
                          <a:spcPts val="380"/>
                        </a:spcBef>
                        <a:spcAft>
                          <a:spcPts val="0"/>
                        </a:spcAft>
                      </a:pPr>
                      <a:r>
                        <a:rPr lang="en-US" sz="2000">
                          <a:effectLst/>
                        </a:rPr>
                        <a:t>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20980" marR="0" algn="l" eaLnBrk="0" hangingPunct="0">
                        <a:lnSpc>
                          <a:spcPct val="150000"/>
                        </a:lnSpc>
                        <a:spcBef>
                          <a:spcPts val="380"/>
                        </a:spcBef>
                        <a:spcAft>
                          <a:spcPts val="0"/>
                        </a:spcAft>
                      </a:pPr>
                      <a:r>
                        <a:rPr lang="en-US" sz="2000" spc="-5">
                          <a:effectLst/>
                        </a:rPr>
                        <a:t>Hạ</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50000"/>
                        </a:lnSpc>
                        <a:spcBef>
                          <a:spcPts val="380"/>
                        </a:spcBef>
                        <a:spcAft>
                          <a:spcPts val="0"/>
                        </a:spcAft>
                      </a:pPr>
                      <a:r>
                        <a:rPr lang="en-US" sz="2000">
                          <a:effectLst/>
                        </a:rPr>
                        <a:t>Đen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80365" marR="0" algn="l" eaLnBrk="0" hangingPunct="0">
                        <a:lnSpc>
                          <a:spcPct val="150000"/>
                        </a:lnSpc>
                        <a:spcBef>
                          <a:spcPts val="380"/>
                        </a:spcBef>
                        <a:spcAft>
                          <a:spcPts val="0"/>
                        </a:spcAft>
                      </a:pPr>
                      <a:r>
                        <a:rPr lang="en-US" sz="2000">
                          <a:effectLst/>
                        </a:rPr>
                        <a:t>Thấp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426085" marR="0" algn="l" eaLnBrk="0" hangingPunct="0">
                        <a:lnSpc>
                          <a:spcPct val="150000"/>
                        </a:lnSpc>
                        <a:spcBef>
                          <a:spcPts val="380"/>
                        </a:spcBef>
                        <a:spcAft>
                          <a:spcPts val="0"/>
                        </a:spcAft>
                      </a:pPr>
                      <a:r>
                        <a:rPr lang="en-US" sz="2000">
                          <a:effectLst/>
                        </a:rPr>
                        <a:t>Vừa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9306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a:effectLst/>
                        </a:rPr>
                        <a:t>Bị cháy</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07295090"/>
                  </a:ext>
                </a:extLst>
              </a:tr>
              <a:tr h="374650">
                <a:tc>
                  <a:txBody>
                    <a:bodyPr/>
                    <a:lstStyle/>
                    <a:p>
                      <a:pPr marL="1270" marR="0" algn="ctr" eaLnBrk="0" hangingPunct="0">
                        <a:lnSpc>
                          <a:spcPct val="150000"/>
                        </a:lnSpc>
                        <a:spcBef>
                          <a:spcPts val="380"/>
                        </a:spcBef>
                        <a:spcAft>
                          <a:spcPts val="0"/>
                        </a:spcAft>
                      </a:pPr>
                      <a:r>
                        <a:rPr lang="en-US" sz="2000">
                          <a:effectLst/>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69545" marR="0" algn="l" eaLnBrk="0" hangingPunct="0">
                        <a:lnSpc>
                          <a:spcPct val="150000"/>
                        </a:lnSpc>
                        <a:spcBef>
                          <a:spcPts val="380"/>
                        </a:spcBef>
                        <a:spcAft>
                          <a:spcPts val="0"/>
                        </a:spcAft>
                      </a:pPr>
                      <a:r>
                        <a:rPr lang="en-US" sz="2000">
                          <a:effectLst/>
                        </a:rPr>
                        <a:t>Thu</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68300" marR="0" algn="l" eaLnBrk="0" hangingPunct="0">
                        <a:lnSpc>
                          <a:spcPct val="150000"/>
                        </a:lnSpc>
                        <a:spcBef>
                          <a:spcPts val="380"/>
                        </a:spcBef>
                        <a:spcAft>
                          <a:spcPts val="0"/>
                        </a:spcAft>
                      </a:pPr>
                      <a:r>
                        <a:rPr lang="en-US" sz="2000">
                          <a:effectLst/>
                        </a:rPr>
                        <a:t>Bạc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540" marR="0" algn="ctr" eaLnBrk="0" hangingPunct="0">
                        <a:lnSpc>
                          <a:spcPct val="150000"/>
                        </a:lnSpc>
                        <a:spcBef>
                          <a:spcPts val="380"/>
                        </a:spcBef>
                        <a:spcAft>
                          <a:spcPts val="0"/>
                        </a:spcAft>
                      </a:pPr>
                      <a:r>
                        <a:rPr lang="en-US" sz="2000" spc="15">
                          <a:effectLst/>
                        </a:rPr>
                        <a:t>TB</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69570" marR="0" algn="l" eaLnBrk="0" hangingPunct="0">
                        <a:lnSpc>
                          <a:spcPct val="150000"/>
                        </a:lnSpc>
                        <a:spcBef>
                          <a:spcPts val="380"/>
                        </a:spcBef>
                        <a:spcAft>
                          <a:spcPts val="0"/>
                        </a:spcAft>
                      </a:pPr>
                      <a:r>
                        <a:rPr lang="en-US" sz="2000" spc="-5">
                          <a:effectLst/>
                        </a:rPr>
                        <a:t>Nặng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9306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a:effectLst/>
                        </a:rPr>
                        <a:t>Bị cháy</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575778370"/>
                  </a:ext>
                </a:extLst>
              </a:tr>
              <a:tr h="374650">
                <a:tc>
                  <a:txBody>
                    <a:bodyPr/>
                    <a:lstStyle/>
                    <a:p>
                      <a:pPr marL="1270" marR="0" algn="ctr" eaLnBrk="0" hangingPunct="0">
                        <a:lnSpc>
                          <a:spcPct val="150000"/>
                        </a:lnSpc>
                        <a:spcBef>
                          <a:spcPts val="380"/>
                        </a:spcBef>
                        <a:spcAft>
                          <a:spcPts val="0"/>
                        </a:spcAft>
                      </a:pPr>
                      <a:r>
                        <a:rPr lang="en-US" sz="2000">
                          <a:effectLst/>
                        </a:rPr>
                        <a:t>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94615" marR="0" algn="l" eaLnBrk="0" hangingPunct="0">
                        <a:lnSpc>
                          <a:spcPct val="150000"/>
                        </a:lnSpc>
                        <a:spcBef>
                          <a:spcPts val="380"/>
                        </a:spcBef>
                        <a:spcAft>
                          <a:spcPts val="0"/>
                        </a:spcAft>
                      </a:pPr>
                      <a:r>
                        <a:rPr lang="en-US" sz="2000" spc="-5">
                          <a:effectLst/>
                        </a:rPr>
                        <a:t>Đông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23850" marR="0" algn="l" eaLnBrk="0" hangingPunct="0">
                        <a:lnSpc>
                          <a:spcPct val="150000"/>
                        </a:lnSpc>
                        <a:spcBef>
                          <a:spcPts val="380"/>
                        </a:spcBef>
                        <a:spcAft>
                          <a:spcPts val="0"/>
                        </a:spcAft>
                      </a:pPr>
                      <a:r>
                        <a:rPr lang="en-US" sz="2000">
                          <a:effectLst/>
                        </a:rPr>
                        <a:t>Râm</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eaLnBrk="0" hangingPunct="0">
                        <a:lnSpc>
                          <a:spcPct val="150000"/>
                        </a:lnSpc>
                        <a:spcBef>
                          <a:spcPts val="380"/>
                        </a:spcBef>
                        <a:spcAft>
                          <a:spcPts val="0"/>
                        </a:spcAft>
                      </a:pPr>
                      <a:r>
                        <a:rPr lang="en-US" sz="2000" spc="-5">
                          <a:effectLst/>
                        </a:rPr>
                        <a:t>Cao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69570" marR="0" algn="l" eaLnBrk="0" hangingPunct="0">
                        <a:lnSpc>
                          <a:spcPct val="150000"/>
                        </a:lnSpc>
                        <a:spcBef>
                          <a:spcPts val="380"/>
                        </a:spcBef>
                        <a:spcAft>
                          <a:spcPts val="0"/>
                        </a:spcAft>
                      </a:pPr>
                      <a:r>
                        <a:rPr lang="en-US" sz="2000" spc="-5">
                          <a:effectLst/>
                        </a:rPr>
                        <a:t>Nặng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9306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521950710"/>
                  </a:ext>
                </a:extLst>
              </a:tr>
              <a:tr h="374650">
                <a:tc>
                  <a:txBody>
                    <a:bodyPr/>
                    <a:lstStyle/>
                    <a:p>
                      <a:pPr marL="1270" marR="0" algn="ctr" eaLnBrk="0" hangingPunct="0">
                        <a:lnSpc>
                          <a:spcPct val="150000"/>
                        </a:lnSpc>
                        <a:spcBef>
                          <a:spcPts val="380"/>
                        </a:spcBef>
                        <a:spcAft>
                          <a:spcPts val="0"/>
                        </a:spcAft>
                      </a:pPr>
                      <a:r>
                        <a:rPr lang="en-US" sz="2000">
                          <a:effectLst/>
                        </a:rPr>
                        <a:t>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96850" marR="0" algn="l" eaLnBrk="0" hangingPunct="0">
                        <a:lnSpc>
                          <a:spcPct val="150000"/>
                        </a:lnSpc>
                        <a:spcBef>
                          <a:spcPts val="380"/>
                        </a:spcBef>
                        <a:spcAft>
                          <a:spcPts val="0"/>
                        </a:spcAft>
                      </a:pPr>
                      <a:r>
                        <a:rPr lang="en-US" sz="2000">
                          <a:effectLst/>
                        </a:rPr>
                        <a:t>Mơ</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23850" marR="0" algn="l" eaLnBrk="0" hangingPunct="0">
                        <a:lnSpc>
                          <a:spcPct val="150000"/>
                        </a:lnSpc>
                        <a:spcBef>
                          <a:spcPts val="380"/>
                        </a:spcBef>
                        <a:spcAft>
                          <a:spcPts val="0"/>
                        </a:spcAft>
                      </a:pPr>
                      <a:r>
                        <a:rPr lang="en-US" sz="2000">
                          <a:effectLst/>
                        </a:rPr>
                        <a:t>Râm</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540" marR="0" algn="ctr" eaLnBrk="0" hangingPunct="0">
                        <a:lnSpc>
                          <a:spcPct val="150000"/>
                        </a:lnSpc>
                        <a:spcBef>
                          <a:spcPts val="380"/>
                        </a:spcBef>
                        <a:spcAft>
                          <a:spcPts val="0"/>
                        </a:spcAft>
                      </a:pPr>
                      <a:r>
                        <a:rPr lang="en-US" sz="2000" spc="15">
                          <a:effectLst/>
                        </a:rPr>
                        <a:t>TB</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69570" marR="0" algn="l" eaLnBrk="0" hangingPunct="0">
                        <a:lnSpc>
                          <a:spcPct val="150000"/>
                        </a:lnSpc>
                        <a:spcBef>
                          <a:spcPts val="380"/>
                        </a:spcBef>
                        <a:spcAft>
                          <a:spcPts val="0"/>
                        </a:spcAft>
                      </a:pPr>
                      <a:r>
                        <a:rPr lang="en-US" sz="2000" spc="-5">
                          <a:effectLst/>
                        </a:rPr>
                        <a:t>Nặng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9306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0"/>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22170046"/>
                  </a:ext>
                </a:extLst>
              </a:tr>
              <a:tr h="374650">
                <a:tc>
                  <a:txBody>
                    <a:bodyPr/>
                    <a:lstStyle/>
                    <a:p>
                      <a:pPr marL="1270" marR="0" algn="ctr" eaLnBrk="0" hangingPunct="0">
                        <a:lnSpc>
                          <a:spcPct val="150000"/>
                        </a:lnSpc>
                        <a:spcBef>
                          <a:spcPts val="385"/>
                        </a:spcBef>
                        <a:spcAft>
                          <a:spcPts val="0"/>
                        </a:spcAft>
                      </a:pPr>
                      <a:r>
                        <a:rPr lang="en-US" sz="2000">
                          <a:effectLst/>
                        </a:rPr>
                        <a:t>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57480" marR="0" algn="l" eaLnBrk="0" hangingPunct="0">
                        <a:lnSpc>
                          <a:spcPct val="150000"/>
                        </a:lnSpc>
                        <a:spcBef>
                          <a:spcPts val="385"/>
                        </a:spcBef>
                        <a:spcAft>
                          <a:spcPts val="0"/>
                        </a:spcAft>
                      </a:pPr>
                      <a:r>
                        <a:rPr lang="en-US" sz="2000" spc="-5">
                          <a:effectLst/>
                        </a:rPr>
                        <a:t>Đào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50000"/>
                        </a:lnSpc>
                        <a:spcBef>
                          <a:spcPts val="385"/>
                        </a:spcBef>
                        <a:spcAft>
                          <a:spcPts val="0"/>
                        </a:spcAft>
                      </a:pPr>
                      <a:r>
                        <a:rPr lang="en-US" sz="2000">
                          <a:effectLst/>
                        </a:rPr>
                        <a:t>Đen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80365" marR="0" algn="l" eaLnBrk="0" hangingPunct="0">
                        <a:lnSpc>
                          <a:spcPct val="150000"/>
                        </a:lnSpc>
                        <a:spcBef>
                          <a:spcPts val="385"/>
                        </a:spcBef>
                        <a:spcAft>
                          <a:spcPts val="0"/>
                        </a:spcAft>
                      </a:pPr>
                      <a:r>
                        <a:rPr lang="en-US" sz="2000">
                          <a:effectLst/>
                        </a:rPr>
                        <a:t>Thấp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eaLnBrk="0" hangingPunct="0">
                        <a:lnSpc>
                          <a:spcPct val="150000"/>
                        </a:lnSpc>
                        <a:spcBef>
                          <a:spcPts val="385"/>
                        </a:spcBef>
                        <a:spcAft>
                          <a:spcPts val="0"/>
                        </a:spcAft>
                      </a:pPr>
                      <a:r>
                        <a:rPr lang="en-US" sz="2000" spc="-5">
                          <a:effectLst/>
                        </a:rPr>
                        <a:t>Nhẹ</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270" marR="0" algn="ctr" eaLnBrk="0" hangingPunct="0">
                        <a:lnSpc>
                          <a:spcPct val="150000"/>
                        </a:lnSpc>
                        <a:spcBef>
                          <a:spcPts val="385"/>
                        </a:spcBef>
                        <a:spcAft>
                          <a:spcPts val="0"/>
                        </a:spcAft>
                      </a:pPr>
                      <a:r>
                        <a:rPr lang="en-US" sz="2000" spc="-5">
                          <a:effectLst/>
                        </a:rPr>
                        <a:t>Có</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69875" marR="0" algn="l" eaLnBrk="0" hangingPunct="0">
                        <a:lnSpc>
                          <a:spcPct val="150000"/>
                        </a:lnSpc>
                        <a:spcBef>
                          <a:spcPts val="385"/>
                        </a:spcBef>
                        <a:spcAft>
                          <a:spcPts val="0"/>
                        </a:spcAft>
                      </a:pPr>
                      <a:r>
                        <a:rPr lang="en-US" sz="2000" spc="-5">
                          <a:effectLst/>
                        </a:rPr>
                        <a:t>Không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52127338"/>
                  </a:ext>
                </a:extLst>
              </a:tr>
            </a:tbl>
          </a:graphicData>
        </a:graphic>
      </p:graphicFrame>
    </p:spTree>
    <p:extLst>
      <p:ext uri="{BB962C8B-B14F-4D97-AF65-F5344CB8AC3E}">
        <p14:creationId xmlns:p14="http://schemas.microsoft.com/office/powerpoint/2010/main" val="262092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47</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{4}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A441B758-B1A0-470A-A577-FF84724E9325}"/>
              </a:ext>
            </a:extLst>
          </p:cNvPr>
          <p:cNvSpPr>
            <a:spLocks noChangeArrowheads="1"/>
          </p:cNvSpPr>
          <p:nvPr/>
        </p:nvSpPr>
        <p:spPr bwMode="auto">
          <a:xfrm>
            <a:off x="914400" y="609600"/>
            <a:ext cx="10134600" cy="4495800"/>
          </a:xfrm>
          <a:prstGeom prst="rect">
            <a:avLst/>
          </a:prstGeom>
          <a:noFill/>
          <a:ln w="9525">
            <a:noFill/>
            <a:miter lim="800000"/>
            <a:headEnd/>
            <a:tailEnd/>
          </a:ln>
        </p:spPr>
        <p:txBody>
          <a:bodyPr/>
          <a:lstStyle/>
          <a:p>
            <a:pPr marL="800100" lvl="1" indent="-342900" algn="just">
              <a:spcBef>
                <a:spcPts val="300"/>
              </a:spcBef>
              <a:buFont typeface="Wingdings" panose="05000000000000000000" pitchFamily="2" charset="2"/>
              <a:buChar char="§"/>
            </a:pPr>
            <a:r>
              <a:rPr lang="en-US" dirty="0" err="1">
                <a:solidFill>
                  <a:srgbClr val="0070C0"/>
                </a:solidFill>
                <a:latin typeface="Arial" panose="020B0604020202020204" pitchFamily="34" charset="0"/>
              </a:rPr>
              <a:t>Thuộc</a:t>
            </a:r>
            <a:r>
              <a:rPr lang="en-US" dirty="0">
                <a:solidFill>
                  <a:srgbClr val="0070C0"/>
                </a:solidFill>
                <a:latin typeface="Arial" panose="020B0604020202020204" pitchFamily="34" charset="0"/>
              </a:rPr>
              <a:t> </a:t>
            </a:r>
            <a:r>
              <a:rPr lang="en-US" dirty="0" err="1">
                <a:solidFill>
                  <a:srgbClr val="0070C0"/>
                </a:solidFill>
                <a:latin typeface="Arial" panose="020B0604020202020204" pitchFamily="34" charset="0"/>
              </a:rPr>
              <a:t>tính</a:t>
            </a:r>
            <a:r>
              <a:rPr lang="en-US" dirty="0">
                <a:solidFill>
                  <a:srgbClr val="0070C0"/>
                </a:solidFill>
                <a:latin typeface="Arial" panose="020B0604020202020204" pitchFamily="34" charset="0"/>
              </a:rPr>
              <a:t> “</a:t>
            </a:r>
            <a:r>
              <a:rPr lang="en-US" dirty="0" err="1">
                <a:solidFill>
                  <a:srgbClr val="0070C0"/>
                </a:solidFill>
                <a:latin typeface="Arial" panose="020B0604020202020204" pitchFamily="34" charset="0"/>
              </a:rPr>
              <a:t>màu</a:t>
            </a:r>
            <a:r>
              <a:rPr lang="en-US" dirty="0">
                <a:solidFill>
                  <a:srgbClr val="0070C0"/>
                </a:solidFill>
                <a:latin typeface="Arial" panose="020B0604020202020204" pitchFamily="34" charset="0"/>
              </a:rPr>
              <a:t> </a:t>
            </a:r>
            <a:r>
              <a:rPr lang="en-US" dirty="0" err="1">
                <a:solidFill>
                  <a:srgbClr val="0070C0"/>
                </a:solidFill>
                <a:latin typeface="Arial" panose="020B0604020202020204" pitchFamily="34" charset="0"/>
              </a:rPr>
              <a:t>tóc</a:t>
            </a:r>
            <a:r>
              <a:rPr lang="en-US" dirty="0">
                <a:solidFill>
                  <a:srgbClr val="0070C0"/>
                </a:solidFill>
                <a:latin typeface="Arial" panose="020B0604020202020204" pitchFamily="34" charset="0"/>
              </a:rPr>
              <a:t>” (3 </a:t>
            </a:r>
            <a:r>
              <a:rPr lang="en-US" dirty="0" err="1">
                <a:solidFill>
                  <a:srgbClr val="0070C0"/>
                </a:solidFill>
                <a:latin typeface="Arial" panose="020B0604020202020204" pitchFamily="34" charset="0"/>
              </a:rPr>
              <a:t>giá</a:t>
            </a:r>
            <a:r>
              <a:rPr lang="en-US" dirty="0">
                <a:solidFill>
                  <a:srgbClr val="0070C0"/>
                </a:solidFill>
                <a:latin typeface="Arial" panose="020B0604020202020204" pitchFamily="34" charset="0"/>
              </a:rPr>
              <a:t> </a:t>
            </a:r>
            <a:r>
              <a:rPr lang="en-US" dirty="0" err="1">
                <a:solidFill>
                  <a:srgbClr val="0070C0"/>
                </a:solidFill>
                <a:latin typeface="Arial" panose="020B0604020202020204" pitchFamily="34" charset="0"/>
              </a:rPr>
              <a:t>trị</a:t>
            </a:r>
            <a:r>
              <a:rPr lang="en-US" dirty="0">
                <a:solidFill>
                  <a:srgbClr val="0070C0"/>
                </a:solidFill>
                <a:latin typeface="Arial" panose="020B0604020202020204" pitchFamily="34" charset="0"/>
              </a:rPr>
              <a:t>)</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màu tóc</a:t>
            </a:r>
            <a:r>
              <a:rPr lang="vi-VN" dirty="0">
                <a:solidFill>
                  <a:srgbClr val="0070C0"/>
                </a:solidFill>
                <a:latin typeface="Arial" panose="020B0604020202020204" pitchFamily="34" charset="0"/>
              </a:rPr>
              <a:t>(Đen) = (T(Đen/Bị cháy), T(Đen/Không)) </a:t>
            </a:r>
            <a:endParaRPr lang="en-US" dirty="0">
              <a:solidFill>
                <a:srgbClr val="0070C0"/>
              </a:solidFill>
              <a:latin typeface="Arial" panose="020B0604020202020204" pitchFamily="34" charset="0"/>
            </a:endParaRPr>
          </a:p>
          <a:p>
            <a:pPr lvl="5" algn="just">
              <a:spcBef>
                <a:spcPts val="300"/>
              </a:spcBef>
            </a:pPr>
            <a:r>
              <a:rPr lang="en-US" dirty="0">
                <a:solidFill>
                  <a:srgbClr val="0070C0"/>
                </a:solidFill>
                <a:latin typeface="Arial" panose="020B0604020202020204" pitchFamily="34" charset="0"/>
              </a:rPr>
              <a:t>  </a:t>
            </a:r>
            <a:r>
              <a:rPr lang="vi-VN" dirty="0">
                <a:solidFill>
                  <a:srgbClr val="0070C0"/>
                </a:solidFill>
                <a:latin typeface="Arial" panose="020B0604020202020204" pitchFamily="34" charset="0"/>
              </a:rPr>
              <a:t>= (2/4, 2/4) = (</a:t>
            </a:r>
            <a:r>
              <a:rPr lang="en-US" dirty="0">
                <a:solidFill>
                  <a:srgbClr val="0070C0"/>
                </a:solidFill>
                <a:latin typeface="Arial" panose="020B0604020202020204" pitchFamily="34" charset="0"/>
              </a:rPr>
              <a:t>1/2</a:t>
            </a:r>
            <a:r>
              <a:rPr lang="vi-VN" dirty="0">
                <a:solidFill>
                  <a:srgbClr val="0070C0"/>
                </a:solidFill>
                <a:latin typeface="Arial" panose="020B0604020202020204" pitchFamily="34" charset="0"/>
              </a:rPr>
              <a:t>, </a:t>
            </a:r>
            <a:r>
              <a:rPr lang="en-US" dirty="0">
                <a:solidFill>
                  <a:srgbClr val="0070C0"/>
                </a:solidFill>
                <a:latin typeface="Arial" panose="020B0604020202020204" pitchFamily="34" charset="0"/>
              </a:rPr>
              <a:t>1/2</a:t>
            </a:r>
            <a:r>
              <a:rPr lang="vi-VN" dirty="0">
                <a:solidFill>
                  <a:srgbClr val="0070C0"/>
                </a:solidFill>
                <a:latin typeface="Arial" panose="020B0604020202020204" pitchFamily="34" charset="0"/>
              </a:rPr>
              <a:t>) </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màu tóc</a:t>
            </a:r>
            <a:r>
              <a:rPr lang="vi-VN" dirty="0">
                <a:solidFill>
                  <a:srgbClr val="0070C0"/>
                </a:solidFill>
                <a:latin typeface="Arial" panose="020B0604020202020204" pitchFamily="34" charset="0"/>
              </a:rPr>
              <a:t>(Râm) = (T(Râm/Bị cháy), T(Râm/Không)) </a:t>
            </a:r>
            <a:endParaRPr lang="en-US" dirty="0">
              <a:solidFill>
                <a:srgbClr val="0070C0"/>
              </a:solidFill>
              <a:latin typeface="Arial" panose="020B0604020202020204" pitchFamily="34" charset="0"/>
            </a:endParaRPr>
          </a:p>
          <a:p>
            <a:pPr lvl="5" algn="just">
              <a:spcBef>
                <a:spcPts val="300"/>
              </a:spcBef>
            </a:pPr>
            <a:r>
              <a:rPr lang="en-US" dirty="0">
                <a:solidFill>
                  <a:srgbClr val="0070C0"/>
                </a:solidFill>
                <a:latin typeface="Arial" panose="020B0604020202020204" pitchFamily="34" charset="0"/>
              </a:rPr>
              <a:t>  </a:t>
            </a:r>
            <a:r>
              <a:rPr lang="vi-VN" dirty="0">
                <a:solidFill>
                  <a:srgbClr val="0070C0"/>
                </a:solidFill>
                <a:latin typeface="Arial" panose="020B0604020202020204" pitchFamily="34" charset="0"/>
              </a:rPr>
              <a:t>= (0/3, 3/3) = (0, 1) </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màu tóc</a:t>
            </a:r>
            <a:r>
              <a:rPr lang="vi-VN" dirty="0">
                <a:solidFill>
                  <a:srgbClr val="0070C0"/>
                </a:solidFill>
                <a:latin typeface="Arial" panose="020B0604020202020204" pitchFamily="34" charset="0"/>
              </a:rPr>
              <a:t>(Bạc) = (T(Bạc/Bị cháy), T(Bạc/Không)) </a:t>
            </a:r>
            <a:endParaRPr lang="en-US" dirty="0">
              <a:solidFill>
                <a:srgbClr val="0070C0"/>
              </a:solidFill>
              <a:latin typeface="Arial" panose="020B0604020202020204" pitchFamily="34" charset="0"/>
            </a:endParaRPr>
          </a:p>
          <a:p>
            <a:pPr lvl="5" algn="just">
              <a:spcBef>
                <a:spcPts val="300"/>
              </a:spcBef>
            </a:pPr>
            <a:r>
              <a:rPr lang="en-US" dirty="0">
                <a:solidFill>
                  <a:srgbClr val="0070C0"/>
                </a:solidFill>
                <a:latin typeface="Arial" panose="020B0604020202020204" pitchFamily="34" charset="0"/>
              </a:rPr>
              <a:t> </a:t>
            </a:r>
            <a:r>
              <a:rPr lang="vi-VN" dirty="0">
                <a:solidFill>
                  <a:srgbClr val="0070C0"/>
                </a:solidFill>
                <a:latin typeface="Arial" panose="020B0604020202020204" pitchFamily="34" charset="0"/>
              </a:rPr>
              <a:t>= (1/1, 0/1) = (1, 0) </a:t>
            </a:r>
          </a:p>
          <a:p>
            <a:pPr lvl="2" algn="just">
              <a:spcBef>
                <a:spcPts val="300"/>
              </a:spcBef>
            </a:pPr>
            <a:r>
              <a:rPr lang="vi-VN" dirty="0">
                <a:solidFill>
                  <a:srgbClr val="0070C0"/>
                </a:solidFill>
                <a:latin typeface="Arial" panose="020B0604020202020204" pitchFamily="34" charset="0"/>
                <a:sym typeface="Symbol" panose="05050102010706020507" pitchFamily="18" charset="2"/>
              </a:rPr>
              <a:t></a:t>
            </a:r>
            <a:r>
              <a:rPr lang="en-US" dirty="0">
                <a:solidFill>
                  <a:srgbClr val="0070C0"/>
                </a:solidFill>
                <a:latin typeface="Arial" panose="020B0604020202020204" pitchFamily="34" charset="0"/>
                <a:sym typeface="Symbol" panose="05050102010706020507" pitchFamily="18" charset="2"/>
              </a:rPr>
              <a:t> </a:t>
            </a:r>
            <a:r>
              <a:rPr lang="vi-VN" dirty="0">
                <a:solidFill>
                  <a:srgbClr val="0070C0"/>
                </a:solidFill>
                <a:latin typeface="Arial" panose="020B0604020202020204" pitchFamily="34" charset="0"/>
              </a:rPr>
              <a:t>Số vector đơn vị: 2</a:t>
            </a:r>
            <a:endParaRPr lang="en-US" dirty="0">
              <a:solidFill>
                <a:srgbClr val="0070C0"/>
              </a:solidFill>
              <a:latin typeface="Arial" panose="020B0604020202020204" pitchFamily="34" charset="0"/>
            </a:endParaRPr>
          </a:p>
          <a:p>
            <a:pPr marL="800100" lvl="1" indent="-342900" algn="just">
              <a:spcBef>
                <a:spcPts val="300"/>
              </a:spcBef>
              <a:buFont typeface="Wingdings" panose="05000000000000000000" pitchFamily="2" charset="2"/>
              <a:buChar char="§"/>
            </a:pPr>
            <a:r>
              <a:rPr lang="vi-VN" dirty="0">
                <a:solidFill>
                  <a:srgbClr val="0070C0"/>
                </a:solidFill>
                <a:latin typeface="Arial" panose="020B0604020202020204" pitchFamily="34" charset="0"/>
              </a:rPr>
              <a:t>Thuộc tính </a:t>
            </a:r>
            <a:r>
              <a:rPr lang="en-US" dirty="0">
                <a:solidFill>
                  <a:srgbClr val="0070C0"/>
                </a:solidFill>
                <a:latin typeface="Arial" panose="020B0604020202020204" pitchFamily="34" charset="0"/>
              </a:rPr>
              <a:t>“c</a:t>
            </a:r>
            <a:r>
              <a:rPr lang="vi-VN" dirty="0">
                <a:solidFill>
                  <a:srgbClr val="0070C0"/>
                </a:solidFill>
                <a:latin typeface="Arial" panose="020B0604020202020204" pitchFamily="34" charset="0"/>
              </a:rPr>
              <a:t>hiều cao</a:t>
            </a:r>
            <a:r>
              <a:rPr lang="en-US" dirty="0">
                <a:solidFill>
                  <a:srgbClr val="0070C0"/>
                </a:solidFill>
                <a:latin typeface="Arial" panose="020B0604020202020204" pitchFamily="34" charset="0"/>
              </a:rPr>
              <a:t>”</a:t>
            </a:r>
            <a:r>
              <a:rPr lang="vi-VN" dirty="0">
                <a:solidFill>
                  <a:srgbClr val="0070C0"/>
                </a:solidFill>
                <a:latin typeface="Arial" panose="020B0604020202020204" pitchFamily="34" charset="0"/>
              </a:rPr>
              <a:t> (3 giá trị) </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Chiều cao</a:t>
            </a:r>
            <a:r>
              <a:rPr lang="vi-VN" dirty="0">
                <a:solidFill>
                  <a:srgbClr val="0070C0"/>
                </a:solidFill>
                <a:latin typeface="Arial" panose="020B0604020202020204" pitchFamily="34" charset="0"/>
              </a:rPr>
              <a:t>(Cao) = (0/2, 2/2) = (0, 1) </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Chiều cao</a:t>
            </a:r>
            <a:r>
              <a:rPr lang="vi-VN" dirty="0">
                <a:solidFill>
                  <a:srgbClr val="0070C0"/>
                </a:solidFill>
                <a:latin typeface="Arial" panose="020B0604020202020204" pitchFamily="34" charset="0"/>
              </a:rPr>
              <a:t>(TB) = (2/3, 1/3) </a:t>
            </a:r>
          </a:p>
          <a:p>
            <a:pPr lvl="2" algn="just">
              <a:spcBef>
                <a:spcPts val="300"/>
              </a:spcBef>
            </a:pPr>
            <a:r>
              <a:rPr lang="vi-VN" dirty="0">
                <a:solidFill>
                  <a:srgbClr val="0070C0"/>
                </a:solidFill>
                <a:latin typeface="Arial" panose="020B0604020202020204" pitchFamily="34" charset="0"/>
              </a:rPr>
              <a:t>V</a:t>
            </a:r>
            <a:r>
              <a:rPr lang="vi-VN" baseline="-25000" dirty="0">
                <a:solidFill>
                  <a:srgbClr val="0070C0"/>
                </a:solidFill>
                <a:latin typeface="Arial" panose="020B0604020202020204" pitchFamily="34" charset="0"/>
              </a:rPr>
              <a:t>Chiều cao</a:t>
            </a:r>
            <a:r>
              <a:rPr lang="vi-VN" dirty="0">
                <a:solidFill>
                  <a:srgbClr val="0070C0"/>
                </a:solidFill>
                <a:latin typeface="Arial" panose="020B0604020202020204" pitchFamily="34" charset="0"/>
              </a:rPr>
              <a:t>(Thấp) = (1/3, 2/3)</a:t>
            </a:r>
          </a:p>
          <a:p>
            <a:pPr lvl="2" algn="just">
              <a:spcBef>
                <a:spcPts val="300"/>
              </a:spcBef>
            </a:pPr>
            <a:r>
              <a:rPr lang="vi-VN" dirty="0">
                <a:solidFill>
                  <a:srgbClr val="0070C0"/>
                </a:solidFill>
                <a:latin typeface="Arial" panose="020B0604020202020204" pitchFamily="34" charset="0"/>
                <a:sym typeface="Symbol" panose="05050102010706020507" pitchFamily="18" charset="2"/>
              </a:rPr>
              <a:t></a:t>
            </a:r>
            <a:r>
              <a:rPr lang="en-US" dirty="0">
                <a:solidFill>
                  <a:srgbClr val="0070C0"/>
                </a:solidFill>
                <a:latin typeface="Arial" panose="020B0604020202020204" pitchFamily="34" charset="0"/>
                <a:sym typeface="Symbol" panose="05050102010706020507" pitchFamily="18" charset="2"/>
              </a:rPr>
              <a:t> </a:t>
            </a:r>
            <a:r>
              <a:rPr lang="vi-VN" dirty="0">
                <a:solidFill>
                  <a:srgbClr val="0070C0"/>
                </a:solidFill>
                <a:latin typeface="Arial" panose="020B0604020202020204" pitchFamily="34" charset="0"/>
              </a:rPr>
              <a:t>Số vector đơn vị: 1</a:t>
            </a:r>
            <a:endParaRPr lang="en-US" dirty="0">
              <a:solidFill>
                <a:srgbClr val="0070C0"/>
              </a:solidFill>
              <a:latin typeface="Arial" panose="020B0604020202020204" pitchFamily="34" charset="0"/>
            </a:endParaRPr>
          </a:p>
        </p:txBody>
      </p:sp>
      <p:sp>
        <p:nvSpPr>
          <p:cNvPr id="10" name="Rectangle 9">
            <a:extLst>
              <a:ext uri="{FF2B5EF4-FFF2-40B4-BE49-F238E27FC236}">
                <a16:creationId xmlns:a16="http://schemas.microsoft.com/office/drawing/2014/main" id="{3BCE78BE-350C-498F-B760-93FB3B5E8DE3}"/>
              </a:ext>
            </a:extLst>
          </p:cNvPr>
          <p:cNvSpPr>
            <a:spLocks noChangeArrowheads="1"/>
          </p:cNvSpPr>
          <p:nvPr/>
        </p:nvSpPr>
        <p:spPr bwMode="auto">
          <a:xfrm>
            <a:off x="1326776" y="4786934"/>
            <a:ext cx="5029200" cy="1546225"/>
          </a:xfrm>
          <a:prstGeom prst="rect">
            <a:avLst/>
          </a:prstGeom>
          <a:noFill/>
          <a:ln w="9525">
            <a:noFill/>
            <a:miter lim="800000"/>
            <a:headEnd/>
            <a:tailEnd/>
          </a:ln>
        </p:spPr>
        <p:txBody>
          <a:bodyPr/>
          <a:lstStyle/>
          <a:p>
            <a:pPr marL="342900" indent="-342900" algn="just">
              <a:spcBef>
                <a:spcPts val="400"/>
              </a:spcBef>
              <a:buFont typeface="Wingdings" panose="05000000000000000000" pitchFamily="2" charset="2"/>
              <a:buChar char="§"/>
            </a:pPr>
            <a:r>
              <a:rPr lang="vi-VN" dirty="0">
                <a:solidFill>
                  <a:srgbClr val="0070C0"/>
                </a:solidFill>
              </a:rPr>
              <a:t>Thuộc tính </a:t>
            </a:r>
            <a:r>
              <a:rPr lang="en-US" dirty="0">
                <a:solidFill>
                  <a:srgbClr val="0070C0"/>
                </a:solidFill>
              </a:rPr>
              <a:t>“d</a:t>
            </a:r>
            <a:r>
              <a:rPr lang="vi-VN" dirty="0">
                <a:solidFill>
                  <a:srgbClr val="0070C0"/>
                </a:solidFill>
              </a:rPr>
              <a:t>ù</a:t>
            </a:r>
            <a:r>
              <a:rPr lang="en-US" dirty="0">
                <a:solidFill>
                  <a:srgbClr val="0070C0"/>
                </a:solidFill>
              </a:rPr>
              <a:t>n</a:t>
            </a:r>
            <a:r>
              <a:rPr lang="vi-VN" dirty="0">
                <a:solidFill>
                  <a:srgbClr val="0070C0"/>
                </a:solidFill>
              </a:rPr>
              <a:t>g thuốc</a:t>
            </a:r>
            <a:r>
              <a:rPr lang="en-US" dirty="0">
                <a:solidFill>
                  <a:srgbClr val="0070C0"/>
                </a:solidFill>
              </a:rPr>
              <a:t>”</a:t>
            </a:r>
            <a:r>
              <a:rPr lang="vi-VN" dirty="0">
                <a:solidFill>
                  <a:srgbClr val="0070C0"/>
                </a:solidFill>
              </a:rPr>
              <a:t> (2 giá trị) </a:t>
            </a:r>
          </a:p>
          <a:p>
            <a:pPr lvl="1" algn="just">
              <a:spcBef>
                <a:spcPts val="400"/>
              </a:spcBef>
            </a:pPr>
            <a:r>
              <a:rPr lang="vi-VN" dirty="0">
                <a:solidFill>
                  <a:srgbClr val="0070C0"/>
                </a:solidFill>
              </a:rPr>
              <a:t>V</a:t>
            </a:r>
            <a:r>
              <a:rPr lang="vi-VN" baseline="-25000" dirty="0">
                <a:solidFill>
                  <a:srgbClr val="0070C0"/>
                </a:solidFill>
              </a:rPr>
              <a:t>Dùng thuốc</a:t>
            </a:r>
            <a:r>
              <a:rPr lang="vi-VN" dirty="0">
                <a:solidFill>
                  <a:srgbClr val="0070C0"/>
                </a:solidFill>
              </a:rPr>
              <a:t>(Có) = (0/3, 3/3) = (0, 1) </a:t>
            </a:r>
          </a:p>
          <a:p>
            <a:pPr lvl="1" algn="just">
              <a:spcBef>
                <a:spcPts val="400"/>
              </a:spcBef>
            </a:pPr>
            <a:r>
              <a:rPr lang="vi-VN" dirty="0">
                <a:solidFill>
                  <a:srgbClr val="0070C0"/>
                </a:solidFill>
              </a:rPr>
              <a:t>V</a:t>
            </a:r>
            <a:r>
              <a:rPr lang="vi-VN" baseline="-25000" dirty="0">
                <a:solidFill>
                  <a:srgbClr val="0070C0"/>
                </a:solidFill>
              </a:rPr>
              <a:t>Dùng thuốc</a:t>
            </a:r>
            <a:r>
              <a:rPr lang="vi-VN" dirty="0">
                <a:solidFill>
                  <a:srgbClr val="0070C0"/>
                </a:solidFill>
              </a:rPr>
              <a:t>(Không) = (3/5, 2/5) </a:t>
            </a:r>
          </a:p>
          <a:p>
            <a:pPr lvl="1" algn="just">
              <a:spcBef>
                <a:spcPts val="400"/>
              </a:spcBef>
            </a:pPr>
            <a:r>
              <a:rPr lang="vi-VN" dirty="0">
                <a:solidFill>
                  <a:srgbClr val="0070C0"/>
                </a:solidFill>
                <a:sym typeface="Symbol" panose="05050102010706020507" pitchFamily="18" charset="2"/>
              </a:rPr>
              <a:t></a:t>
            </a:r>
            <a:r>
              <a:rPr lang="en-US" dirty="0">
                <a:solidFill>
                  <a:srgbClr val="0070C0"/>
                </a:solidFill>
                <a:sym typeface="Symbol" panose="05050102010706020507" pitchFamily="18" charset="2"/>
              </a:rPr>
              <a:t> </a:t>
            </a:r>
            <a:r>
              <a:rPr lang="vi-VN" dirty="0">
                <a:solidFill>
                  <a:srgbClr val="0070C0"/>
                </a:solidFill>
              </a:rPr>
              <a:t>Số vector đơn vị: </a:t>
            </a:r>
            <a:r>
              <a:rPr lang="en-US" dirty="0">
                <a:solidFill>
                  <a:srgbClr val="0070C0"/>
                </a:solidFill>
              </a:rPr>
              <a:t>1</a:t>
            </a:r>
            <a:endParaRPr lang="en-US" dirty="0">
              <a:solidFill>
                <a:srgbClr val="0070C0"/>
              </a:solidFill>
              <a:latin typeface="Arial" panose="020B0604020202020204" pitchFamily="34" charset="0"/>
            </a:endParaRPr>
          </a:p>
        </p:txBody>
      </p:sp>
      <p:sp>
        <p:nvSpPr>
          <p:cNvPr id="11" name="Rectangle 10">
            <a:extLst>
              <a:ext uri="{FF2B5EF4-FFF2-40B4-BE49-F238E27FC236}">
                <a16:creationId xmlns:a16="http://schemas.microsoft.com/office/drawing/2014/main" id="{CD6620D1-746F-467D-AF66-727FCA79F51A}"/>
              </a:ext>
            </a:extLst>
          </p:cNvPr>
          <p:cNvSpPr>
            <a:spLocks noChangeArrowheads="1"/>
          </p:cNvSpPr>
          <p:nvPr/>
        </p:nvSpPr>
        <p:spPr bwMode="auto">
          <a:xfrm>
            <a:off x="6438900" y="5301458"/>
            <a:ext cx="4038600" cy="773112"/>
          </a:xfrm>
          <a:prstGeom prst="rect">
            <a:avLst/>
          </a:prstGeom>
          <a:noFill/>
          <a:ln w="9525">
            <a:noFill/>
            <a:miter lim="800000"/>
            <a:headEnd/>
            <a:tailEnd/>
          </a:ln>
        </p:spPr>
        <p:txBody>
          <a:bodyPr/>
          <a:lstStyle/>
          <a:p>
            <a:pPr marL="342900" indent="-342900" algn="just">
              <a:spcBef>
                <a:spcPts val="400"/>
              </a:spcBef>
              <a:buFont typeface="Symbol" panose="05050102010706020507" pitchFamily="18" charset="2"/>
              <a:buChar char="Þ"/>
            </a:pPr>
            <a:r>
              <a:rPr lang="en-US" sz="2000" dirty="0" err="1">
                <a:solidFill>
                  <a:srgbClr val="0070C0"/>
                </a:solidFill>
                <a:latin typeface="Arial" panose="020B0604020202020204" pitchFamily="34" charset="0"/>
                <a:sym typeface="Symbol" panose="05050102010706020507" pitchFamily="18" charset="2"/>
              </a:rPr>
              <a:t>C</a:t>
            </a:r>
            <a:r>
              <a:rPr lang="en-US" sz="2000" dirty="0" err="1">
                <a:solidFill>
                  <a:srgbClr val="0070C0"/>
                </a:solidFill>
                <a:latin typeface="Arial" panose="020B0604020202020204" pitchFamily="34" charset="0"/>
              </a:rPr>
              <a:t>họn</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thuộc</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tính</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màu</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tóc</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để</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phân</a:t>
            </a:r>
            <a:r>
              <a:rPr lang="en-US" sz="2000" dirty="0">
                <a:solidFill>
                  <a:srgbClr val="0070C0"/>
                </a:solidFill>
                <a:latin typeface="Arial" panose="020B0604020202020204" pitchFamily="34" charset="0"/>
              </a:rPr>
              <a:t> </a:t>
            </a:r>
            <a:r>
              <a:rPr lang="en-US" sz="2000" dirty="0" err="1">
                <a:solidFill>
                  <a:srgbClr val="0070C0"/>
                </a:solidFill>
                <a:latin typeface="Arial" panose="020B0604020202020204" pitchFamily="34" charset="0"/>
              </a:rPr>
              <a:t>hoạch</a:t>
            </a:r>
            <a:r>
              <a:rPr lang="en-US" sz="2000" dirty="0">
                <a:solidFill>
                  <a:srgbClr val="0070C0"/>
                </a:solidFill>
                <a:latin typeface="Arial" panose="020B0604020202020204" pitchFamily="34" charset="0"/>
              </a:rPr>
              <a:t>!</a:t>
            </a:r>
          </a:p>
        </p:txBody>
      </p:sp>
      <p:sp>
        <p:nvSpPr>
          <p:cNvPr id="8" name="Rectangle 7">
            <a:extLst>
              <a:ext uri="{FF2B5EF4-FFF2-40B4-BE49-F238E27FC236}">
                <a16:creationId xmlns:a16="http://schemas.microsoft.com/office/drawing/2014/main" id="{DB90ED1D-FE1F-4074-AAD3-4F4D52333953}"/>
              </a:ext>
            </a:extLst>
          </p:cNvPr>
          <p:cNvSpPr>
            <a:spLocks noChangeArrowheads="1"/>
          </p:cNvSpPr>
          <p:nvPr/>
        </p:nvSpPr>
        <p:spPr bwMode="auto">
          <a:xfrm>
            <a:off x="6324600" y="3200400"/>
            <a:ext cx="4191000" cy="1905000"/>
          </a:xfrm>
          <a:prstGeom prst="rect">
            <a:avLst/>
          </a:prstGeom>
          <a:noFill/>
          <a:ln w="9525">
            <a:noFill/>
            <a:miter lim="800000"/>
            <a:headEnd/>
            <a:tailEnd/>
          </a:ln>
        </p:spPr>
        <p:txBody>
          <a:bodyPr/>
          <a:lstStyle/>
          <a:p>
            <a:pPr marL="342900" indent="-342900" algn="just">
              <a:spcBef>
                <a:spcPts val="300"/>
              </a:spcBef>
              <a:buFont typeface="Wingdings" panose="05000000000000000000" pitchFamily="2" charset="2"/>
              <a:buChar char="§"/>
            </a:pPr>
            <a:r>
              <a:rPr lang="vi-VN" sz="2000" dirty="0">
                <a:solidFill>
                  <a:srgbClr val="0070C0"/>
                </a:solidFill>
              </a:rPr>
              <a:t>Thuộc tính </a:t>
            </a:r>
            <a:r>
              <a:rPr lang="en-US" sz="2000" dirty="0">
                <a:solidFill>
                  <a:srgbClr val="0070C0"/>
                </a:solidFill>
              </a:rPr>
              <a:t>“c</a:t>
            </a:r>
            <a:r>
              <a:rPr lang="vi-VN" sz="2000" dirty="0">
                <a:solidFill>
                  <a:srgbClr val="0070C0"/>
                </a:solidFill>
              </a:rPr>
              <a:t>ân nặng</a:t>
            </a:r>
            <a:r>
              <a:rPr lang="en-US" sz="2000" dirty="0">
                <a:solidFill>
                  <a:srgbClr val="0070C0"/>
                </a:solidFill>
              </a:rPr>
              <a:t>”</a:t>
            </a:r>
            <a:r>
              <a:rPr lang="vi-VN" sz="2000" dirty="0">
                <a:solidFill>
                  <a:srgbClr val="0070C0"/>
                </a:solidFill>
              </a:rPr>
              <a:t> (3 giá trị) </a:t>
            </a:r>
          </a:p>
          <a:p>
            <a:pPr lvl="1" algn="just">
              <a:spcBef>
                <a:spcPts val="300"/>
              </a:spcBef>
            </a:pPr>
            <a:r>
              <a:rPr lang="vi-VN" sz="2000" dirty="0">
                <a:solidFill>
                  <a:srgbClr val="0070C0"/>
                </a:solidFill>
              </a:rPr>
              <a:t>V</a:t>
            </a:r>
            <a:r>
              <a:rPr lang="vi-VN" sz="2000" baseline="-25000" dirty="0">
                <a:solidFill>
                  <a:srgbClr val="0070C0"/>
                </a:solidFill>
              </a:rPr>
              <a:t>Cân nặng</a:t>
            </a:r>
            <a:r>
              <a:rPr lang="vi-VN" sz="2000" dirty="0">
                <a:solidFill>
                  <a:srgbClr val="0070C0"/>
                </a:solidFill>
              </a:rPr>
              <a:t>(Nặng) = (1/3, 2/3) </a:t>
            </a:r>
          </a:p>
          <a:p>
            <a:pPr lvl="1" algn="just">
              <a:spcBef>
                <a:spcPts val="300"/>
              </a:spcBef>
            </a:pPr>
            <a:r>
              <a:rPr lang="vi-VN" sz="2000" dirty="0">
                <a:solidFill>
                  <a:srgbClr val="0070C0"/>
                </a:solidFill>
              </a:rPr>
              <a:t>V</a:t>
            </a:r>
            <a:r>
              <a:rPr lang="vi-VN" sz="2000" baseline="-25000" dirty="0">
                <a:solidFill>
                  <a:srgbClr val="0070C0"/>
                </a:solidFill>
              </a:rPr>
              <a:t>Cân nặng</a:t>
            </a:r>
            <a:r>
              <a:rPr lang="vi-VN" sz="2000" dirty="0">
                <a:solidFill>
                  <a:srgbClr val="0070C0"/>
                </a:solidFill>
              </a:rPr>
              <a:t>(Vừa) = (1/3, 2/3) </a:t>
            </a:r>
          </a:p>
          <a:p>
            <a:pPr lvl="1" algn="just">
              <a:spcBef>
                <a:spcPts val="300"/>
              </a:spcBef>
            </a:pPr>
            <a:r>
              <a:rPr lang="vi-VN" sz="2000" dirty="0">
                <a:solidFill>
                  <a:srgbClr val="0070C0"/>
                </a:solidFill>
              </a:rPr>
              <a:t>V</a:t>
            </a:r>
            <a:r>
              <a:rPr lang="vi-VN" sz="2000" baseline="-25000" dirty="0">
                <a:solidFill>
                  <a:srgbClr val="0070C0"/>
                </a:solidFill>
              </a:rPr>
              <a:t>Cân nặng</a:t>
            </a:r>
            <a:r>
              <a:rPr lang="vi-VN" sz="2000" dirty="0">
                <a:solidFill>
                  <a:srgbClr val="0070C0"/>
                </a:solidFill>
              </a:rPr>
              <a:t>(Nhẹ) = (1/2, 1/2) </a:t>
            </a:r>
          </a:p>
          <a:p>
            <a:pPr lvl="1" algn="just">
              <a:spcBef>
                <a:spcPts val="300"/>
              </a:spcBef>
            </a:pPr>
            <a:r>
              <a:rPr lang="vi-VN" sz="2000" dirty="0">
                <a:solidFill>
                  <a:srgbClr val="0070C0"/>
                </a:solidFill>
                <a:sym typeface="Symbol" panose="05050102010706020507" pitchFamily="18" charset="2"/>
              </a:rPr>
              <a:t></a:t>
            </a:r>
            <a:r>
              <a:rPr lang="en-US" sz="2000" dirty="0">
                <a:solidFill>
                  <a:srgbClr val="0070C0"/>
                </a:solidFill>
                <a:sym typeface="Symbol" panose="05050102010706020507" pitchFamily="18" charset="2"/>
              </a:rPr>
              <a:t> </a:t>
            </a:r>
            <a:r>
              <a:rPr lang="vi-VN" sz="2000" dirty="0">
                <a:solidFill>
                  <a:srgbClr val="0070C0"/>
                </a:solidFill>
              </a:rPr>
              <a:t>Số vector đơn vị: 0</a:t>
            </a:r>
            <a:endParaRPr lang="en-US" sz="2000" dirty="0">
              <a:solidFill>
                <a:srgbClr val="0070C0"/>
              </a:solidFill>
              <a:latin typeface="Arial" panose="020B0604020202020204" pitchFamily="34" charset="0"/>
            </a:endParaRPr>
          </a:p>
        </p:txBody>
      </p:sp>
    </p:spTree>
    <p:extLst>
      <p:ext uri="{BB962C8B-B14F-4D97-AF65-F5344CB8AC3E}">
        <p14:creationId xmlns:p14="http://schemas.microsoft.com/office/powerpoint/2010/main" val="209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 calcmode="lin" valueType="num">
                                      <p:cBhvr additive="base">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 calcmode="lin" valueType="num">
                                      <p:cBhvr additive="base">
                                        <p:cTn id="6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xEl>
                                              <p:pRg st="10" end="10"/>
                                            </p:txEl>
                                          </p:spTgt>
                                        </p:tgtEl>
                                        <p:attrNameLst>
                                          <p:attrName>style.visibility</p:attrName>
                                        </p:attrNameLst>
                                      </p:cBhvr>
                                      <p:to>
                                        <p:strVal val="visible"/>
                                      </p:to>
                                    </p:set>
                                    <p:anim calcmode="lin" valueType="num">
                                      <p:cBhvr additive="base">
                                        <p:cTn id="67"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
                                            <p:txEl>
                                              <p:pRg st="11" end="11"/>
                                            </p:txEl>
                                          </p:spTgt>
                                        </p:tgtEl>
                                        <p:attrNameLst>
                                          <p:attrName>style.visibility</p:attrName>
                                        </p:attrNameLst>
                                      </p:cBhvr>
                                      <p:to>
                                        <p:strVal val="visible"/>
                                      </p:to>
                                    </p:set>
                                    <p:anim calcmode="lin" valueType="num">
                                      <p:cBhvr additive="base">
                                        <p:cTn id="73"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xEl>
                                              <p:pRg st="12" end="12"/>
                                            </p:txEl>
                                          </p:spTgt>
                                        </p:tgtEl>
                                        <p:attrNameLst>
                                          <p:attrName>style.visibility</p:attrName>
                                        </p:attrNameLst>
                                      </p:cBhvr>
                                      <p:to>
                                        <p:strVal val="visible"/>
                                      </p:to>
                                    </p:set>
                                    <p:anim calcmode="lin" valueType="num">
                                      <p:cBhvr additive="base">
                                        <p:cTn id="79"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0">
                                            <p:txEl>
                                              <p:pRg st="0" end="0"/>
                                            </p:txEl>
                                          </p:spTgt>
                                        </p:tgtEl>
                                        <p:attrNameLst>
                                          <p:attrName>style.visibility</p:attrName>
                                        </p:attrNameLst>
                                      </p:cBhvr>
                                      <p:to>
                                        <p:strVal val="visible"/>
                                      </p:to>
                                    </p:set>
                                    <p:anim calcmode="lin" valueType="num">
                                      <p:cBhvr additive="base">
                                        <p:cTn id="8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0">
                                            <p:txEl>
                                              <p:pRg st="1" end="1"/>
                                            </p:txEl>
                                          </p:spTgt>
                                        </p:tgtEl>
                                        <p:attrNameLst>
                                          <p:attrName>style.visibility</p:attrName>
                                        </p:attrNameLst>
                                      </p:cBhvr>
                                      <p:to>
                                        <p:strVal val="visible"/>
                                      </p:to>
                                    </p:set>
                                    <p:anim calcmode="lin" valueType="num">
                                      <p:cBhvr additive="base">
                                        <p:cTn id="9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0">
                                            <p:txEl>
                                              <p:pRg st="2" end="2"/>
                                            </p:txEl>
                                          </p:spTgt>
                                        </p:tgtEl>
                                        <p:attrNameLst>
                                          <p:attrName>style.visibility</p:attrName>
                                        </p:attrNameLst>
                                      </p:cBhvr>
                                      <p:to>
                                        <p:strVal val="visible"/>
                                      </p:to>
                                    </p:set>
                                    <p:anim calcmode="lin" valueType="num">
                                      <p:cBhvr additive="base">
                                        <p:cTn id="9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
                                            <p:txEl>
                                              <p:pRg st="3" end="3"/>
                                            </p:txEl>
                                          </p:spTgt>
                                        </p:tgtEl>
                                        <p:attrNameLst>
                                          <p:attrName>style.visibility</p:attrName>
                                        </p:attrNameLst>
                                      </p:cBhvr>
                                      <p:to>
                                        <p:strVal val="visible"/>
                                      </p:to>
                                    </p:set>
                                    <p:anim calcmode="lin" valueType="num">
                                      <p:cBhvr additive="base">
                                        <p:cTn id="10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8">
                                            <p:txEl>
                                              <p:pRg st="0" end="0"/>
                                            </p:txEl>
                                          </p:spTgt>
                                        </p:tgtEl>
                                        <p:attrNameLst>
                                          <p:attrName>style.visibility</p:attrName>
                                        </p:attrNameLst>
                                      </p:cBhvr>
                                      <p:to>
                                        <p:strVal val="visible"/>
                                      </p:to>
                                    </p:set>
                                    <p:anim calcmode="lin" valueType="num">
                                      <p:cBhvr additive="base">
                                        <p:cTn id="10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8">
                                            <p:txEl>
                                              <p:pRg st="1" end="1"/>
                                            </p:txEl>
                                          </p:spTgt>
                                        </p:tgtEl>
                                        <p:attrNameLst>
                                          <p:attrName>style.visibility</p:attrName>
                                        </p:attrNameLst>
                                      </p:cBhvr>
                                      <p:to>
                                        <p:strVal val="visible"/>
                                      </p:to>
                                    </p:set>
                                    <p:anim calcmode="lin" valueType="num">
                                      <p:cBhvr additive="base">
                                        <p:cTn id="1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8">
                                            <p:txEl>
                                              <p:pRg st="2" end="2"/>
                                            </p:txEl>
                                          </p:spTgt>
                                        </p:tgtEl>
                                        <p:attrNameLst>
                                          <p:attrName>style.visibility</p:attrName>
                                        </p:attrNameLst>
                                      </p:cBhvr>
                                      <p:to>
                                        <p:strVal val="visible"/>
                                      </p:to>
                                    </p:set>
                                    <p:anim calcmode="lin" valueType="num">
                                      <p:cBhvr additive="base">
                                        <p:cTn id="12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8">
                                            <p:txEl>
                                              <p:pRg st="3" end="3"/>
                                            </p:txEl>
                                          </p:spTgt>
                                        </p:tgtEl>
                                        <p:attrNameLst>
                                          <p:attrName>style.visibility</p:attrName>
                                        </p:attrNameLst>
                                      </p:cBhvr>
                                      <p:to>
                                        <p:strVal val="visible"/>
                                      </p:to>
                                    </p:set>
                                    <p:anim calcmode="lin" valueType="num">
                                      <p:cBhvr additive="base">
                                        <p:cTn id="12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8">
                                            <p:txEl>
                                              <p:pRg st="4" end="4"/>
                                            </p:txEl>
                                          </p:spTgt>
                                        </p:tgtEl>
                                        <p:attrNameLst>
                                          <p:attrName>style.visibility</p:attrName>
                                        </p:attrNameLst>
                                      </p:cBhvr>
                                      <p:to>
                                        <p:strVal val="visible"/>
                                      </p:to>
                                    </p:set>
                                    <p:anim calcmode="lin" valueType="num">
                                      <p:cBhvr additive="base">
                                        <p:cTn id="1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11">
                                            <p:txEl>
                                              <p:pRg st="0" end="0"/>
                                            </p:txEl>
                                          </p:spTgt>
                                        </p:tgtEl>
                                        <p:attrNameLst>
                                          <p:attrName>style.visibility</p:attrName>
                                        </p:attrNameLst>
                                      </p:cBhvr>
                                      <p:to>
                                        <p:strVal val="visible"/>
                                      </p:to>
                                    </p:set>
                                    <p:anim calcmode="lin" valueType="num">
                                      <p:cBhvr additive="base">
                                        <p:cTn id="13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48</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{5}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385679E2-CD1E-439D-88E1-19D92E77C8C2}"/>
              </a:ext>
            </a:extLst>
          </p:cNvPr>
          <p:cNvPicPr>
            <a:picLocks noChangeAspect="1"/>
          </p:cNvPicPr>
          <p:nvPr/>
        </p:nvPicPr>
        <p:blipFill>
          <a:blip r:embed="rId3"/>
          <a:stretch>
            <a:fillRect/>
          </a:stretch>
        </p:blipFill>
        <p:spPr>
          <a:xfrm>
            <a:off x="2286000" y="565589"/>
            <a:ext cx="7699772" cy="2682583"/>
          </a:xfrm>
          <a:prstGeom prst="rect">
            <a:avLst/>
          </a:prstGeom>
        </p:spPr>
      </p:pic>
      <p:graphicFrame>
        <p:nvGraphicFramePr>
          <p:cNvPr id="12" name="Table 11">
            <a:extLst>
              <a:ext uri="{FF2B5EF4-FFF2-40B4-BE49-F238E27FC236}">
                <a16:creationId xmlns:a16="http://schemas.microsoft.com/office/drawing/2014/main" id="{2989786E-6BEC-4288-B075-523375C1E38E}"/>
              </a:ext>
            </a:extLst>
          </p:cNvPr>
          <p:cNvGraphicFramePr>
            <a:graphicFrameLocks noGrp="1"/>
          </p:cNvGraphicFramePr>
          <p:nvPr/>
        </p:nvGraphicFramePr>
        <p:xfrm>
          <a:off x="2904530" y="3403600"/>
          <a:ext cx="6462712" cy="2090420"/>
        </p:xfrm>
        <a:graphic>
          <a:graphicData uri="http://schemas.openxmlformats.org/drawingml/2006/table">
            <a:tbl>
              <a:tblPr>
                <a:tableStyleId>{5940675A-B579-460E-94D1-54222C63F5DA}</a:tableStyleId>
              </a:tblPr>
              <a:tblGrid>
                <a:gridCol w="608330">
                  <a:extLst>
                    <a:ext uri="{9D8B030D-6E8A-4147-A177-3AD203B41FA5}">
                      <a16:colId xmlns:a16="http://schemas.microsoft.com/office/drawing/2014/main" val="2892032410"/>
                    </a:ext>
                  </a:extLst>
                </a:gridCol>
                <a:gridCol w="601345">
                  <a:extLst>
                    <a:ext uri="{9D8B030D-6E8A-4147-A177-3AD203B41FA5}">
                      <a16:colId xmlns:a16="http://schemas.microsoft.com/office/drawing/2014/main" val="1793415005"/>
                    </a:ext>
                  </a:extLst>
                </a:gridCol>
                <a:gridCol w="1203007">
                  <a:extLst>
                    <a:ext uri="{9D8B030D-6E8A-4147-A177-3AD203B41FA5}">
                      <a16:colId xmlns:a16="http://schemas.microsoft.com/office/drawing/2014/main" val="256286772"/>
                    </a:ext>
                  </a:extLst>
                </a:gridCol>
                <a:gridCol w="1490980">
                  <a:extLst>
                    <a:ext uri="{9D8B030D-6E8A-4147-A177-3AD203B41FA5}">
                      <a16:colId xmlns:a16="http://schemas.microsoft.com/office/drawing/2014/main" val="2117613034"/>
                    </a:ext>
                  </a:extLst>
                </a:gridCol>
                <a:gridCol w="1362075">
                  <a:extLst>
                    <a:ext uri="{9D8B030D-6E8A-4147-A177-3AD203B41FA5}">
                      <a16:colId xmlns:a16="http://schemas.microsoft.com/office/drawing/2014/main" val="3182616084"/>
                    </a:ext>
                  </a:extLst>
                </a:gridCol>
                <a:gridCol w="1196975">
                  <a:extLst>
                    <a:ext uri="{9D8B030D-6E8A-4147-A177-3AD203B41FA5}">
                      <a16:colId xmlns:a16="http://schemas.microsoft.com/office/drawing/2014/main" val="1490218002"/>
                    </a:ext>
                  </a:extLst>
                </a:gridCol>
              </a:tblGrid>
              <a:tr h="457200">
                <a:tc>
                  <a:txBody>
                    <a:bodyPr/>
                    <a:lstStyle/>
                    <a:p>
                      <a:pPr marL="0" marR="0" indent="0" algn="ctr" eaLnBrk="0" hangingPunct="0">
                        <a:lnSpc>
                          <a:spcPct val="150000"/>
                        </a:lnSpc>
                        <a:spcBef>
                          <a:spcPts val="1525"/>
                        </a:spcBef>
                        <a:spcAft>
                          <a:spcPts val="0"/>
                        </a:spcAft>
                      </a:pPr>
                      <a:r>
                        <a:rPr lang="en-US" sz="2000">
                          <a:effectLst/>
                        </a:rPr>
                        <a:t>STT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50000"/>
                        </a:lnSpc>
                        <a:spcBef>
                          <a:spcPts val="1525"/>
                        </a:spcBef>
                        <a:spcAft>
                          <a:spcPts val="0"/>
                        </a:spcAft>
                      </a:pPr>
                      <a:r>
                        <a:rPr lang="en-US" sz="2000">
                          <a:effectLst/>
                        </a:rPr>
                        <a:t>Tên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635" marR="0" algn="ctr" eaLnBrk="0" hangingPunct="0">
                        <a:lnSpc>
                          <a:spcPct val="150000"/>
                        </a:lnSpc>
                        <a:spcBef>
                          <a:spcPts val="445"/>
                        </a:spcBef>
                        <a:spcAft>
                          <a:spcPts val="0"/>
                        </a:spcAft>
                      </a:pPr>
                      <a:r>
                        <a:rPr lang="en-US" sz="2000" spc="-5">
                          <a:effectLst/>
                        </a:rPr>
                        <a:t>Chiều cao</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50000"/>
                        </a:lnSpc>
                        <a:spcBef>
                          <a:spcPts val="0"/>
                        </a:spcBef>
                        <a:spcAft>
                          <a:spcPts val="0"/>
                        </a:spcAft>
                      </a:pPr>
                      <a:r>
                        <a:rPr lang="en-US" sz="2000" spc="-5">
                          <a:effectLst/>
                        </a:rPr>
                        <a:t>Cân </a:t>
                      </a:r>
                      <a:r>
                        <a:rPr lang="en-US" sz="2000">
                          <a:effectLst/>
                        </a:rPr>
                        <a:t>nặng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50000"/>
                        </a:lnSpc>
                        <a:spcBef>
                          <a:spcPts val="445"/>
                        </a:spcBef>
                        <a:spcAft>
                          <a:spcPts val="0"/>
                        </a:spcAft>
                      </a:pPr>
                      <a:r>
                        <a:rPr lang="en-US" sz="2000">
                          <a:effectLst/>
                        </a:rPr>
                        <a:t>Dùng thuốc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50000"/>
                        </a:lnSpc>
                        <a:spcBef>
                          <a:spcPts val="1525"/>
                        </a:spcBef>
                        <a:spcAft>
                          <a:spcPts val="0"/>
                        </a:spcAft>
                      </a:pPr>
                      <a:r>
                        <a:rPr lang="en-US" sz="2000" spc="-5">
                          <a:effectLst/>
                        </a:rPr>
                        <a:t>Kết</a:t>
                      </a:r>
                      <a:r>
                        <a:rPr lang="en-US" sz="2000">
                          <a:effectLst/>
                        </a:rPr>
                        <a:t> quả</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extLst>
                  <a:ext uri="{0D108BD9-81ED-4DB2-BD59-A6C34878D82A}">
                    <a16:rowId xmlns:a16="http://schemas.microsoft.com/office/drawing/2014/main" val="247259310"/>
                  </a:ext>
                </a:extLst>
              </a:tr>
              <a:tr h="374650">
                <a:tc>
                  <a:txBody>
                    <a:bodyPr/>
                    <a:lstStyle/>
                    <a:p>
                      <a:pPr marL="635" marR="0" algn="ctr" eaLnBrk="0" hangingPunct="0">
                        <a:lnSpc>
                          <a:spcPct val="150000"/>
                        </a:lnSpc>
                        <a:spcBef>
                          <a:spcPts val="375"/>
                        </a:spcBef>
                        <a:spcAft>
                          <a:spcPts val="0"/>
                        </a:spcAft>
                      </a:pPr>
                      <a:r>
                        <a:rPr lang="en-US" sz="20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Hoa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2540" marR="0" algn="ctr" eaLnBrk="0" hangingPunct="0">
                        <a:lnSpc>
                          <a:spcPct val="150000"/>
                        </a:lnSpc>
                        <a:spcBef>
                          <a:spcPts val="375"/>
                        </a:spcBef>
                        <a:spcAft>
                          <a:spcPts val="0"/>
                        </a:spcAft>
                      </a:pPr>
                      <a:r>
                        <a:rPr lang="en-US" sz="2000" spc="15">
                          <a:effectLst/>
                        </a:rPr>
                        <a:t>TB</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Nhẹ</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Không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a:effectLst/>
                        </a:rPr>
                        <a:t>Bị cháy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45092863"/>
                  </a:ext>
                </a:extLst>
              </a:tr>
              <a:tr h="374650">
                <a:tc>
                  <a:txBody>
                    <a:bodyPr/>
                    <a:lstStyle/>
                    <a:p>
                      <a:pPr marL="635" marR="0" algn="ctr" eaLnBrk="0" hangingPunct="0">
                        <a:lnSpc>
                          <a:spcPct val="150000"/>
                        </a:lnSpc>
                        <a:spcBef>
                          <a:spcPts val="380"/>
                        </a:spcBef>
                        <a:spcAft>
                          <a:spcPts val="0"/>
                        </a:spcAft>
                      </a:pPr>
                      <a:r>
                        <a:rPr lang="en-US" sz="20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spc="-10">
                          <a:effectLst/>
                        </a:rPr>
                        <a:t>Lan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50000"/>
                        </a:lnSpc>
                        <a:spcBef>
                          <a:spcPts val="380"/>
                        </a:spcBef>
                        <a:spcAft>
                          <a:spcPts val="0"/>
                        </a:spcAft>
                      </a:pPr>
                      <a:r>
                        <a:rPr lang="en-US" sz="2000" spc="-10">
                          <a:effectLst/>
                        </a:rPr>
                        <a:t>Cao</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spc="-5">
                          <a:effectLst/>
                        </a:rPr>
                        <a:t>Vừa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905" marR="0" algn="ctr" eaLnBrk="0" hangingPunct="0">
                        <a:lnSpc>
                          <a:spcPct val="150000"/>
                        </a:lnSpc>
                        <a:spcBef>
                          <a:spcPts val="380"/>
                        </a:spcBef>
                        <a:spcAft>
                          <a:spcPts val="0"/>
                        </a:spcAft>
                      </a:pPr>
                      <a:r>
                        <a:rPr lang="en-US" sz="2000" spc="-10">
                          <a:effectLst/>
                        </a:rPr>
                        <a:t>Có</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spc="-10">
                          <a:effectLst/>
                        </a:rPr>
                        <a:t>Không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02482"/>
                  </a:ext>
                </a:extLst>
              </a:tr>
              <a:tr h="374650">
                <a:tc>
                  <a:txBody>
                    <a:bodyPr/>
                    <a:lstStyle/>
                    <a:p>
                      <a:pPr marL="635" marR="0" algn="ctr" eaLnBrk="0" hangingPunct="0">
                        <a:lnSpc>
                          <a:spcPct val="150000"/>
                        </a:lnSpc>
                        <a:spcBef>
                          <a:spcPts val="380"/>
                        </a:spcBef>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spc="-5">
                          <a:effectLst/>
                        </a:rPr>
                        <a:t>Hạ</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04165" marR="0" algn="l" eaLnBrk="0" hangingPunct="0">
                        <a:lnSpc>
                          <a:spcPct val="150000"/>
                        </a:lnSpc>
                        <a:spcBef>
                          <a:spcPts val="380"/>
                        </a:spcBef>
                        <a:spcAft>
                          <a:spcPts val="0"/>
                        </a:spcAft>
                      </a:pPr>
                      <a:r>
                        <a:rPr lang="en-US" sz="2000">
                          <a:effectLst/>
                        </a:rPr>
                        <a:t>Thấp</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a:effectLst/>
                        </a:rPr>
                        <a:t>Vừa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spc="-5">
                          <a:effectLst/>
                        </a:rPr>
                        <a:t>Không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80"/>
                        </a:spcBef>
                        <a:spcAft>
                          <a:spcPts val="0"/>
                        </a:spcAft>
                      </a:pPr>
                      <a:r>
                        <a:rPr lang="en-US" sz="2000">
                          <a:effectLst/>
                        </a:rPr>
                        <a:t>Bị cháy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851040511"/>
                  </a:ext>
                </a:extLst>
              </a:tr>
              <a:tr h="374650">
                <a:tc>
                  <a:txBody>
                    <a:bodyPr/>
                    <a:lstStyle/>
                    <a:p>
                      <a:pPr marL="635" marR="0" algn="ctr" eaLnBrk="0" hangingPunct="0">
                        <a:lnSpc>
                          <a:spcPct val="150000"/>
                        </a:lnSpc>
                        <a:spcBef>
                          <a:spcPts val="375"/>
                        </a:spcBef>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Đào</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04165" marR="0" algn="l" eaLnBrk="0" hangingPunct="0">
                        <a:lnSpc>
                          <a:spcPct val="150000"/>
                        </a:lnSpc>
                        <a:spcBef>
                          <a:spcPts val="375"/>
                        </a:spcBef>
                        <a:spcAft>
                          <a:spcPts val="0"/>
                        </a:spcAft>
                      </a:pPr>
                      <a:r>
                        <a:rPr lang="en-US" sz="2000">
                          <a:effectLst/>
                        </a:rPr>
                        <a:t>Thấp</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Nhẹ</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1905" marR="0" algn="ctr" eaLnBrk="0" hangingPunct="0">
                        <a:lnSpc>
                          <a:spcPct val="150000"/>
                        </a:lnSpc>
                        <a:spcBef>
                          <a:spcPts val="375"/>
                        </a:spcBef>
                        <a:spcAft>
                          <a:spcPts val="0"/>
                        </a:spcAft>
                      </a:pPr>
                      <a:r>
                        <a:rPr lang="en-US" sz="2000" spc="-5">
                          <a:effectLst/>
                        </a:rPr>
                        <a:t>Có</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50000"/>
                        </a:lnSpc>
                        <a:spcBef>
                          <a:spcPts val="375"/>
                        </a:spcBef>
                        <a:spcAft>
                          <a:spcPts val="0"/>
                        </a:spcAft>
                      </a:pPr>
                      <a:r>
                        <a:rPr lang="en-US" sz="2000" spc="-5">
                          <a:effectLst/>
                        </a:rPr>
                        <a:t>Không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16735487"/>
                  </a:ext>
                </a:extLst>
              </a:tr>
            </a:tbl>
          </a:graphicData>
        </a:graphic>
      </p:graphicFrame>
    </p:spTree>
    <p:extLst>
      <p:ext uri="{BB962C8B-B14F-4D97-AF65-F5344CB8AC3E}">
        <p14:creationId xmlns:p14="http://schemas.microsoft.com/office/powerpoint/2010/main" val="179888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49</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{6}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0DE7D954-396A-4E6B-A8EA-E2CF7F7B0D72}"/>
              </a:ext>
            </a:extLst>
          </p:cNvPr>
          <p:cNvSpPr>
            <a:spLocks noChangeArrowheads="1"/>
          </p:cNvSpPr>
          <p:nvPr/>
        </p:nvSpPr>
        <p:spPr bwMode="auto">
          <a:xfrm>
            <a:off x="1380565" y="718068"/>
            <a:ext cx="4876800" cy="1828800"/>
          </a:xfrm>
          <a:prstGeom prst="rect">
            <a:avLst/>
          </a:prstGeom>
          <a:noFill/>
          <a:ln w="9525">
            <a:noFill/>
            <a:miter lim="800000"/>
            <a:headEnd/>
            <a:tailEnd/>
          </a:ln>
        </p:spPr>
        <p:txBody>
          <a:bodyPr/>
          <a:lstStyle/>
          <a:p>
            <a:pPr marL="800100" lvl="1" indent="-342900" algn="just">
              <a:spcBef>
                <a:spcPts val="300"/>
              </a:spcBef>
              <a:buFont typeface="Wingdings" panose="05000000000000000000" pitchFamily="2" charset="2"/>
              <a:buChar char="§"/>
            </a:pPr>
            <a:r>
              <a:rPr lang="vi-VN" sz="2000" dirty="0">
                <a:solidFill>
                  <a:srgbClr val="0070C0"/>
                </a:solidFill>
                <a:latin typeface="Arial" panose="020B0604020202020204" pitchFamily="34" charset="0"/>
              </a:rPr>
              <a:t>Thuộc tính </a:t>
            </a:r>
            <a:r>
              <a:rPr lang="en-US" sz="2000" dirty="0">
                <a:solidFill>
                  <a:srgbClr val="0070C0"/>
                </a:solidFill>
                <a:latin typeface="Arial" panose="020B0604020202020204" pitchFamily="34" charset="0"/>
              </a:rPr>
              <a:t>“c</a:t>
            </a:r>
            <a:r>
              <a:rPr lang="vi-VN" sz="2000" dirty="0">
                <a:solidFill>
                  <a:srgbClr val="0070C0"/>
                </a:solidFill>
                <a:latin typeface="Arial" panose="020B0604020202020204" pitchFamily="34" charset="0"/>
              </a:rPr>
              <a:t>hiều cao</a:t>
            </a:r>
            <a:r>
              <a:rPr lang="en-US" sz="2000" dirty="0">
                <a:solidFill>
                  <a:srgbClr val="0070C0"/>
                </a:solidFill>
                <a:latin typeface="Arial" panose="020B0604020202020204" pitchFamily="34" charset="0"/>
              </a:rPr>
              <a:t>”</a:t>
            </a:r>
            <a:r>
              <a:rPr lang="vi-VN" sz="2000" dirty="0">
                <a:solidFill>
                  <a:srgbClr val="0070C0"/>
                </a:solidFill>
                <a:latin typeface="Arial" panose="020B0604020202020204" pitchFamily="34" charset="0"/>
              </a:rPr>
              <a:t> (3 giá trị) </a:t>
            </a:r>
          </a:p>
          <a:p>
            <a:pPr lvl="2" algn="just">
              <a:spcBef>
                <a:spcPts val="300"/>
              </a:spcBef>
            </a:pPr>
            <a:r>
              <a:rPr lang="vi-VN" sz="2000" dirty="0">
                <a:solidFill>
                  <a:srgbClr val="0070C0"/>
                </a:solidFill>
                <a:latin typeface="Arial" panose="020B0604020202020204" pitchFamily="34" charset="0"/>
              </a:rPr>
              <a:t>V</a:t>
            </a:r>
            <a:r>
              <a:rPr lang="vi-VN" sz="2000" baseline="-25000" dirty="0">
                <a:solidFill>
                  <a:srgbClr val="0070C0"/>
                </a:solidFill>
                <a:latin typeface="Arial" panose="020B0604020202020204" pitchFamily="34" charset="0"/>
              </a:rPr>
              <a:t>Chiều cao</a:t>
            </a:r>
            <a:r>
              <a:rPr lang="vi-VN" sz="2000" dirty="0">
                <a:solidFill>
                  <a:srgbClr val="0070C0"/>
                </a:solidFill>
                <a:latin typeface="Arial" panose="020B0604020202020204" pitchFamily="34" charset="0"/>
              </a:rPr>
              <a:t>(Cao) = (0/</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 </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 = (0, 1) </a:t>
            </a:r>
          </a:p>
          <a:p>
            <a:pPr lvl="2" algn="just">
              <a:spcBef>
                <a:spcPts val="300"/>
              </a:spcBef>
            </a:pPr>
            <a:r>
              <a:rPr lang="vi-VN" sz="2000" dirty="0">
                <a:solidFill>
                  <a:srgbClr val="0070C0"/>
                </a:solidFill>
                <a:latin typeface="Arial" panose="020B0604020202020204" pitchFamily="34" charset="0"/>
              </a:rPr>
              <a:t>V</a:t>
            </a:r>
            <a:r>
              <a:rPr lang="vi-VN" sz="2000" baseline="-25000" dirty="0">
                <a:solidFill>
                  <a:srgbClr val="0070C0"/>
                </a:solidFill>
                <a:latin typeface="Arial" panose="020B0604020202020204" pitchFamily="34" charset="0"/>
              </a:rPr>
              <a:t>Chiều cao</a:t>
            </a:r>
            <a:r>
              <a:rPr lang="vi-VN" sz="2000" dirty="0">
                <a:solidFill>
                  <a:srgbClr val="0070C0"/>
                </a:solidFill>
                <a:latin typeface="Arial" panose="020B0604020202020204" pitchFamily="34" charset="0"/>
              </a:rPr>
              <a:t>(TB) = (</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 </a:t>
            </a:r>
            <a:r>
              <a:rPr lang="en-US" sz="2000" dirty="0">
                <a:solidFill>
                  <a:srgbClr val="0070C0"/>
                </a:solidFill>
                <a:latin typeface="Arial" panose="020B0604020202020204" pitchFamily="34" charset="0"/>
              </a:rPr>
              <a:t>0</a:t>
            </a:r>
            <a:r>
              <a:rPr lang="vi-VN" sz="2000" dirty="0">
                <a:solidFill>
                  <a:srgbClr val="0070C0"/>
                </a:solidFill>
                <a:latin typeface="Arial" panose="020B0604020202020204" pitchFamily="34" charset="0"/>
              </a:rPr>
              <a:t>/</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a:t>
            </a:r>
            <a:r>
              <a:rPr lang="en-US" sz="2000" dirty="0">
                <a:solidFill>
                  <a:srgbClr val="0070C0"/>
                </a:solidFill>
                <a:latin typeface="Arial" panose="020B0604020202020204" pitchFamily="34" charset="0"/>
              </a:rPr>
              <a:t> = (1,0)</a:t>
            </a:r>
            <a:r>
              <a:rPr lang="vi-VN" sz="2000" dirty="0">
                <a:solidFill>
                  <a:srgbClr val="0070C0"/>
                </a:solidFill>
                <a:latin typeface="Arial" panose="020B0604020202020204" pitchFamily="34" charset="0"/>
              </a:rPr>
              <a:t> </a:t>
            </a:r>
          </a:p>
          <a:p>
            <a:pPr lvl="2" algn="just">
              <a:spcBef>
                <a:spcPts val="300"/>
              </a:spcBef>
            </a:pPr>
            <a:r>
              <a:rPr lang="vi-VN" sz="2000" dirty="0">
                <a:solidFill>
                  <a:srgbClr val="0070C0"/>
                </a:solidFill>
                <a:latin typeface="Arial" panose="020B0604020202020204" pitchFamily="34" charset="0"/>
              </a:rPr>
              <a:t>V</a:t>
            </a:r>
            <a:r>
              <a:rPr lang="vi-VN" sz="2000" baseline="-25000" dirty="0">
                <a:solidFill>
                  <a:srgbClr val="0070C0"/>
                </a:solidFill>
                <a:latin typeface="Arial" panose="020B0604020202020204" pitchFamily="34" charset="0"/>
              </a:rPr>
              <a:t>Chiều cao</a:t>
            </a:r>
            <a:r>
              <a:rPr lang="vi-VN" sz="2000" dirty="0">
                <a:solidFill>
                  <a:srgbClr val="0070C0"/>
                </a:solidFill>
                <a:latin typeface="Arial" panose="020B0604020202020204" pitchFamily="34" charset="0"/>
              </a:rPr>
              <a:t>(Thấp) = (1/</a:t>
            </a:r>
            <a:r>
              <a:rPr lang="en-US" sz="2000" dirty="0">
                <a:solidFill>
                  <a:srgbClr val="0070C0"/>
                </a:solidFill>
                <a:latin typeface="Arial" panose="020B0604020202020204" pitchFamily="34" charset="0"/>
              </a:rPr>
              <a:t>2</a:t>
            </a:r>
            <a:r>
              <a:rPr lang="vi-VN" sz="2000" dirty="0">
                <a:solidFill>
                  <a:srgbClr val="0070C0"/>
                </a:solidFill>
                <a:latin typeface="Arial" panose="020B0604020202020204" pitchFamily="34" charset="0"/>
              </a:rPr>
              <a:t>, </a:t>
            </a:r>
            <a:r>
              <a:rPr lang="en-US" sz="2000" dirty="0">
                <a:solidFill>
                  <a:srgbClr val="0070C0"/>
                </a:solidFill>
                <a:latin typeface="Arial" panose="020B0604020202020204" pitchFamily="34" charset="0"/>
              </a:rPr>
              <a:t>1</a:t>
            </a:r>
            <a:r>
              <a:rPr lang="vi-VN" sz="2000" dirty="0">
                <a:solidFill>
                  <a:srgbClr val="0070C0"/>
                </a:solidFill>
                <a:latin typeface="Arial" panose="020B0604020202020204" pitchFamily="34" charset="0"/>
              </a:rPr>
              <a:t>/</a:t>
            </a:r>
            <a:r>
              <a:rPr lang="en-US" sz="2000" dirty="0">
                <a:solidFill>
                  <a:srgbClr val="0070C0"/>
                </a:solidFill>
                <a:latin typeface="Arial" panose="020B0604020202020204" pitchFamily="34" charset="0"/>
              </a:rPr>
              <a:t>2</a:t>
            </a:r>
            <a:r>
              <a:rPr lang="vi-VN" sz="2000" dirty="0">
                <a:solidFill>
                  <a:srgbClr val="0070C0"/>
                </a:solidFill>
                <a:latin typeface="Arial" panose="020B0604020202020204" pitchFamily="34" charset="0"/>
              </a:rPr>
              <a:t>)</a:t>
            </a:r>
          </a:p>
          <a:p>
            <a:pPr lvl="2" algn="just">
              <a:spcBef>
                <a:spcPts val="300"/>
              </a:spcBef>
            </a:pPr>
            <a:r>
              <a:rPr lang="vi-VN" sz="2000" dirty="0">
                <a:solidFill>
                  <a:srgbClr val="0070C0"/>
                </a:solidFill>
                <a:latin typeface="Arial" panose="020B0604020202020204" pitchFamily="34" charset="0"/>
                <a:sym typeface="Symbol" panose="05050102010706020507" pitchFamily="18" charset="2"/>
              </a:rPr>
              <a:t></a:t>
            </a:r>
            <a:r>
              <a:rPr lang="en-US" sz="2000" dirty="0">
                <a:solidFill>
                  <a:srgbClr val="0070C0"/>
                </a:solidFill>
                <a:latin typeface="Arial" panose="020B0604020202020204" pitchFamily="34" charset="0"/>
                <a:sym typeface="Symbol" panose="05050102010706020507" pitchFamily="18" charset="2"/>
              </a:rPr>
              <a:t> </a:t>
            </a:r>
            <a:r>
              <a:rPr lang="vi-VN" sz="2000" dirty="0">
                <a:solidFill>
                  <a:srgbClr val="0070C0"/>
                </a:solidFill>
                <a:latin typeface="Arial" panose="020B0604020202020204" pitchFamily="34" charset="0"/>
              </a:rPr>
              <a:t>Số vector đơn vị: </a:t>
            </a:r>
            <a:r>
              <a:rPr lang="en-US" sz="2000" dirty="0">
                <a:solidFill>
                  <a:srgbClr val="0070C0"/>
                </a:solidFill>
                <a:latin typeface="Arial" panose="020B0604020202020204" pitchFamily="34" charset="0"/>
              </a:rPr>
              <a:t>2</a:t>
            </a:r>
          </a:p>
        </p:txBody>
      </p:sp>
      <p:sp>
        <p:nvSpPr>
          <p:cNvPr id="9" name="Rectangle 8">
            <a:extLst>
              <a:ext uri="{FF2B5EF4-FFF2-40B4-BE49-F238E27FC236}">
                <a16:creationId xmlns:a16="http://schemas.microsoft.com/office/drawing/2014/main" id="{CBF86857-C7F9-4170-8C5F-2D998132EC7E}"/>
              </a:ext>
            </a:extLst>
          </p:cNvPr>
          <p:cNvSpPr>
            <a:spLocks noChangeArrowheads="1"/>
          </p:cNvSpPr>
          <p:nvPr/>
        </p:nvSpPr>
        <p:spPr bwMode="auto">
          <a:xfrm>
            <a:off x="6181165" y="718068"/>
            <a:ext cx="4191000" cy="1676400"/>
          </a:xfrm>
          <a:prstGeom prst="rect">
            <a:avLst/>
          </a:prstGeom>
          <a:noFill/>
          <a:ln w="9525">
            <a:noFill/>
            <a:miter lim="800000"/>
            <a:headEnd/>
            <a:tailEnd/>
          </a:ln>
        </p:spPr>
        <p:txBody>
          <a:bodyPr/>
          <a:lstStyle/>
          <a:p>
            <a:pPr marL="342900" indent="-342900" algn="just">
              <a:spcBef>
                <a:spcPts val="300"/>
              </a:spcBef>
              <a:buFont typeface="Wingdings" panose="05000000000000000000" pitchFamily="2" charset="2"/>
              <a:buChar char="§"/>
            </a:pPr>
            <a:r>
              <a:rPr lang="vi-VN" sz="2000" dirty="0">
                <a:solidFill>
                  <a:srgbClr val="0070C0"/>
                </a:solidFill>
              </a:rPr>
              <a:t>Thuộc tính </a:t>
            </a:r>
            <a:r>
              <a:rPr lang="en-US" sz="2000" dirty="0">
                <a:solidFill>
                  <a:srgbClr val="0070C0"/>
                </a:solidFill>
              </a:rPr>
              <a:t>“c</a:t>
            </a:r>
            <a:r>
              <a:rPr lang="vi-VN" sz="2000" dirty="0">
                <a:solidFill>
                  <a:srgbClr val="0070C0"/>
                </a:solidFill>
              </a:rPr>
              <a:t>ân nặng</a:t>
            </a:r>
            <a:r>
              <a:rPr lang="en-US" sz="2000" dirty="0">
                <a:solidFill>
                  <a:srgbClr val="0070C0"/>
                </a:solidFill>
              </a:rPr>
              <a:t>”</a:t>
            </a:r>
            <a:r>
              <a:rPr lang="vi-VN" sz="2000" dirty="0">
                <a:solidFill>
                  <a:srgbClr val="0070C0"/>
                </a:solidFill>
              </a:rPr>
              <a:t> (</a:t>
            </a:r>
            <a:r>
              <a:rPr lang="en-US" sz="2000" dirty="0">
                <a:solidFill>
                  <a:srgbClr val="0070C0"/>
                </a:solidFill>
              </a:rPr>
              <a:t>2</a:t>
            </a:r>
            <a:r>
              <a:rPr lang="vi-VN" sz="2000" dirty="0">
                <a:solidFill>
                  <a:srgbClr val="0070C0"/>
                </a:solidFill>
              </a:rPr>
              <a:t> giá trị) </a:t>
            </a:r>
          </a:p>
          <a:p>
            <a:pPr lvl="1" algn="just">
              <a:spcBef>
                <a:spcPts val="300"/>
              </a:spcBef>
            </a:pPr>
            <a:r>
              <a:rPr lang="vi-VN" sz="2000" dirty="0">
                <a:solidFill>
                  <a:srgbClr val="0070C0"/>
                </a:solidFill>
              </a:rPr>
              <a:t>V</a:t>
            </a:r>
            <a:r>
              <a:rPr lang="vi-VN" sz="2000" baseline="-25000" dirty="0">
                <a:solidFill>
                  <a:srgbClr val="0070C0"/>
                </a:solidFill>
              </a:rPr>
              <a:t>Cân nặng</a:t>
            </a:r>
            <a:r>
              <a:rPr lang="vi-VN" sz="2000" dirty="0">
                <a:solidFill>
                  <a:srgbClr val="0070C0"/>
                </a:solidFill>
              </a:rPr>
              <a:t>(Vừa) = (1/</a:t>
            </a:r>
            <a:r>
              <a:rPr lang="en-US" sz="2000" dirty="0">
                <a:solidFill>
                  <a:srgbClr val="0070C0"/>
                </a:solidFill>
              </a:rPr>
              <a:t>2</a:t>
            </a:r>
            <a:r>
              <a:rPr lang="vi-VN" sz="2000" dirty="0">
                <a:solidFill>
                  <a:srgbClr val="0070C0"/>
                </a:solidFill>
              </a:rPr>
              <a:t>, </a:t>
            </a:r>
            <a:r>
              <a:rPr lang="en-US" sz="2000" dirty="0">
                <a:solidFill>
                  <a:srgbClr val="0070C0"/>
                </a:solidFill>
              </a:rPr>
              <a:t>1</a:t>
            </a:r>
            <a:r>
              <a:rPr lang="vi-VN" sz="2000" dirty="0">
                <a:solidFill>
                  <a:srgbClr val="0070C0"/>
                </a:solidFill>
              </a:rPr>
              <a:t>/</a:t>
            </a:r>
            <a:r>
              <a:rPr lang="en-US" sz="2000" dirty="0">
                <a:solidFill>
                  <a:srgbClr val="0070C0"/>
                </a:solidFill>
              </a:rPr>
              <a:t>2</a:t>
            </a:r>
            <a:r>
              <a:rPr lang="vi-VN" sz="2000" dirty="0">
                <a:solidFill>
                  <a:srgbClr val="0070C0"/>
                </a:solidFill>
              </a:rPr>
              <a:t>) </a:t>
            </a:r>
          </a:p>
          <a:p>
            <a:pPr lvl="1" algn="just">
              <a:spcBef>
                <a:spcPts val="300"/>
              </a:spcBef>
            </a:pPr>
            <a:r>
              <a:rPr lang="vi-VN" sz="2000" dirty="0">
                <a:solidFill>
                  <a:srgbClr val="0070C0"/>
                </a:solidFill>
              </a:rPr>
              <a:t>V</a:t>
            </a:r>
            <a:r>
              <a:rPr lang="vi-VN" sz="2000" baseline="-25000" dirty="0">
                <a:solidFill>
                  <a:srgbClr val="0070C0"/>
                </a:solidFill>
              </a:rPr>
              <a:t>Cân nặng</a:t>
            </a:r>
            <a:r>
              <a:rPr lang="vi-VN" sz="2000" dirty="0">
                <a:solidFill>
                  <a:srgbClr val="0070C0"/>
                </a:solidFill>
              </a:rPr>
              <a:t>(Nhẹ) = (1/2, 1/2) </a:t>
            </a:r>
          </a:p>
          <a:p>
            <a:pPr lvl="1" algn="just">
              <a:spcBef>
                <a:spcPts val="300"/>
              </a:spcBef>
            </a:pPr>
            <a:r>
              <a:rPr lang="vi-VN" sz="2000" dirty="0">
                <a:solidFill>
                  <a:srgbClr val="0070C0"/>
                </a:solidFill>
                <a:sym typeface="Symbol" panose="05050102010706020507" pitchFamily="18" charset="2"/>
              </a:rPr>
              <a:t></a:t>
            </a:r>
            <a:r>
              <a:rPr lang="en-US" sz="2000" dirty="0">
                <a:solidFill>
                  <a:srgbClr val="0070C0"/>
                </a:solidFill>
                <a:sym typeface="Symbol" panose="05050102010706020507" pitchFamily="18" charset="2"/>
              </a:rPr>
              <a:t> </a:t>
            </a:r>
            <a:r>
              <a:rPr lang="vi-VN" sz="2000" dirty="0">
                <a:solidFill>
                  <a:srgbClr val="0070C0"/>
                </a:solidFill>
              </a:rPr>
              <a:t>Số vector đơn vị: 0</a:t>
            </a:r>
            <a:endParaRPr lang="en-US" sz="2000" dirty="0">
              <a:solidFill>
                <a:srgbClr val="0070C0"/>
              </a:solidFill>
              <a:latin typeface="Arial" panose="020B0604020202020204" pitchFamily="34" charset="0"/>
            </a:endParaRPr>
          </a:p>
        </p:txBody>
      </p:sp>
      <p:sp>
        <p:nvSpPr>
          <p:cNvPr id="10" name="Rectangle 9">
            <a:extLst>
              <a:ext uri="{FF2B5EF4-FFF2-40B4-BE49-F238E27FC236}">
                <a16:creationId xmlns:a16="http://schemas.microsoft.com/office/drawing/2014/main" id="{679AC568-CDAB-4787-B3BB-E60FFCCB180F}"/>
              </a:ext>
            </a:extLst>
          </p:cNvPr>
          <p:cNvSpPr>
            <a:spLocks noChangeArrowheads="1"/>
          </p:cNvSpPr>
          <p:nvPr/>
        </p:nvSpPr>
        <p:spPr bwMode="auto">
          <a:xfrm>
            <a:off x="1394012" y="2590799"/>
            <a:ext cx="9144000" cy="3048000"/>
          </a:xfrm>
          <a:prstGeom prst="rect">
            <a:avLst/>
          </a:prstGeom>
          <a:noFill/>
          <a:ln w="9525">
            <a:noFill/>
            <a:miter lim="800000"/>
            <a:headEnd/>
            <a:tailEnd/>
          </a:ln>
        </p:spPr>
        <p:txBody>
          <a:bodyPr/>
          <a:lstStyle/>
          <a:p>
            <a:pPr marL="800100" lvl="1" indent="-342900" algn="just">
              <a:spcBef>
                <a:spcPts val="400"/>
              </a:spcBef>
              <a:buFont typeface="Wingdings" panose="05000000000000000000" pitchFamily="2" charset="2"/>
              <a:buChar char="§"/>
            </a:pPr>
            <a:r>
              <a:rPr lang="vi-VN" sz="2000" dirty="0">
                <a:solidFill>
                  <a:srgbClr val="0070C0"/>
                </a:solidFill>
              </a:rPr>
              <a:t>Thuộc tính </a:t>
            </a:r>
            <a:r>
              <a:rPr lang="en-US" sz="2000" dirty="0">
                <a:solidFill>
                  <a:srgbClr val="0070C0"/>
                </a:solidFill>
              </a:rPr>
              <a:t>“d</a:t>
            </a:r>
            <a:r>
              <a:rPr lang="vi-VN" sz="2000" dirty="0">
                <a:solidFill>
                  <a:srgbClr val="0070C0"/>
                </a:solidFill>
              </a:rPr>
              <a:t>ù</a:t>
            </a:r>
            <a:r>
              <a:rPr lang="en-US" sz="2000" dirty="0">
                <a:solidFill>
                  <a:srgbClr val="0070C0"/>
                </a:solidFill>
              </a:rPr>
              <a:t>n</a:t>
            </a:r>
            <a:r>
              <a:rPr lang="vi-VN" sz="2000" dirty="0">
                <a:solidFill>
                  <a:srgbClr val="0070C0"/>
                </a:solidFill>
              </a:rPr>
              <a:t>g thuốc</a:t>
            </a:r>
            <a:r>
              <a:rPr lang="en-US" sz="2000" dirty="0">
                <a:solidFill>
                  <a:srgbClr val="0070C0"/>
                </a:solidFill>
              </a:rPr>
              <a:t>”</a:t>
            </a:r>
            <a:r>
              <a:rPr lang="vi-VN" sz="2000" dirty="0">
                <a:solidFill>
                  <a:srgbClr val="0070C0"/>
                </a:solidFill>
              </a:rPr>
              <a:t> (2 giá trị) </a:t>
            </a:r>
          </a:p>
          <a:p>
            <a:pPr lvl="2" algn="just">
              <a:spcBef>
                <a:spcPts val="400"/>
              </a:spcBef>
            </a:pPr>
            <a:r>
              <a:rPr lang="vi-VN" sz="2000" dirty="0">
                <a:solidFill>
                  <a:srgbClr val="0070C0"/>
                </a:solidFill>
              </a:rPr>
              <a:t>V</a:t>
            </a:r>
            <a:r>
              <a:rPr lang="vi-VN" sz="2000" baseline="-25000" dirty="0">
                <a:solidFill>
                  <a:srgbClr val="0070C0"/>
                </a:solidFill>
              </a:rPr>
              <a:t>Dùng thuốc</a:t>
            </a:r>
            <a:r>
              <a:rPr lang="vi-VN" sz="2000" dirty="0">
                <a:solidFill>
                  <a:srgbClr val="0070C0"/>
                </a:solidFill>
              </a:rPr>
              <a:t>(Có) = (0/</a:t>
            </a:r>
            <a:r>
              <a:rPr lang="en-US" sz="2000" dirty="0">
                <a:solidFill>
                  <a:srgbClr val="0070C0"/>
                </a:solidFill>
              </a:rPr>
              <a:t>2</a:t>
            </a:r>
            <a:r>
              <a:rPr lang="vi-VN" sz="2000" dirty="0">
                <a:solidFill>
                  <a:srgbClr val="0070C0"/>
                </a:solidFill>
              </a:rPr>
              <a:t>, </a:t>
            </a:r>
            <a:r>
              <a:rPr lang="en-US" sz="2000" dirty="0">
                <a:solidFill>
                  <a:srgbClr val="0070C0"/>
                </a:solidFill>
              </a:rPr>
              <a:t>2</a:t>
            </a:r>
            <a:r>
              <a:rPr lang="vi-VN" sz="2000" dirty="0">
                <a:solidFill>
                  <a:srgbClr val="0070C0"/>
                </a:solidFill>
              </a:rPr>
              <a:t>/</a:t>
            </a:r>
            <a:r>
              <a:rPr lang="en-US" sz="2000" dirty="0">
                <a:solidFill>
                  <a:srgbClr val="0070C0"/>
                </a:solidFill>
              </a:rPr>
              <a:t>2</a:t>
            </a:r>
            <a:r>
              <a:rPr lang="vi-VN" sz="2000" dirty="0">
                <a:solidFill>
                  <a:srgbClr val="0070C0"/>
                </a:solidFill>
              </a:rPr>
              <a:t>) = (0, 1) </a:t>
            </a:r>
          </a:p>
          <a:p>
            <a:pPr lvl="2" algn="just">
              <a:spcBef>
                <a:spcPts val="400"/>
              </a:spcBef>
            </a:pPr>
            <a:r>
              <a:rPr lang="vi-VN" sz="2000" dirty="0">
                <a:solidFill>
                  <a:srgbClr val="0070C0"/>
                </a:solidFill>
              </a:rPr>
              <a:t>V</a:t>
            </a:r>
            <a:r>
              <a:rPr lang="vi-VN" sz="2000" baseline="-25000" dirty="0">
                <a:solidFill>
                  <a:srgbClr val="0070C0"/>
                </a:solidFill>
              </a:rPr>
              <a:t>Dùng thuốc</a:t>
            </a:r>
            <a:r>
              <a:rPr lang="vi-VN" sz="2000" dirty="0">
                <a:solidFill>
                  <a:srgbClr val="0070C0"/>
                </a:solidFill>
              </a:rPr>
              <a:t>(Không) = (</a:t>
            </a:r>
            <a:r>
              <a:rPr lang="en-US" sz="2000" dirty="0">
                <a:solidFill>
                  <a:srgbClr val="0070C0"/>
                </a:solidFill>
              </a:rPr>
              <a:t>2</a:t>
            </a:r>
            <a:r>
              <a:rPr lang="vi-VN" sz="2000" dirty="0">
                <a:solidFill>
                  <a:srgbClr val="0070C0"/>
                </a:solidFill>
              </a:rPr>
              <a:t>/</a:t>
            </a:r>
            <a:r>
              <a:rPr lang="en-US" sz="2000" dirty="0">
                <a:solidFill>
                  <a:srgbClr val="0070C0"/>
                </a:solidFill>
              </a:rPr>
              <a:t>2</a:t>
            </a:r>
            <a:r>
              <a:rPr lang="vi-VN" sz="2000" dirty="0">
                <a:solidFill>
                  <a:srgbClr val="0070C0"/>
                </a:solidFill>
              </a:rPr>
              <a:t>, </a:t>
            </a:r>
            <a:r>
              <a:rPr lang="en-US" sz="2000" dirty="0">
                <a:solidFill>
                  <a:srgbClr val="0070C0"/>
                </a:solidFill>
              </a:rPr>
              <a:t>0</a:t>
            </a:r>
            <a:r>
              <a:rPr lang="vi-VN" sz="2000" dirty="0">
                <a:solidFill>
                  <a:srgbClr val="0070C0"/>
                </a:solidFill>
              </a:rPr>
              <a:t>/</a:t>
            </a:r>
            <a:r>
              <a:rPr lang="en-US" sz="2000" dirty="0">
                <a:solidFill>
                  <a:srgbClr val="0070C0"/>
                </a:solidFill>
              </a:rPr>
              <a:t>2</a:t>
            </a:r>
            <a:r>
              <a:rPr lang="vi-VN" sz="2000" dirty="0">
                <a:solidFill>
                  <a:srgbClr val="0070C0"/>
                </a:solidFill>
              </a:rPr>
              <a:t>)</a:t>
            </a:r>
            <a:r>
              <a:rPr lang="en-US" sz="2000" dirty="0">
                <a:solidFill>
                  <a:srgbClr val="0070C0"/>
                </a:solidFill>
              </a:rPr>
              <a:t> = (1, 0)</a:t>
            </a:r>
            <a:r>
              <a:rPr lang="vi-VN" sz="2000" dirty="0">
                <a:solidFill>
                  <a:srgbClr val="0070C0"/>
                </a:solidFill>
              </a:rPr>
              <a:t> </a:t>
            </a:r>
          </a:p>
          <a:p>
            <a:pPr marL="1257300" lvl="2" indent="-342900" algn="just">
              <a:spcBef>
                <a:spcPts val="400"/>
              </a:spcBef>
              <a:buFont typeface="Symbol" panose="05050102010706020507" pitchFamily="18" charset="2"/>
              <a:buChar char="Þ"/>
            </a:pPr>
            <a:r>
              <a:rPr lang="vi-VN" sz="2000" dirty="0">
                <a:solidFill>
                  <a:srgbClr val="0070C0"/>
                </a:solidFill>
              </a:rPr>
              <a:t>Số vector đơn vị: </a:t>
            </a:r>
            <a:r>
              <a:rPr lang="en-US" sz="2000" dirty="0">
                <a:solidFill>
                  <a:srgbClr val="0070C0"/>
                </a:solidFill>
              </a:rPr>
              <a:t>2</a:t>
            </a:r>
            <a:endParaRPr lang="en-US" sz="2000" dirty="0">
              <a:solidFill>
                <a:srgbClr val="0070C0"/>
              </a:solidFill>
              <a:latin typeface="Arial" panose="020B0604020202020204" pitchFamily="34" charset="0"/>
            </a:endParaRPr>
          </a:p>
          <a:p>
            <a:pPr marL="800100" lvl="1" indent="-342900" algn="just">
              <a:spcBef>
                <a:spcPts val="400"/>
              </a:spcBef>
              <a:buFont typeface="Wingdings" panose="05000000000000000000" pitchFamily="2" charset="2"/>
              <a:buChar char="q"/>
            </a:pPr>
            <a:r>
              <a:rPr lang="vi-VN" sz="2000" dirty="0">
                <a:solidFill>
                  <a:srgbClr val="0070C0"/>
                </a:solidFill>
              </a:rPr>
              <a:t>Có 2 thuộc tính cùng có 2 vector đơn vị</a:t>
            </a:r>
          </a:p>
          <a:p>
            <a:pPr marL="1257300" lvl="2" indent="-342900" algn="just">
              <a:spcBef>
                <a:spcPts val="400"/>
              </a:spcBef>
              <a:buFont typeface="Wingdings" panose="05000000000000000000" pitchFamily="2" charset="2"/>
              <a:buChar char="v"/>
            </a:pPr>
            <a:r>
              <a:rPr lang="vi-VN" sz="2000" dirty="0">
                <a:solidFill>
                  <a:srgbClr val="0070C0"/>
                </a:solidFill>
              </a:rPr>
              <a:t>Chiều cao: tỷ lệ 2/3 </a:t>
            </a:r>
          </a:p>
          <a:p>
            <a:pPr marL="1257300" lvl="2" indent="-342900" algn="just">
              <a:spcBef>
                <a:spcPts val="400"/>
              </a:spcBef>
              <a:buFont typeface="Wingdings" panose="05000000000000000000" pitchFamily="2" charset="2"/>
              <a:buChar char="v"/>
            </a:pPr>
            <a:r>
              <a:rPr lang="vi-VN" sz="2000" dirty="0">
                <a:solidFill>
                  <a:srgbClr val="0070C0"/>
                </a:solidFill>
              </a:rPr>
              <a:t>Dùng thuốc: tỷ lệ 2/2 </a:t>
            </a:r>
          </a:p>
          <a:p>
            <a:pPr lvl="1" algn="just">
              <a:spcBef>
                <a:spcPts val="400"/>
              </a:spcBef>
            </a:pPr>
            <a:r>
              <a:rPr lang="vi-VN" sz="2000" dirty="0">
                <a:solidFill>
                  <a:srgbClr val="0070C0"/>
                </a:solidFill>
                <a:sym typeface="Symbol" panose="05050102010706020507" pitchFamily="18" charset="2"/>
              </a:rPr>
              <a:t></a:t>
            </a:r>
            <a:r>
              <a:rPr lang="en-US" sz="2000" dirty="0">
                <a:solidFill>
                  <a:srgbClr val="0070C0"/>
                </a:solidFill>
                <a:sym typeface="Symbol" panose="05050102010706020507" pitchFamily="18" charset="2"/>
              </a:rPr>
              <a:t> </a:t>
            </a:r>
            <a:r>
              <a:rPr lang="vi-VN" sz="2000" dirty="0">
                <a:solidFill>
                  <a:srgbClr val="0070C0"/>
                </a:solidFill>
              </a:rPr>
              <a:t>Chọn thuộc tính </a:t>
            </a:r>
            <a:r>
              <a:rPr lang="en-US" sz="2000" dirty="0">
                <a:solidFill>
                  <a:srgbClr val="0070C0"/>
                </a:solidFill>
              </a:rPr>
              <a:t>“d</a:t>
            </a:r>
            <a:r>
              <a:rPr lang="vi-VN" sz="2000" dirty="0">
                <a:solidFill>
                  <a:srgbClr val="0070C0"/>
                </a:solidFill>
              </a:rPr>
              <a:t>ùng thuốc</a:t>
            </a:r>
            <a:r>
              <a:rPr lang="en-US" sz="2000" dirty="0">
                <a:solidFill>
                  <a:srgbClr val="0070C0"/>
                </a:solidFill>
              </a:rPr>
              <a:t>”</a:t>
            </a:r>
            <a:r>
              <a:rPr lang="vi-VN" sz="2000" dirty="0">
                <a:solidFill>
                  <a:srgbClr val="0070C0"/>
                </a:solidFill>
              </a:rPr>
              <a:t> để phân hoạch</a:t>
            </a:r>
            <a:endParaRPr lang="en-US" sz="2000" dirty="0">
              <a:solidFill>
                <a:srgbClr val="0070C0"/>
              </a:solidFill>
            </a:endParaRPr>
          </a:p>
        </p:txBody>
      </p:sp>
    </p:spTree>
    <p:extLst>
      <p:ext uri="{BB962C8B-B14F-4D97-AF65-F5344CB8AC3E}">
        <p14:creationId xmlns:p14="http://schemas.microsoft.com/office/powerpoint/2010/main" val="376876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 calcmode="lin" valueType="num">
                                      <p:cBhvr additive="base">
                                        <p:cTn id="3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 calcmode="lin" valueType="num">
                                      <p:cBhvr additive="base">
                                        <p:cTn id="4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anim calcmode="lin" valueType="num">
                                      <p:cBhvr additive="base">
                                        <p:cTn id="4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anim calcmode="lin" valueType="num">
                                      <p:cBhvr additive="base">
                                        <p:cTn id="5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 calcmode="lin" valueType="num">
                                      <p:cBhvr additive="base">
                                        <p:cTn id="6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xEl>
                                              <p:pRg st="1" end="1"/>
                                            </p:txEl>
                                          </p:spTgt>
                                        </p:tgtEl>
                                        <p:attrNameLst>
                                          <p:attrName>style.visibility</p:attrName>
                                        </p:attrNameLst>
                                      </p:cBhvr>
                                      <p:to>
                                        <p:strVal val="visible"/>
                                      </p:to>
                                    </p:set>
                                    <p:anim calcmode="lin" valueType="num">
                                      <p:cBhvr additive="base">
                                        <p:cTn id="6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
                                            <p:txEl>
                                              <p:pRg st="2" end="2"/>
                                            </p:txEl>
                                          </p:spTgt>
                                        </p:tgtEl>
                                        <p:attrNameLst>
                                          <p:attrName>style.visibility</p:attrName>
                                        </p:attrNameLst>
                                      </p:cBhvr>
                                      <p:to>
                                        <p:strVal val="visible"/>
                                      </p:to>
                                    </p:set>
                                    <p:anim calcmode="lin" valueType="num">
                                      <p:cBhvr additive="base">
                                        <p:cTn id="7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
                                            <p:txEl>
                                              <p:pRg st="3" end="3"/>
                                            </p:txEl>
                                          </p:spTgt>
                                        </p:tgtEl>
                                        <p:attrNameLst>
                                          <p:attrName>style.visibility</p:attrName>
                                        </p:attrNameLst>
                                      </p:cBhvr>
                                      <p:to>
                                        <p:strVal val="visible"/>
                                      </p:to>
                                    </p:set>
                                    <p:anim calcmode="lin" valueType="num">
                                      <p:cBhvr additive="base">
                                        <p:cTn id="7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0">
                                            <p:txEl>
                                              <p:pRg st="4" end="4"/>
                                            </p:txEl>
                                          </p:spTgt>
                                        </p:tgtEl>
                                        <p:attrNameLst>
                                          <p:attrName>style.visibility</p:attrName>
                                        </p:attrNameLst>
                                      </p:cBhvr>
                                      <p:to>
                                        <p:strVal val="visible"/>
                                      </p:to>
                                    </p:set>
                                    <p:anim calcmode="lin" valueType="num">
                                      <p:cBhvr additive="base">
                                        <p:cTn id="8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0">
                                            <p:txEl>
                                              <p:pRg st="5" end="5"/>
                                            </p:txEl>
                                          </p:spTgt>
                                        </p:tgtEl>
                                        <p:attrNameLst>
                                          <p:attrName>style.visibility</p:attrName>
                                        </p:attrNameLst>
                                      </p:cBhvr>
                                      <p:to>
                                        <p:strVal val="visible"/>
                                      </p:to>
                                    </p:set>
                                    <p:anim calcmode="lin" valueType="num">
                                      <p:cBhvr additive="base">
                                        <p:cTn id="9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0">
                                            <p:txEl>
                                              <p:pRg st="6" end="6"/>
                                            </p:txEl>
                                          </p:spTgt>
                                        </p:tgtEl>
                                        <p:attrNameLst>
                                          <p:attrName>style.visibility</p:attrName>
                                        </p:attrNameLst>
                                      </p:cBhvr>
                                      <p:to>
                                        <p:strVal val="visible"/>
                                      </p:to>
                                    </p:set>
                                    <p:anim calcmode="lin" valueType="num">
                                      <p:cBhvr additive="base">
                                        <p:cTn id="9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
                                            <p:txEl>
                                              <p:pRg st="7" end="7"/>
                                            </p:txEl>
                                          </p:spTgt>
                                        </p:tgtEl>
                                        <p:attrNameLst>
                                          <p:attrName>style.visibility</p:attrName>
                                        </p:attrNameLst>
                                      </p:cBhvr>
                                      <p:to>
                                        <p:strVal val="visible"/>
                                      </p:to>
                                    </p:set>
                                    <p:anim calcmode="lin" valueType="num">
                                      <p:cBhvr additive="base">
                                        <p:cTn id="10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Giới thiệu</a:t>
            </a:r>
            <a:r>
              <a:rPr lang="en-US" sz="3200" b="1">
                <a:solidFill>
                  <a:srgbClr val="FF0000"/>
                </a:solidFill>
              </a:rPr>
              <a:t> {</a:t>
            </a:r>
            <a:r>
              <a:rPr lang="vi-VN" sz="3200" b="1">
                <a:solidFill>
                  <a:srgbClr val="FF0000"/>
                </a:solidFill>
              </a:rPr>
              <a:t>3</a:t>
            </a:r>
            <a:r>
              <a:rPr lang="en-US" sz="3200" b="1">
                <a:solidFill>
                  <a:srgbClr val="FF0000"/>
                </a:solidFill>
              </a:rPr>
              <a:t>}</a:t>
            </a:r>
          </a:p>
        </p:txBody>
      </p:sp>
      <p:sp>
        <p:nvSpPr>
          <p:cNvPr id="4101" name="Rectangle 5"/>
          <p:cNvSpPr>
            <a:spLocks noChangeArrowheads="1"/>
          </p:cNvSpPr>
          <p:nvPr/>
        </p:nvSpPr>
        <p:spPr bwMode="auto">
          <a:xfrm>
            <a:off x="609600" y="457222"/>
            <a:ext cx="10972800" cy="5603401"/>
          </a:xfrm>
          <a:prstGeom prst="rect">
            <a:avLst/>
          </a:prstGeom>
          <a:noFill/>
          <a:ln w="9525">
            <a:noFill/>
            <a:miter lim="800000"/>
            <a:headEnd/>
            <a:tailEnd/>
          </a:ln>
        </p:spPr>
        <p:txBody>
          <a:bodyPr/>
          <a:lstStyle/>
          <a:p>
            <a:pPr marL="800100" lvl="1" indent="-342900" algn="just">
              <a:spcBef>
                <a:spcPct val="20000"/>
              </a:spcBef>
              <a:buFont typeface="Wingdings" panose="05000000000000000000" pitchFamily="2" charset="2"/>
              <a:buChar char="§"/>
            </a:pPr>
            <a:r>
              <a:rPr lang="vi-VN" sz="2000" dirty="0">
                <a:solidFill>
                  <a:srgbClr val="66CCFF"/>
                </a:solidFill>
              </a:rPr>
              <a:t>Ngoài ra, bản thân khả năng học là một hoạt động trí tuệ quan trọng của con người nên học tự động hay ML luôn thu hút được sự quan tâm khi xây dựng hệ thống thông minh</a:t>
            </a:r>
          </a:p>
          <a:p>
            <a:pPr marL="342900" indent="-342900" algn="just">
              <a:spcBef>
                <a:spcPct val="20000"/>
              </a:spcBef>
              <a:buFont typeface="Arial" panose="020B0604020202020204" pitchFamily="34" charset="0"/>
              <a:buChar char="•"/>
            </a:pPr>
            <a:r>
              <a:rPr lang="vi-VN" sz="2400" dirty="0">
                <a:solidFill>
                  <a:srgbClr val="66CCFF"/>
                </a:solidFill>
              </a:rPr>
              <a:t>Học là một trong những kỹ năng thông minh cơ bản và khó tự động hóa nhất của con người. Trong đời sống thực tế, có nhiều hình thức học khác nhau như</a:t>
            </a:r>
          </a:p>
          <a:p>
            <a:pPr marL="800100" lvl="1" indent="-342900" algn="just">
              <a:spcBef>
                <a:spcPct val="20000"/>
              </a:spcBef>
              <a:buFont typeface="Wingdings" panose="05000000000000000000" pitchFamily="2" charset="2"/>
              <a:buChar char="§"/>
            </a:pPr>
            <a:r>
              <a:rPr lang="vi-VN" sz="2000" dirty="0">
                <a:solidFill>
                  <a:srgbClr val="66CCFF"/>
                </a:solidFill>
              </a:rPr>
              <a:t>Học vẹt: học thuộc lòng, nhớ và làm lại</a:t>
            </a:r>
          </a:p>
          <a:p>
            <a:pPr marL="800100" lvl="1" indent="-342900" algn="just">
              <a:spcBef>
                <a:spcPct val="20000"/>
              </a:spcBef>
              <a:buFont typeface="Wingdings" panose="05000000000000000000" pitchFamily="2" charset="2"/>
              <a:buChar char="§"/>
            </a:pPr>
            <a:r>
              <a:rPr lang="vi-VN" sz="2000" dirty="0">
                <a:solidFill>
                  <a:srgbClr val="66CCFF"/>
                </a:solidFill>
              </a:rPr>
              <a:t>Học theo kinh nghiệm: học dựa trên trường hợp</a:t>
            </a:r>
          </a:p>
          <a:p>
            <a:pPr marL="800100" lvl="1" indent="-342900" algn="just">
              <a:spcBef>
                <a:spcPct val="20000"/>
              </a:spcBef>
              <a:buFont typeface="Wingdings" panose="05000000000000000000" pitchFamily="2" charset="2"/>
              <a:buChar char="§"/>
            </a:pPr>
            <a:r>
              <a:rPr lang="vi-VN" sz="2000" dirty="0">
                <a:solidFill>
                  <a:srgbClr val="66CCFF"/>
                </a:solidFill>
              </a:rPr>
              <a:t>Học hiểu: học nhờ quan sát và khái quát hóa</a:t>
            </a:r>
          </a:p>
          <a:p>
            <a:pPr marL="800100" lvl="1" indent="-342900" algn="just">
              <a:spcBef>
                <a:spcPct val="20000"/>
              </a:spcBef>
              <a:buFont typeface="Wingdings" panose="05000000000000000000" pitchFamily="2" charset="2"/>
              <a:buChar char="§"/>
            </a:pPr>
            <a:r>
              <a:rPr lang="vi-VN" sz="2000" dirty="0">
                <a:solidFill>
                  <a:srgbClr val="66CCFF"/>
                </a:solidFill>
              </a:rPr>
              <a:t>Học theo kiểu nghe nhìn, …</a:t>
            </a:r>
          </a:p>
          <a:p>
            <a:pPr marL="342900" indent="-342900" algn="just">
              <a:spcBef>
                <a:spcPct val="20000"/>
              </a:spcBef>
              <a:buFont typeface="Arial" panose="020B0604020202020204" pitchFamily="34" charset="0"/>
              <a:buChar char="•"/>
            </a:pPr>
            <a:r>
              <a:rPr lang="vi-VN" sz="2400" dirty="0">
                <a:solidFill>
                  <a:srgbClr val="66CCFF"/>
                </a:solidFill>
              </a:rPr>
              <a:t>Một số định nghĩa về ML </a:t>
            </a:r>
          </a:p>
          <a:p>
            <a:pPr marL="800100" lvl="1" indent="-342900" algn="just">
              <a:spcBef>
                <a:spcPct val="20000"/>
              </a:spcBef>
              <a:buFont typeface="Wingdings" panose="05000000000000000000" pitchFamily="2" charset="2"/>
              <a:buChar char="§"/>
            </a:pPr>
            <a:r>
              <a:rPr lang="vi-VN" sz="2000" dirty="0">
                <a:solidFill>
                  <a:srgbClr val="66CCFF"/>
                </a:solidFill>
              </a:rPr>
              <a:t>Đại học Stanford – </a:t>
            </a:r>
            <a:r>
              <a:rPr lang="en-US" sz="2000" dirty="0">
                <a:solidFill>
                  <a:srgbClr val="66CCFF"/>
                </a:solidFill>
              </a:rPr>
              <a:t>“ML</a:t>
            </a:r>
            <a:r>
              <a:rPr lang="vi-VN" sz="2000" dirty="0">
                <a:solidFill>
                  <a:srgbClr val="66CCFF"/>
                </a:solidFill>
              </a:rPr>
              <a:t> là một lĩnh vực trong khoa </a:t>
            </a:r>
            <a:r>
              <a:rPr lang="en-US" sz="2000" dirty="0" err="1">
                <a:solidFill>
                  <a:srgbClr val="66CCFF"/>
                </a:solidFill>
              </a:rPr>
              <a:t>học</a:t>
            </a:r>
            <a:r>
              <a:rPr lang="en-US" sz="2000" dirty="0">
                <a:solidFill>
                  <a:srgbClr val="66CCFF"/>
                </a:solidFill>
              </a:rPr>
              <a:t> </a:t>
            </a:r>
            <a:r>
              <a:rPr lang="vi-VN" sz="2000" dirty="0">
                <a:solidFill>
                  <a:srgbClr val="66CCFF"/>
                </a:solidFill>
              </a:rPr>
              <a:t>máy tính nhằm xây dựng hệ thống có thể thực hiện các hành vi giống con người mà không cần lập trình rõ ràng cho từng hành vi cụ thể này</a:t>
            </a:r>
            <a:r>
              <a:rPr lang="en-US" sz="2000" dirty="0">
                <a:solidFill>
                  <a:srgbClr val="66CCFF"/>
                </a:solidFill>
              </a:rPr>
              <a:t>”</a:t>
            </a:r>
            <a:endParaRPr lang="vi-VN" sz="2000" dirty="0">
              <a:solidFill>
                <a:srgbClr val="66CCFF"/>
              </a:solidFill>
            </a:endParaRPr>
          </a:p>
          <a:p>
            <a:pPr marL="800100" lvl="1" indent="-342900" algn="just">
              <a:spcBef>
                <a:spcPct val="20000"/>
              </a:spcBef>
              <a:buFont typeface="Wingdings" panose="05000000000000000000" pitchFamily="2" charset="2"/>
              <a:buChar char="§"/>
            </a:pPr>
            <a:r>
              <a:rPr lang="vi-VN" sz="2000" dirty="0">
                <a:solidFill>
                  <a:srgbClr val="66CCFF"/>
                </a:solidFill>
              </a:rPr>
              <a:t>Tom Mitchell – </a:t>
            </a:r>
            <a:r>
              <a:rPr lang="en-US" sz="2000" dirty="0">
                <a:solidFill>
                  <a:srgbClr val="66CCFF"/>
                </a:solidFill>
              </a:rPr>
              <a:t>“</a:t>
            </a:r>
            <a:r>
              <a:rPr lang="vi-VN" sz="2000" dirty="0">
                <a:solidFill>
                  <a:srgbClr val="66CCFF"/>
                </a:solidFill>
              </a:rPr>
              <a:t>Máy tính được gọi là học từ kinh nghiệm (dữ liệu) E v</a:t>
            </a:r>
            <a:r>
              <a:rPr lang="en-US" sz="2000" dirty="0">
                <a:solidFill>
                  <a:srgbClr val="66CCFF"/>
                </a:solidFill>
              </a:rPr>
              <a:t>ớ</a:t>
            </a:r>
            <a:r>
              <a:rPr lang="vi-VN" sz="2000" dirty="0">
                <a:solidFill>
                  <a:srgbClr val="66CCFF"/>
                </a:solidFill>
              </a:rPr>
              <a:t>i tác vụ (dự đoán, phân l</a:t>
            </a:r>
            <a:r>
              <a:rPr lang="en-US" sz="2000" dirty="0">
                <a:solidFill>
                  <a:srgbClr val="66CCFF"/>
                </a:solidFill>
              </a:rPr>
              <a:t>ớ</a:t>
            </a:r>
            <a:r>
              <a:rPr lang="vi-VN" sz="2000" dirty="0">
                <a:solidFill>
                  <a:srgbClr val="66CCFF"/>
                </a:solidFill>
              </a:rPr>
              <a:t>p, gom nhóm) T và được đánh giá bởi độ đo (độ chính xác) </a:t>
            </a:r>
            <a:r>
              <a:rPr lang="en-US" sz="2000" dirty="0">
                <a:solidFill>
                  <a:srgbClr val="66CCFF"/>
                </a:solidFill>
              </a:rPr>
              <a:t>P</a:t>
            </a:r>
            <a:r>
              <a:rPr lang="vi-VN" sz="2000" dirty="0">
                <a:solidFill>
                  <a:srgbClr val="66CCFF"/>
                </a:solidFill>
              </a:rPr>
              <a:t> nếu máy tính khiến tác vụ T này cải thiện được độ chính xác </a:t>
            </a:r>
            <a:r>
              <a:rPr lang="en-US" sz="2000" dirty="0">
                <a:solidFill>
                  <a:srgbClr val="66CCFF"/>
                </a:solidFill>
              </a:rPr>
              <a:t>P</a:t>
            </a:r>
            <a:r>
              <a:rPr lang="vi-VN" sz="2000" dirty="0">
                <a:solidFill>
                  <a:srgbClr val="66CCFF"/>
                </a:solidFill>
              </a:rPr>
              <a:t> thông qua dữ liệu E cho trư</a:t>
            </a:r>
            <a:r>
              <a:rPr lang="en-US" sz="2000" dirty="0">
                <a:solidFill>
                  <a:srgbClr val="66CCFF"/>
                </a:solidFill>
              </a:rPr>
              <a:t>ớ</a:t>
            </a:r>
            <a:r>
              <a:rPr lang="vi-VN" sz="2000" dirty="0">
                <a:solidFill>
                  <a:srgbClr val="66CCFF"/>
                </a:solidFill>
              </a:rPr>
              <a:t>c</a:t>
            </a:r>
            <a:r>
              <a:rPr lang="en-US" sz="2000" dirty="0">
                <a:solidFill>
                  <a:srgbClr val="66CCFF"/>
                </a:solidFill>
              </a:rPr>
              <a:t>”</a:t>
            </a:r>
            <a:endParaRPr lang="vi-VN" sz="2000" dirty="0">
              <a:solidFill>
                <a:srgbClr val="66CCFF"/>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872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50</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Thuật toán Quinlan {7}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DDC258B9-428C-4C94-B315-1E0373292A04}"/>
              </a:ext>
            </a:extLst>
          </p:cNvPr>
          <p:cNvPicPr>
            <a:picLocks noChangeAspect="1"/>
          </p:cNvPicPr>
          <p:nvPr/>
        </p:nvPicPr>
        <p:blipFill>
          <a:blip r:embed="rId3"/>
          <a:stretch>
            <a:fillRect/>
          </a:stretch>
        </p:blipFill>
        <p:spPr>
          <a:xfrm>
            <a:off x="1752603" y="563563"/>
            <a:ext cx="5929313" cy="3562350"/>
          </a:xfrm>
          <a:prstGeom prst="rect">
            <a:avLst/>
          </a:prstGeom>
        </p:spPr>
      </p:pic>
      <p:sp>
        <p:nvSpPr>
          <p:cNvPr id="11" name="Rectangle 10">
            <a:extLst>
              <a:ext uri="{FF2B5EF4-FFF2-40B4-BE49-F238E27FC236}">
                <a16:creationId xmlns:a16="http://schemas.microsoft.com/office/drawing/2014/main" id="{82FFAE55-EC00-4E69-ACEC-14CBFC2CBFBC}"/>
              </a:ext>
            </a:extLst>
          </p:cNvPr>
          <p:cNvSpPr>
            <a:spLocks noChangeArrowheads="1"/>
          </p:cNvSpPr>
          <p:nvPr/>
        </p:nvSpPr>
        <p:spPr bwMode="auto">
          <a:xfrm>
            <a:off x="1524000" y="4267203"/>
            <a:ext cx="9144000" cy="1546225"/>
          </a:xfrm>
          <a:prstGeom prst="rect">
            <a:avLst/>
          </a:prstGeom>
          <a:noFill/>
          <a:ln w="9525">
            <a:noFill/>
            <a:miter lim="800000"/>
            <a:headEnd/>
            <a:tailEnd/>
          </a:ln>
        </p:spPr>
        <p:txBody>
          <a:bodyPr/>
          <a:lstStyle/>
          <a:p>
            <a:pPr marL="800100" lvl="1" indent="-342900" algn="just">
              <a:spcBef>
                <a:spcPts val="400"/>
              </a:spcBef>
              <a:buFont typeface="Wingdings" panose="05000000000000000000" pitchFamily="2" charset="2"/>
              <a:buChar char="§"/>
            </a:pPr>
            <a:r>
              <a:rPr lang="vi-VN" sz="2000" dirty="0">
                <a:solidFill>
                  <a:srgbClr val="0070C0"/>
                </a:solidFill>
              </a:rPr>
              <a:t>Kết quả học </a:t>
            </a:r>
          </a:p>
          <a:p>
            <a:pPr marL="800100" lvl="1" indent="-342900" algn="just">
              <a:spcBef>
                <a:spcPts val="400"/>
              </a:spcBef>
              <a:buFont typeface="Wingdings" panose="05000000000000000000" pitchFamily="2" charset="2"/>
              <a:buChar char="ü"/>
            </a:pPr>
            <a:r>
              <a:rPr lang="vi-VN" b="0" dirty="0">
                <a:solidFill>
                  <a:srgbClr val="0070C0"/>
                </a:solidFill>
              </a:rPr>
              <a:t>IF (</a:t>
            </a:r>
            <a:r>
              <a:rPr lang="en-US" b="0" dirty="0">
                <a:solidFill>
                  <a:srgbClr val="0070C0"/>
                </a:solidFill>
              </a:rPr>
              <a:t>m</a:t>
            </a:r>
            <a:r>
              <a:rPr lang="vi-VN" b="0" dirty="0">
                <a:solidFill>
                  <a:srgbClr val="0070C0"/>
                </a:solidFill>
              </a:rPr>
              <a:t>àu tóc = </a:t>
            </a:r>
            <a:r>
              <a:rPr lang="en-US" b="0" dirty="0">
                <a:solidFill>
                  <a:srgbClr val="0070C0"/>
                </a:solidFill>
              </a:rPr>
              <a:t>“</a:t>
            </a:r>
            <a:r>
              <a:rPr lang="vi-VN" b="0" dirty="0">
                <a:solidFill>
                  <a:srgbClr val="0070C0"/>
                </a:solidFill>
              </a:rPr>
              <a:t>râm</a:t>
            </a:r>
            <a:r>
              <a:rPr lang="en-US" b="0" dirty="0">
                <a:solidFill>
                  <a:srgbClr val="0070C0"/>
                </a:solidFill>
              </a:rPr>
              <a:t>”</a:t>
            </a:r>
            <a:r>
              <a:rPr lang="vi-VN" b="0" dirty="0">
                <a:solidFill>
                  <a:srgbClr val="0070C0"/>
                </a:solidFill>
              </a:rPr>
              <a:t>) THEN (</a:t>
            </a:r>
            <a:r>
              <a:rPr lang="en-US" b="0" dirty="0" err="1">
                <a:solidFill>
                  <a:srgbClr val="0070C0"/>
                </a:solidFill>
              </a:rPr>
              <a:t>kết</a:t>
            </a:r>
            <a:r>
              <a:rPr lang="en-US" b="0" dirty="0">
                <a:solidFill>
                  <a:srgbClr val="0070C0"/>
                </a:solidFill>
              </a:rPr>
              <a:t> </a:t>
            </a:r>
            <a:r>
              <a:rPr lang="en-US" b="0" dirty="0" err="1">
                <a:solidFill>
                  <a:srgbClr val="0070C0"/>
                </a:solidFill>
              </a:rPr>
              <a:t>quả</a:t>
            </a:r>
            <a:r>
              <a:rPr lang="en-US" b="0" dirty="0">
                <a:solidFill>
                  <a:srgbClr val="0070C0"/>
                </a:solidFill>
              </a:rPr>
              <a:t> = “</a:t>
            </a:r>
            <a:r>
              <a:rPr lang="en-US" b="0" dirty="0" err="1">
                <a:solidFill>
                  <a:srgbClr val="0070C0"/>
                </a:solidFill>
              </a:rPr>
              <a:t>không</a:t>
            </a:r>
            <a:r>
              <a:rPr lang="en-US" b="0" dirty="0">
                <a:solidFill>
                  <a:srgbClr val="0070C0"/>
                </a:solidFill>
              </a:rPr>
              <a:t>”</a:t>
            </a:r>
            <a:r>
              <a:rPr lang="vi-VN" b="0" dirty="0">
                <a:solidFill>
                  <a:srgbClr val="0070C0"/>
                </a:solidFill>
              </a:rPr>
              <a:t>)</a:t>
            </a:r>
          </a:p>
          <a:p>
            <a:pPr marL="800100" lvl="1" indent="-342900" algn="just">
              <a:spcBef>
                <a:spcPts val="400"/>
              </a:spcBef>
              <a:buFont typeface="Wingdings" panose="05000000000000000000" pitchFamily="2" charset="2"/>
              <a:buChar char="ü"/>
            </a:pPr>
            <a:r>
              <a:rPr lang="vi-VN" b="0" dirty="0">
                <a:solidFill>
                  <a:srgbClr val="0070C0"/>
                </a:solidFill>
              </a:rPr>
              <a:t>IF (</a:t>
            </a:r>
            <a:r>
              <a:rPr lang="en-US" b="0" dirty="0">
                <a:solidFill>
                  <a:srgbClr val="0070C0"/>
                </a:solidFill>
              </a:rPr>
              <a:t>m</a:t>
            </a:r>
            <a:r>
              <a:rPr lang="vi-VN" b="0" dirty="0">
                <a:solidFill>
                  <a:srgbClr val="0070C0"/>
                </a:solidFill>
              </a:rPr>
              <a:t>àu tóc = </a:t>
            </a:r>
            <a:r>
              <a:rPr lang="en-US" b="0" dirty="0">
                <a:solidFill>
                  <a:srgbClr val="0070C0"/>
                </a:solidFill>
              </a:rPr>
              <a:t>“</a:t>
            </a:r>
            <a:r>
              <a:rPr lang="vi-VN" b="0" dirty="0">
                <a:solidFill>
                  <a:srgbClr val="0070C0"/>
                </a:solidFill>
              </a:rPr>
              <a:t>bạc</a:t>
            </a:r>
            <a:r>
              <a:rPr lang="en-US" b="0" dirty="0">
                <a:solidFill>
                  <a:srgbClr val="0070C0"/>
                </a:solidFill>
              </a:rPr>
              <a:t>”</a:t>
            </a:r>
            <a:r>
              <a:rPr lang="vi-VN" b="0" dirty="0">
                <a:solidFill>
                  <a:srgbClr val="0070C0"/>
                </a:solidFill>
              </a:rPr>
              <a:t>) THEN (</a:t>
            </a:r>
            <a:r>
              <a:rPr lang="en-US" b="0" dirty="0" err="1">
                <a:solidFill>
                  <a:srgbClr val="0070C0"/>
                </a:solidFill>
              </a:rPr>
              <a:t>kết</a:t>
            </a:r>
            <a:r>
              <a:rPr lang="en-US" b="0" dirty="0">
                <a:solidFill>
                  <a:srgbClr val="0070C0"/>
                </a:solidFill>
              </a:rPr>
              <a:t> </a:t>
            </a:r>
            <a:r>
              <a:rPr lang="en-US" b="0" dirty="0" err="1">
                <a:solidFill>
                  <a:srgbClr val="0070C0"/>
                </a:solidFill>
              </a:rPr>
              <a:t>quả</a:t>
            </a:r>
            <a:r>
              <a:rPr lang="en-US" b="0" dirty="0">
                <a:solidFill>
                  <a:srgbClr val="0070C0"/>
                </a:solidFill>
              </a:rPr>
              <a:t> = “b</a:t>
            </a:r>
            <a:r>
              <a:rPr lang="vi-VN" b="0" dirty="0">
                <a:solidFill>
                  <a:srgbClr val="0070C0"/>
                </a:solidFill>
              </a:rPr>
              <a:t>ị cháy</a:t>
            </a:r>
            <a:r>
              <a:rPr lang="en-US" b="0" dirty="0">
                <a:solidFill>
                  <a:srgbClr val="0070C0"/>
                </a:solidFill>
              </a:rPr>
              <a:t>”</a:t>
            </a:r>
            <a:r>
              <a:rPr lang="vi-VN" b="0" dirty="0">
                <a:solidFill>
                  <a:srgbClr val="0070C0"/>
                </a:solidFill>
              </a:rPr>
              <a:t>)</a:t>
            </a:r>
          </a:p>
          <a:p>
            <a:pPr marL="800100" lvl="1" indent="-342900" algn="just">
              <a:spcBef>
                <a:spcPts val="400"/>
              </a:spcBef>
              <a:buFont typeface="Wingdings" panose="05000000000000000000" pitchFamily="2" charset="2"/>
              <a:buChar char="ü"/>
            </a:pPr>
            <a:r>
              <a:rPr lang="vi-VN" b="0" dirty="0">
                <a:solidFill>
                  <a:srgbClr val="0070C0"/>
                </a:solidFill>
              </a:rPr>
              <a:t>IF (</a:t>
            </a:r>
            <a:r>
              <a:rPr lang="en-US" b="0" dirty="0">
                <a:solidFill>
                  <a:srgbClr val="0070C0"/>
                </a:solidFill>
              </a:rPr>
              <a:t>m</a:t>
            </a:r>
            <a:r>
              <a:rPr lang="vi-VN" b="0" dirty="0">
                <a:solidFill>
                  <a:srgbClr val="0070C0"/>
                </a:solidFill>
              </a:rPr>
              <a:t>àu tóc = </a:t>
            </a:r>
            <a:r>
              <a:rPr lang="en-US" b="0" dirty="0">
                <a:solidFill>
                  <a:srgbClr val="0070C0"/>
                </a:solidFill>
              </a:rPr>
              <a:t>“</a:t>
            </a:r>
            <a:r>
              <a:rPr lang="vi-VN" b="0" dirty="0">
                <a:solidFill>
                  <a:srgbClr val="0070C0"/>
                </a:solidFill>
              </a:rPr>
              <a:t>đen</a:t>
            </a:r>
            <a:r>
              <a:rPr lang="en-US" b="0" dirty="0">
                <a:solidFill>
                  <a:srgbClr val="0070C0"/>
                </a:solidFill>
              </a:rPr>
              <a:t>”</a:t>
            </a:r>
            <a:r>
              <a:rPr lang="vi-VN" b="0" dirty="0">
                <a:solidFill>
                  <a:srgbClr val="0070C0"/>
                </a:solidFill>
              </a:rPr>
              <a:t>) AND (</a:t>
            </a:r>
            <a:r>
              <a:rPr lang="en-US" b="0" dirty="0">
                <a:solidFill>
                  <a:srgbClr val="0070C0"/>
                </a:solidFill>
              </a:rPr>
              <a:t>d</a:t>
            </a:r>
            <a:r>
              <a:rPr lang="vi-VN" b="0" dirty="0">
                <a:solidFill>
                  <a:srgbClr val="0070C0"/>
                </a:solidFill>
              </a:rPr>
              <a:t>ùng thuốc = </a:t>
            </a:r>
            <a:r>
              <a:rPr lang="en-US" b="0" dirty="0">
                <a:solidFill>
                  <a:srgbClr val="0070C0"/>
                </a:solidFill>
              </a:rPr>
              <a:t>“k</a:t>
            </a:r>
            <a:r>
              <a:rPr lang="vi-VN" b="0" dirty="0">
                <a:solidFill>
                  <a:srgbClr val="0070C0"/>
                </a:solidFill>
              </a:rPr>
              <a:t>hông</a:t>
            </a:r>
            <a:r>
              <a:rPr lang="en-US" b="0" dirty="0">
                <a:solidFill>
                  <a:srgbClr val="0070C0"/>
                </a:solidFill>
              </a:rPr>
              <a:t>”</a:t>
            </a:r>
            <a:r>
              <a:rPr lang="vi-VN" b="0" dirty="0">
                <a:solidFill>
                  <a:srgbClr val="0070C0"/>
                </a:solidFill>
              </a:rPr>
              <a:t>) THEN (</a:t>
            </a:r>
            <a:r>
              <a:rPr lang="en-US" b="0" dirty="0" err="1">
                <a:solidFill>
                  <a:srgbClr val="0070C0"/>
                </a:solidFill>
              </a:rPr>
              <a:t>kết</a:t>
            </a:r>
            <a:r>
              <a:rPr lang="en-US" b="0" dirty="0">
                <a:solidFill>
                  <a:srgbClr val="0070C0"/>
                </a:solidFill>
              </a:rPr>
              <a:t> </a:t>
            </a:r>
            <a:r>
              <a:rPr lang="en-US" b="0" dirty="0" err="1">
                <a:solidFill>
                  <a:srgbClr val="0070C0"/>
                </a:solidFill>
              </a:rPr>
              <a:t>quả</a:t>
            </a:r>
            <a:r>
              <a:rPr lang="en-US" b="0" dirty="0">
                <a:solidFill>
                  <a:srgbClr val="0070C0"/>
                </a:solidFill>
              </a:rPr>
              <a:t> = “</a:t>
            </a:r>
            <a:r>
              <a:rPr lang="en-US" b="0" dirty="0" err="1">
                <a:solidFill>
                  <a:srgbClr val="0070C0"/>
                </a:solidFill>
              </a:rPr>
              <a:t>bị</a:t>
            </a:r>
            <a:r>
              <a:rPr lang="en-US" b="0" dirty="0">
                <a:solidFill>
                  <a:srgbClr val="0070C0"/>
                </a:solidFill>
              </a:rPr>
              <a:t> </a:t>
            </a:r>
            <a:r>
              <a:rPr lang="en-US" b="0" dirty="0" err="1">
                <a:solidFill>
                  <a:srgbClr val="0070C0"/>
                </a:solidFill>
              </a:rPr>
              <a:t>cháy</a:t>
            </a:r>
            <a:r>
              <a:rPr lang="en-US" b="0" dirty="0">
                <a:solidFill>
                  <a:srgbClr val="0070C0"/>
                </a:solidFill>
              </a:rPr>
              <a:t>”</a:t>
            </a:r>
            <a:r>
              <a:rPr lang="vi-VN" b="0" dirty="0">
                <a:solidFill>
                  <a:srgbClr val="0070C0"/>
                </a:solidFill>
              </a:rPr>
              <a:t>)</a:t>
            </a:r>
          </a:p>
          <a:p>
            <a:pPr marL="800100" lvl="1" indent="-342900" algn="just">
              <a:spcBef>
                <a:spcPts val="400"/>
              </a:spcBef>
              <a:buFont typeface="Wingdings" panose="05000000000000000000" pitchFamily="2" charset="2"/>
              <a:buChar char="ü"/>
            </a:pPr>
            <a:r>
              <a:rPr lang="vi-VN" b="0" dirty="0">
                <a:solidFill>
                  <a:srgbClr val="0070C0"/>
                </a:solidFill>
              </a:rPr>
              <a:t>IF (</a:t>
            </a:r>
            <a:r>
              <a:rPr lang="en-US" b="0" dirty="0">
                <a:solidFill>
                  <a:srgbClr val="0070C0"/>
                </a:solidFill>
              </a:rPr>
              <a:t>m</a:t>
            </a:r>
            <a:r>
              <a:rPr lang="vi-VN" b="0" dirty="0">
                <a:solidFill>
                  <a:srgbClr val="0070C0"/>
                </a:solidFill>
              </a:rPr>
              <a:t>àu tóc = </a:t>
            </a:r>
            <a:r>
              <a:rPr lang="en-US" b="0" dirty="0">
                <a:solidFill>
                  <a:srgbClr val="0070C0"/>
                </a:solidFill>
              </a:rPr>
              <a:t>“</a:t>
            </a:r>
            <a:r>
              <a:rPr lang="vi-VN" b="0" dirty="0">
                <a:solidFill>
                  <a:srgbClr val="0070C0"/>
                </a:solidFill>
              </a:rPr>
              <a:t>đen</a:t>
            </a:r>
            <a:r>
              <a:rPr lang="en-US" b="0" dirty="0">
                <a:solidFill>
                  <a:srgbClr val="0070C0"/>
                </a:solidFill>
              </a:rPr>
              <a:t>”</a:t>
            </a:r>
            <a:r>
              <a:rPr lang="vi-VN" b="0" dirty="0">
                <a:solidFill>
                  <a:srgbClr val="0070C0"/>
                </a:solidFill>
              </a:rPr>
              <a:t>) AND (</a:t>
            </a:r>
            <a:r>
              <a:rPr lang="en-US" b="0" dirty="0">
                <a:solidFill>
                  <a:srgbClr val="0070C0"/>
                </a:solidFill>
              </a:rPr>
              <a:t>d</a:t>
            </a:r>
            <a:r>
              <a:rPr lang="vi-VN" b="0" dirty="0">
                <a:solidFill>
                  <a:srgbClr val="0070C0"/>
                </a:solidFill>
              </a:rPr>
              <a:t>ùng thuốc = </a:t>
            </a:r>
            <a:r>
              <a:rPr lang="en-US" b="0" dirty="0">
                <a:solidFill>
                  <a:srgbClr val="0070C0"/>
                </a:solidFill>
              </a:rPr>
              <a:t>“c</a:t>
            </a:r>
            <a:r>
              <a:rPr lang="vi-VN" b="0" dirty="0">
                <a:solidFill>
                  <a:srgbClr val="0070C0"/>
                </a:solidFill>
              </a:rPr>
              <a:t>ó</a:t>
            </a:r>
            <a:r>
              <a:rPr lang="en-US" b="0" dirty="0">
                <a:solidFill>
                  <a:srgbClr val="0070C0"/>
                </a:solidFill>
              </a:rPr>
              <a:t>”</a:t>
            </a:r>
            <a:r>
              <a:rPr lang="vi-VN" b="0" dirty="0">
                <a:solidFill>
                  <a:srgbClr val="0070C0"/>
                </a:solidFill>
              </a:rPr>
              <a:t>) THEN (</a:t>
            </a:r>
            <a:r>
              <a:rPr lang="en-US" b="0" dirty="0" err="1">
                <a:solidFill>
                  <a:srgbClr val="0070C0"/>
                </a:solidFill>
              </a:rPr>
              <a:t>kết</a:t>
            </a:r>
            <a:r>
              <a:rPr lang="en-US" b="0" dirty="0">
                <a:solidFill>
                  <a:srgbClr val="0070C0"/>
                </a:solidFill>
              </a:rPr>
              <a:t> </a:t>
            </a:r>
            <a:r>
              <a:rPr lang="en-US" b="0" dirty="0" err="1">
                <a:solidFill>
                  <a:srgbClr val="0070C0"/>
                </a:solidFill>
              </a:rPr>
              <a:t>quả</a:t>
            </a:r>
            <a:r>
              <a:rPr lang="en-US" b="0" dirty="0">
                <a:solidFill>
                  <a:srgbClr val="0070C0"/>
                </a:solidFill>
              </a:rPr>
              <a:t> = “</a:t>
            </a:r>
            <a:r>
              <a:rPr lang="vi-VN" b="0" dirty="0">
                <a:solidFill>
                  <a:srgbClr val="0070C0"/>
                </a:solidFill>
              </a:rPr>
              <a:t> </a:t>
            </a:r>
            <a:r>
              <a:rPr lang="en-US" b="0" dirty="0">
                <a:solidFill>
                  <a:srgbClr val="0070C0"/>
                </a:solidFill>
              </a:rPr>
              <a:t>k</a:t>
            </a:r>
            <a:r>
              <a:rPr lang="vi-VN" b="0" dirty="0">
                <a:solidFill>
                  <a:srgbClr val="0070C0"/>
                </a:solidFill>
              </a:rPr>
              <a:t>hông</a:t>
            </a:r>
            <a:r>
              <a:rPr lang="en-US" b="0" dirty="0">
                <a:solidFill>
                  <a:srgbClr val="0070C0"/>
                </a:solidFill>
              </a:rPr>
              <a:t>”</a:t>
            </a:r>
            <a:r>
              <a:rPr lang="vi-VN" b="0" dirty="0">
                <a:solidFill>
                  <a:srgbClr val="0070C0"/>
                </a:solidFill>
              </a:rPr>
              <a:t>)</a:t>
            </a:r>
            <a:endParaRPr lang="en-US" b="0" dirty="0">
              <a:solidFill>
                <a:srgbClr val="0070C0"/>
              </a:solidFill>
              <a:latin typeface="Arial" panose="020B0604020202020204" pitchFamily="34" charset="0"/>
            </a:endParaRPr>
          </a:p>
        </p:txBody>
      </p:sp>
      <p:sp>
        <p:nvSpPr>
          <p:cNvPr id="12" name="Cloud Callout 6">
            <a:extLst>
              <a:ext uri="{FF2B5EF4-FFF2-40B4-BE49-F238E27FC236}">
                <a16:creationId xmlns:a16="http://schemas.microsoft.com/office/drawing/2014/main" id="{0E2B4228-9ED3-40B1-B06B-0B3C4C87B30B}"/>
              </a:ext>
            </a:extLst>
          </p:cNvPr>
          <p:cNvSpPr/>
          <p:nvPr/>
        </p:nvSpPr>
        <p:spPr bwMode="auto">
          <a:xfrm>
            <a:off x="6400800" y="905904"/>
            <a:ext cx="3124200" cy="999096"/>
          </a:xfrm>
          <a:prstGeom prst="cloudCallout">
            <a:avLst>
              <a:gd name="adj1" fmla="val -78642"/>
              <a:gd name="adj2" fmla="val -47253"/>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noAutofit/>
          </a:bodyPr>
          <a:lstStyle/>
          <a:p>
            <a:pPr algn="ctr"/>
            <a:r>
              <a:rPr lang="en-US" sz="2000"/>
              <a:t>Cây quyết định cuối cùng</a:t>
            </a:r>
            <a:endParaRPr lang="en-US" b="1">
              <a:latin typeface="Arial" charset="0"/>
              <a:cs typeface="Arial" charset="0"/>
            </a:endParaRPr>
          </a:p>
        </p:txBody>
      </p:sp>
    </p:spTree>
    <p:extLst>
      <p:ext uri="{BB962C8B-B14F-4D97-AF65-F5344CB8AC3E}">
        <p14:creationId xmlns:p14="http://schemas.microsoft.com/office/powerpoint/2010/main" val="135990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 calcmode="lin" valueType="num">
                                      <p:cBhvr additive="base">
                                        <p:cTn id="2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 calcmode="lin" valueType="num">
                                      <p:cBhvr additive="base">
                                        <p:cTn id="2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 calcmode="lin" valueType="num">
                                      <p:cBhvr additive="base">
                                        <p:cTn id="3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 calcmode="lin" valueType="num">
                                      <p:cBhvr additive="base">
                                        <p:cTn id="4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51</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ID3 {1}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8445E652-45E3-4106-8D41-F87B4E7BA581}"/>
              </a:ext>
            </a:extLst>
          </p:cNvPr>
          <p:cNvSpPr>
            <a:spLocks noChangeArrowheads="1"/>
          </p:cNvSpPr>
          <p:nvPr/>
        </p:nvSpPr>
        <p:spPr bwMode="auto">
          <a:xfrm>
            <a:off x="838200" y="457200"/>
            <a:ext cx="9677400" cy="2286000"/>
          </a:xfrm>
          <a:prstGeom prst="rect">
            <a:avLst/>
          </a:prstGeom>
          <a:noFill/>
          <a:ln w="9525">
            <a:noFill/>
            <a:miter lim="800000"/>
            <a:headEnd/>
            <a:tailEnd/>
          </a:ln>
        </p:spPr>
        <p:txBody>
          <a:bodyPr/>
          <a:lstStyle/>
          <a:p>
            <a:pPr marL="342900" indent="-342900" algn="just">
              <a:spcBef>
                <a:spcPts val="400"/>
              </a:spcBef>
              <a:buFontTx/>
              <a:buChar char="•"/>
            </a:pPr>
            <a:r>
              <a:rPr lang="vi-VN" sz="2400" dirty="0">
                <a:solidFill>
                  <a:srgbClr val="0070C0"/>
                </a:solidFill>
              </a:rPr>
              <a:t>Khái niệm </a:t>
            </a:r>
            <a:r>
              <a:rPr lang="en-US" sz="2400" dirty="0" err="1">
                <a:solidFill>
                  <a:srgbClr val="0070C0"/>
                </a:solidFill>
              </a:rPr>
              <a:t>độ</a:t>
            </a:r>
            <a:r>
              <a:rPr lang="en-US" sz="2400" dirty="0">
                <a:solidFill>
                  <a:srgbClr val="0070C0"/>
                </a:solidFill>
              </a:rPr>
              <a:t> </a:t>
            </a:r>
            <a:r>
              <a:rPr lang="en-US" sz="2400" dirty="0" err="1">
                <a:solidFill>
                  <a:srgbClr val="0070C0"/>
                </a:solidFill>
              </a:rPr>
              <a:t>hỗn</a:t>
            </a:r>
            <a:r>
              <a:rPr lang="en-US" sz="2400" dirty="0">
                <a:solidFill>
                  <a:srgbClr val="0070C0"/>
                </a:solidFill>
              </a:rPr>
              <a:t> </a:t>
            </a:r>
            <a:r>
              <a:rPr lang="en-US" sz="2400" dirty="0" err="1">
                <a:solidFill>
                  <a:srgbClr val="0070C0"/>
                </a:solidFill>
              </a:rPr>
              <a:t>loạn</a:t>
            </a:r>
            <a:r>
              <a:rPr lang="en-US" sz="2400" dirty="0">
                <a:solidFill>
                  <a:srgbClr val="0070C0"/>
                </a:solidFill>
              </a:rPr>
              <a:t> (</a:t>
            </a:r>
            <a:r>
              <a:rPr lang="vi-VN" sz="2400" dirty="0">
                <a:solidFill>
                  <a:srgbClr val="0070C0"/>
                </a:solidFill>
              </a:rPr>
              <a:t>entropy</a:t>
            </a:r>
            <a:r>
              <a:rPr lang="en-US" sz="2400" dirty="0">
                <a:solidFill>
                  <a:srgbClr val="0070C0"/>
                </a:solidFill>
              </a:rPr>
              <a:t>)</a:t>
            </a:r>
            <a:r>
              <a:rPr lang="vi-VN" sz="2400" dirty="0">
                <a:solidFill>
                  <a:srgbClr val="0070C0"/>
                </a:solidFill>
              </a:rPr>
              <a:t> của một tập S được định nghĩa trong </a:t>
            </a:r>
            <a:r>
              <a:rPr lang="en-US" sz="2400" dirty="0">
                <a:solidFill>
                  <a:srgbClr val="0070C0"/>
                </a:solidFill>
              </a:rPr>
              <a:t>l</a:t>
            </a:r>
            <a:r>
              <a:rPr lang="vi-VN" sz="2400" dirty="0">
                <a:solidFill>
                  <a:srgbClr val="0070C0"/>
                </a:solidFill>
              </a:rPr>
              <a:t>ý thuyết thông tin là số lượng mong đợi các b</a:t>
            </a:r>
            <a:r>
              <a:rPr lang="en-US" sz="2400" dirty="0" err="1">
                <a:solidFill>
                  <a:srgbClr val="0070C0"/>
                </a:solidFill>
              </a:rPr>
              <a:t>i</a:t>
            </a:r>
            <a:r>
              <a:rPr lang="vi-VN" sz="2400" dirty="0">
                <a:solidFill>
                  <a:srgbClr val="0070C0"/>
                </a:solidFill>
              </a:rPr>
              <a:t>t cần thiết để mã hóa thông tin về lớp của một thành viên rút ra một cách</a:t>
            </a:r>
            <a:r>
              <a:rPr lang="en-US" sz="2400" dirty="0">
                <a:solidFill>
                  <a:srgbClr val="0070C0"/>
                </a:solidFill>
              </a:rPr>
              <a:t> </a:t>
            </a:r>
            <a:r>
              <a:rPr lang="vi-VN" sz="2400" dirty="0">
                <a:solidFill>
                  <a:srgbClr val="0070C0"/>
                </a:solidFill>
              </a:rPr>
              <a:t>ngẫu nhiên từ tập S</a:t>
            </a:r>
            <a:endParaRPr lang="en-US" sz="2400" dirty="0">
              <a:solidFill>
                <a:srgbClr val="0070C0"/>
              </a:solidFill>
            </a:endParaRPr>
          </a:p>
          <a:p>
            <a:pPr marL="342900" indent="-342900" algn="just">
              <a:spcBef>
                <a:spcPts val="400"/>
              </a:spcBef>
              <a:buFontTx/>
              <a:buChar char="•"/>
            </a:pPr>
            <a:r>
              <a:rPr lang="vi-VN" sz="2400" dirty="0">
                <a:solidFill>
                  <a:srgbClr val="0070C0"/>
                </a:solidFill>
              </a:rPr>
              <a:t>Trong trường hợp tối ưu, mã có độ dài ngắn nhất</a:t>
            </a:r>
          </a:p>
          <a:p>
            <a:pPr marL="342900" indent="-342900" algn="just">
              <a:spcBef>
                <a:spcPts val="400"/>
              </a:spcBef>
              <a:buFontTx/>
              <a:buChar char="•"/>
            </a:pPr>
            <a:r>
              <a:rPr lang="vi-VN" sz="2400" dirty="0">
                <a:solidFill>
                  <a:srgbClr val="0070C0"/>
                </a:solidFill>
              </a:rPr>
              <a:t>Theo lý thuyết thông tin, mã có độ dài tối ưu là mã gán </a:t>
            </a:r>
            <a:r>
              <a:rPr lang="en-US" sz="2400" dirty="0">
                <a:solidFill>
                  <a:srgbClr val="0070C0"/>
                </a:solidFill>
              </a:rPr>
              <a:t>(</a:t>
            </a:r>
            <a:r>
              <a:rPr lang="vi-VN" sz="2400" dirty="0">
                <a:solidFill>
                  <a:srgbClr val="0070C0"/>
                </a:solidFill>
              </a:rPr>
              <a:t>–log</a:t>
            </a:r>
            <a:r>
              <a:rPr lang="vi-VN" sz="2400" baseline="-25000" dirty="0">
                <a:solidFill>
                  <a:srgbClr val="0070C0"/>
                </a:solidFill>
              </a:rPr>
              <a:t>2</a:t>
            </a:r>
            <a:r>
              <a:rPr lang="vi-VN" sz="2400" dirty="0">
                <a:solidFill>
                  <a:srgbClr val="0070C0"/>
                </a:solidFill>
              </a:rPr>
              <a:t>p</a:t>
            </a:r>
            <a:r>
              <a:rPr lang="en-US" sz="2400" dirty="0">
                <a:solidFill>
                  <a:srgbClr val="0070C0"/>
                </a:solidFill>
              </a:rPr>
              <a:t>)</a:t>
            </a:r>
            <a:r>
              <a:rPr lang="vi-VN" sz="2400" dirty="0">
                <a:solidFill>
                  <a:srgbClr val="0070C0"/>
                </a:solidFill>
              </a:rPr>
              <a:t> bit cho thông điệp</a:t>
            </a:r>
            <a:r>
              <a:rPr lang="en-US" sz="2400" dirty="0">
                <a:solidFill>
                  <a:srgbClr val="0070C0"/>
                </a:solidFill>
              </a:rPr>
              <a:t> (message)</a:t>
            </a:r>
            <a:r>
              <a:rPr lang="vi-VN" sz="2400" dirty="0">
                <a:solidFill>
                  <a:srgbClr val="0070C0"/>
                </a:solidFill>
              </a:rPr>
              <a:t> có xác suất là p</a:t>
            </a:r>
          </a:p>
          <a:p>
            <a:pPr marL="342900" indent="-342900" algn="just">
              <a:spcBef>
                <a:spcPts val="400"/>
              </a:spcBef>
              <a:buFontTx/>
              <a:buChar char="•"/>
            </a:pPr>
            <a:r>
              <a:rPr lang="vi-VN" sz="2400" dirty="0">
                <a:solidFill>
                  <a:srgbClr val="0070C0"/>
                </a:solidFill>
              </a:rPr>
              <a:t>Trong trường hợp S là tập mẫu dữ liệu thì thành viên của S là một mẫu dữ liệu, mỗi mẫu dữ liệu thuộc một lớp h</a:t>
            </a:r>
            <a:r>
              <a:rPr lang="en-US" sz="2400" dirty="0" err="1">
                <a:solidFill>
                  <a:srgbClr val="0070C0"/>
                </a:solidFill>
              </a:rPr>
              <a:t>oặc</a:t>
            </a:r>
            <a:r>
              <a:rPr lang="vi-VN" sz="2400" dirty="0">
                <a:solidFill>
                  <a:srgbClr val="0070C0"/>
                </a:solidFill>
              </a:rPr>
              <a:t> có một giá trị phân lớp</a:t>
            </a:r>
            <a:endParaRPr lang="en-US" sz="2400" dirty="0">
              <a:solidFill>
                <a:srgbClr val="0070C0"/>
              </a:solidFill>
            </a:endParaRPr>
          </a:p>
          <a:p>
            <a:pPr marL="342900" indent="-342900" algn="just">
              <a:spcBef>
                <a:spcPts val="400"/>
              </a:spcBef>
              <a:buFont typeface="Arial" panose="020B0604020202020204" pitchFamily="34" charset="0"/>
              <a:buChar char="•"/>
            </a:pPr>
            <a:r>
              <a:rPr lang="vi-VN" sz="2400" dirty="0">
                <a:solidFill>
                  <a:srgbClr val="0070C0"/>
                </a:solidFill>
              </a:rPr>
              <a:t>Entropy có giá trị nằm trong </a:t>
            </a:r>
            <a:r>
              <a:rPr lang="en-US" sz="2400" dirty="0" err="1">
                <a:solidFill>
                  <a:srgbClr val="0070C0"/>
                </a:solidFill>
              </a:rPr>
              <a:t>đoạn</a:t>
            </a:r>
            <a:r>
              <a:rPr lang="vi-VN" sz="2400" dirty="0">
                <a:solidFill>
                  <a:srgbClr val="0070C0"/>
                </a:solidFill>
              </a:rPr>
              <a:t> [0, 1]</a:t>
            </a:r>
          </a:p>
          <a:p>
            <a:pPr marL="800100" lvl="1" indent="-342900" algn="just">
              <a:spcBef>
                <a:spcPts val="400"/>
              </a:spcBef>
              <a:buFont typeface="Wingdings" panose="05000000000000000000" pitchFamily="2" charset="2"/>
              <a:buChar char="§"/>
            </a:pPr>
            <a:r>
              <a:rPr lang="vi-VN" sz="2000" dirty="0">
                <a:solidFill>
                  <a:srgbClr val="0070C0"/>
                </a:solidFill>
              </a:rPr>
              <a:t>Entropy(S) = 0 </a:t>
            </a:r>
            <a:r>
              <a:rPr lang="vi-VN" sz="2000" dirty="0">
                <a:solidFill>
                  <a:srgbClr val="0070C0"/>
                </a:solidFill>
                <a:sym typeface="Symbol" panose="05050102010706020507" pitchFamily="18" charset="2"/>
              </a:rPr>
              <a:t></a:t>
            </a:r>
            <a:r>
              <a:rPr lang="vi-VN" sz="2000" dirty="0">
                <a:solidFill>
                  <a:srgbClr val="0070C0"/>
                </a:solidFill>
              </a:rPr>
              <a:t> tập mẫu S chỉ toàn mẫu thuộc cùng một lớp</a:t>
            </a:r>
            <a:r>
              <a:rPr lang="en-US" sz="2000" dirty="0">
                <a:solidFill>
                  <a:srgbClr val="0070C0"/>
                </a:solidFill>
              </a:rPr>
              <a:t> </a:t>
            </a:r>
            <a:r>
              <a:rPr lang="en-US" sz="2000" dirty="0" err="1">
                <a:solidFill>
                  <a:srgbClr val="0070C0"/>
                </a:solidFill>
              </a:rPr>
              <a:t>hoặc</a:t>
            </a:r>
            <a:r>
              <a:rPr lang="vi-VN" sz="2000" dirty="0">
                <a:solidFill>
                  <a:srgbClr val="0070C0"/>
                </a:solidFill>
              </a:rPr>
              <a:t> S là thuần nhất</a:t>
            </a:r>
          </a:p>
          <a:p>
            <a:pPr marL="800100" lvl="1" indent="-342900" algn="just">
              <a:spcBef>
                <a:spcPts val="400"/>
              </a:spcBef>
              <a:buFont typeface="Wingdings" panose="05000000000000000000" pitchFamily="2" charset="2"/>
              <a:buChar char="§"/>
            </a:pPr>
            <a:r>
              <a:rPr lang="vi-VN" sz="2000" dirty="0">
                <a:solidFill>
                  <a:srgbClr val="0070C0"/>
                </a:solidFill>
              </a:rPr>
              <a:t>Entropy(S) = 1</a:t>
            </a:r>
            <a:r>
              <a:rPr lang="en-US" sz="2000" dirty="0">
                <a:solidFill>
                  <a:srgbClr val="0070C0"/>
                </a:solidFill>
              </a:rPr>
              <a:t> </a:t>
            </a:r>
            <a:r>
              <a:rPr lang="vi-VN" sz="2000" dirty="0">
                <a:solidFill>
                  <a:srgbClr val="0070C0"/>
                </a:solidFill>
                <a:sym typeface="Symbol" panose="05050102010706020507" pitchFamily="18" charset="2"/>
              </a:rPr>
              <a:t></a:t>
            </a:r>
            <a:r>
              <a:rPr lang="vi-VN" sz="2000" dirty="0">
                <a:solidFill>
                  <a:srgbClr val="0070C0"/>
                </a:solidFill>
              </a:rPr>
              <a:t> tập mẫu S có các mẫu thuộc các lớp khác nhau với độ pha trộn là cao</a:t>
            </a:r>
            <a:r>
              <a:rPr lang="en-US" sz="2000" dirty="0">
                <a:solidFill>
                  <a:srgbClr val="0070C0"/>
                </a:solidFill>
              </a:rPr>
              <a:t> </a:t>
            </a:r>
            <a:r>
              <a:rPr lang="vi-VN" sz="2000" dirty="0">
                <a:solidFill>
                  <a:srgbClr val="0070C0"/>
                </a:solidFill>
              </a:rPr>
              <a:t>nhất	</a:t>
            </a:r>
          </a:p>
          <a:p>
            <a:pPr marL="800100" lvl="1" indent="-342900" algn="just">
              <a:spcBef>
                <a:spcPts val="400"/>
              </a:spcBef>
              <a:buFont typeface="Wingdings" panose="05000000000000000000" pitchFamily="2" charset="2"/>
              <a:buChar char="§"/>
            </a:pPr>
            <a:r>
              <a:rPr lang="vi-VN" sz="2000" dirty="0">
                <a:solidFill>
                  <a:srgbClr val="0070C0"/>
                </a:solidFill>
              </a:rPr>
              <a:t>0 &lt; Entropy(S) &lt; 1 </a:t>
            </a:r>
            <a:r>
              <a:rPr lang="vi-VN" sz="2000" dirty="0">
                <a:solidFill>
                  <a:srgbClr val="0070C0"/>
                </a:solidFill>
                <a:sym typeface="Symbol" panose="05050102010706020507" pitchFamily="18" charset="2"/>
              </a:rPr>
              <a:t></a:t>
            </a:r>
            <a:r>
              <a:rPr lang="vi-VN" sz="2000" dirty="0">
                <a:solidFill>
                  <a:srgbClr val="0070C0"/>
                </a:solidFill>
              </a:rPr>
              <a:t> tập mẫu S có số lượng mẫu thuộc các lớp khác nhau là không bằng nhau</a:t>
            </a:r>
          </a:p>
        </p:txBody>
      </p:sp>
    </p:spTree>
    <p:extLst>
      <p:ext uri="{BB962C8B-B14F-4D97-AF65-F5344CB8AC3E}">
        <p14:creationId xmlns:p14="http://schemas.microsoft.com/office/powerpoint/2010/main" val="4709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52</a:t>
            </a:fld>
            <a:endParaRPr lang="en-US"/>
          </a:p>
        </p:txBody>
      </p:sp>
      <p:sp>
        <p:nvSpPr>
          <p:cNvPr id="4100" name="Rectangle 4"/>
          <p:cNvSpPr>
            <a:spLocks noChangeArrowheads="1"/>
          </p:cNvSpPr>
          <p:nvPr/>
        </p:nvSpPr>
        <p:spPr bwMode="auto">
          <a:xfrm>
            <a:off x="1524000" y="1"/>
            <a:ext cx="8915400" cy="533400"/>
          </a:xfrm>
          <a:prstGeom prst="rect">
            <a:avLst/>
          </a:prstGeom>
          <a:noFill/>
          <a:ln w="9525">
            <a:noFill/>
            <a:miter lim="800000"/>
            <a:headEnd/>
            <a:tailEnd/>
          </a:ln>
          <a:effectLst/>
        </p:spPr>
        <p:txBody>
          <a:bodyPr anchor="ctr"/>
          <a:lstStyle/>
          <a:p>
            <a:pPr algn="ctr">
              <a:defRPr/>
            </a:pPr>
            <a:r>
              <a:rPr lang="en-US" sz="3200" b="1">
                <a:solidFill>
                  <a:srgbClr val="FF0000"/>
                </a:solidFill>
              </a:rPr>
              <a:t>ID3 {2}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382A04D-45FA-491A-8F90-602AE234AE8C}"/>
                  </a:ext>
                </a:extLst>
              </p:cNvPr>
              <p:cNvSpPr>
                <a:spLocks noChangeArrowheads="1"/>
              </p:cNvSpPr>
              <p:nvPr/>
            </p:nvSpPr>
            <p:spPr bwMode="auto">
              <a:xfrm>
                <a:off x="685800" y="457200"/>
                <a:ext cx="10896600" cy="4191000"/>
              </a:xfrm>
              <a:prstGeom prst="rect">
                <a:avLst/>
              </a:prstGeom>
              <a:noFill/>
              <a:ln w="9525">
                <a:noFill/>
                <a:miter lim="800000"/>
                <a:headEnd/>
                <a:tailEnd/>
              </a:ln>
            </p:spPr>
            <p:txBody>
              <a:bodyPr/>
              <a:lstStyle/>
              <a:p>
                <a:pPr marL="342900" indent="-342900" algn="just">
                  <a:spcBef>
                    <a:spcPts val="0"/>
                  </a:spcBef>
                  <a:buFont typeface="Arial" panose="020B0604020202020204" pitchFamily="34" charset="0"/>
                  <a:buChar char="•"/>
                </a:pPr>
                <a:r>
                  <a:rPr lang="vi-VN" sz="2400" dirty="0">
                    <a:solidFill>
                      <a:srgbClr val="0070C0"/>
                    </a:solidFill>
                    <a:latin typeface="+mn-lt"/>
                  </a:rPr>
                  <a:t>E</a:t>
                </a:r>
                <a:r>
                  <a:rPr lang="en-US" sz="2400" dirty="0" err="1">
                    <a:solidFill>
                      <a:srgbClr val="0070C0"/>
                    </a:solidFill>
                    <a:latin typeface="+mn-lt"/>
                  </a:rPr>
                  <a:t>ntropy</a:t>
                </a:r>
                <a:r>
                  <a:rPr lang="en-US" sz="2400" dirty="0">
                    <a:solidFill>
                      <a:srgbClr val="0070C0"/>
                    </a:solidFill>
                    <a:latin typeface="+mn-lt"/>
                  </a:rPr>
                  <a:t> </a:t>
                </a:r>
                <a:r>
                  <a:rPr lang="en-US" sz="2400" dirty="0" err="1">
                    <a:solidFill>
                      <a:srgbClr val="0070C0"/>
                    </a:solidFill>
                    <a:latin typeface="+mn-lt"/>
                  </a:rPr>
                  <a:t>cần</a:t>
                </a:r>
                <a:r>
                  <a:rPr lang="en-US" sz="2400" dirty="0">
                    <a:solidFill>
                      <a:srgbClr val="0070C0"/>
                    </a:solidFill>
                    <a:latin typeface="+mn-lt"/>
                  </a:rPr>
                  <a:t> </a:t>
                </a:r>
                <a:r>
                  <a:rPr lang="en-US" sz="2400" dirty="0" err="1">
                    <a:solidFill>
                      <a:srgbClr val="0070C0"/>
                    </a:solidFill>
                    <a:latin typeface="+mn-lt"/>
                  </a:rPr>
                  <a:t>để</a:t>
                </a:r>
                <a:r>
                  <a:rPr lang="en-US" sz="2400" dirty="0">
                    <a:solidFill>
                      <a:srgbClr val="0070C0"/>
                    </a:solidFill>
                    <a:latin typeface="+mn-lt"/>
                  </a:rPr>
                  <a:t> </a:t>
                </a:r>
                <a:r>
                  <a:rPr lang="en-US" sz="2400" dirty="0" err="1">
                    <a:solidFill>
                      <a:srgbClr val="0070C0"/>
                    </a:solidFill>
                    <a:latin typeface="+mn-lt"/>
                  </a:rPr>
                  <a:t>phân</a:t>
                </a:r>
                <a:r>
                  <a:rPr lang="en-US" sz="2400" dirty="0">
                    <a:solidFill>
                      <a:srgbClr val="0070C0"/>
                    </a:solidFill>
                    <a:latin typeface="+mn-lt"/>
                  </a:rPr>
                  <a:t> </a:t>
                </a:r>
                <a:r>
                  <a:rPr lang="en-US" sz="2400" dirty="0" err="1">
                    <a:solidFill>
                      <a:srgbClr val="0070C0"/>
                    </a:solidFill>
                    <a:latin typeface="+mn-lt"/>
                  </a:rPr>
                  <a:t>lớp</a:t>
                </a:r>
                <a:r>
                  <a:rPr lang="en-US" sz="2400" dirty="0">
                    <a:solidFill>
                      <a:srgbClr val="0070C0"/>
                    </a:solidFill>
                    <a:latin typeface="+mn-lt"/>
                  </a:rPr>
                  <a:t> </a:t>
                </a:r>
                <a:r>
                  <a:rPr lang="en-US" sz="2400" dirty="0" err="1">
                    <a:solidFill>
                      <a:srgbClr val="0070C0"/>
                    </a:solidFill>
                    <a:latin typeface="+mn-lt"/>
                  </a:rPr>
                  <a:t>một</a:t>
                </a:r>
                <a:r>
                  <a:rPr lang="en-US" sz="2400" dirty="0">
                    <a:solidFill>
                      <a:srgbClr val="0070C0"/>
                    </a:solidFill>
                    <a:latin typeface="+mn-lt"/>
                  </a:rPr>
                  <a:t> </a:t>
                </a:r>
                <a:r>
                  <a:rPr lang="en-US" sz="2400" dirty="0" err="1">
                    <a:solidFill>
                      <a:srgbClr val="0070C0"/>
                    </a:solidFill>
                    <a:latin typeface="+mn-lt"/>
                  </a:rPr>
                  <a:t>mẫu</a:t>
                </a:r>
                <a:r>
                  <a:rPr lang="en-US" sz="2400" dirty="0">
                    <a:solidFill>
                      <a:srgbClr val="0070C0"/>
                    </a:solidFill>
                    <a:latin typeface="+mn-lt"/>
                  </a:rPr>
                  <a:t> </a:t>
                </a:r>
                <a:r>
                  <a:rPr lang="en-US" sz="2400" dirty="0" err="1">
                    <a:solidFill>
                      <a:srgbClr val="0070C0"/>
                    </a:solidFill>
                    <a:latin typeface="+mn-lt"/>
                  </a:rPr>
                  <a:t>trong</a:t>
                </a:r>
                <a:r>
                  <a:rPr lang="en-US" sz="2400" dirty="0">
                    <a:solidFill>
                      <a:srgbClr val="0070C0"/>
                    </a:solidFill>
                    <a:latin typeface="+mn-lt"/>
                  </a:rPr>
                  <a:t> </a:t>
                </a:r>
                <a:r>
                  <a:rPr lang="vi-VN" sz="2400" dirty="0">
                    <a:solidFill>
                      <a:srgbClr val="0070C0"/>
                    </a:solidFill>
                    <a:latin typeface="+mn-lt"/>
                  </a:rPr>
                  <a:t>CSDL </a:t>
                </a:r>
                <a:r>
                  <a:rPr lang="en-US" sz="2400" dirty="0">
                    <a:solidFill>
                      <a:srgbClr val="0070C0"/>
                    </a:solidFill>
                    <a:latin typeface="+mn-lt"/>
                  </a:rPr>
                  <a:t>D </a:t>
                </a:r>
                <a:r>
                  <a:rPr lang="en-US" sz="2400" dirty="0" err="1">
                    <a:solidFill>
                      <a:srgbClr val="0070C0"/>
                    </a:solidFill>
                    <a:latin typeface="+mn-lt"/>
                  </a:rPr>
                  <a:t>là</a:t>
                </a:r>
                <a:endParaRPr lang="en-US" sz="2400" dirty="0">
                  <a:solidFill>
                    <a:srgbClr val="0070C0"/>
                  </a:solidFill>
                  <a:latin typeface="+mn-lt"/>
                </a:endParaRPr>
              </a:p>
              <a:p>
                <a:pPr lvl="1" algn="just">
                  <a:spcBef>
                    <a:spcPts val="0"/>
                  </a:spcBef>
                </a:pPr>
                <a14:m>
                  <m:oMathPara xmlns:m="http://schemas.openxmlformats.org/officeDocument/2006/math">
                    <m:oMathParaPr>
                      <m:jc m:val="left"/>
                    </m:oMathParaPr>
                    <m:oMath xmlns:m="http://schemas.openxmlformats.org/officeDocument/2006/math">
                      <m:r>
                        <m:rPr>
                          <m:sty m:val="p"/>
                        </m:rPr>
                        <a:rPr lang="vi-VN" sz="2000" i="1">
                          <a:solidFill>
                            <a:srgbClr val="0070C0"/>
                          </a:solidFill>
                          <a:latin typeface="Cambria Math" panose="02040503050406030204" pitchFamily="18" charset="0"/>
                        </a:rPr>
                        <m:t>Info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nary>
                        <m:naryPr>
                          <m:chr m:val="∑"/>
                          <m:ctrlPr>
                            <a:rPr lang="en-US" sz="2000" i="1">
                              <a:solidFill>
                                <a:srgbClr val="0070C0"/>
                              </a:solidFill>
                              <a:latin typeface="Cambria Math" panose="02040503050406030204" pitchFamily="18" charset="0"/>
                            </a:rPr>
                          </m:ctrlPr>
                        </m:naryPr>
                        <m:sub>
                          <m:r>
                            <m:rPr>
                              <m:sty m:val="p"/>
                              <m:brk m:alnAt="23"/>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n</m:t>
                          </m:r>
                        </m:sup>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p</m:t>
                              </m:r>
                            </m:e>
                            <m:sub>
                              <m:r>
                                <m:rPr>
                                  <m:sty m:val="p"/>
                                </m:rPr>
                                <a:rPr lang="en-US" sz="2000">
                                  <a:solidFill>
                                    <a:srgbClr val="0070C0"/>
                                  </a:solidFill>
                                  <a:latin typeface="Cambria Math" panose="02040503050406030204" pitchFamily="18" charset="0"/>
                                </a:rPr>
                                <m:t>i</m:t>
                              </m:r>
                            </m:sub>
                          </m:sSub>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d>
                                <m:dPr>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p</m:t>
                                      </m:r>
                                    </m:e>
                                    <m:sub>
                                      <m:r>
                                        <m:rPr>
                                          <m:sty m:val="p"/>
                                        </m:rPr>
                                        <a:rPr lang="en-US" sz="2000">
                                          <a:solidFill>
                                            <a:srgbClr val="0070C0"/>
                                          </a:solidFill>
                                          <a:latin typeface="Cambria Math" panose="02040503050406030204" pitchFamily="18" charset="0"/>
                                        </a:rPr>
                                        <m:t>i</m:t>
                                      </m:r>
                                    </m:sub>
                                  </m:sSub>
                                </m:e>
                              </m:d>
                            </m:e>
                          </m:func>
                        </m:e>
                      </m:nary>
                      <m:r>
                        <a:rPr lang="vi-VN" sz="2000" i="1">
                          <a:solidFill>
                            <a:srgbClr val="0070C0"/>
                          </a:solidFill>
                          <a:latin typeface="Cambria Math" panose="02040503050406030204" pitchFamily="18" charset="0"/>
                        </a:rPr>
                        <m:t> </m:t>
                      </m:r>
                      <m:r>
                        <m:rPr>
                          <m:sty m:val="p"/>
                        </m:rPr>
                        <a:rPr lang="en-US" sz="2000">
                          <a:solidFill>
                            <a:srgbClr val="0070C0"/>
                          </a:solidFill>
                          <a:latin typeface="Cambria Math" panose="02040503050406030204" pitchFamily="18" charset="0"/>
                        </a:rPr>
                        <m:t>v</m:t>
                      </m:r>
                      <m:r>
                        <a:rPr lang="en-US" sz="2000">
                          <a:solidFill>
                            <a:srgbClr val="0070C0"/>
                          </a:solidFill>
                          <a:latin typeface="Cambria Math" panose="02040503050406030204" pitchFamily="18" charset="0"/>
                        </a:rPr>
                        <m:t>ớ</m:t>
                      </m:r>
                      <m:r>
                        <m:rPr>
                          <m:sty m:val="p"/>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p</m:t>
                          </m:r>
                        </m:e>
                        <m:sub>
                          <m:r>
                            <m:rPr>
                              <m:sty m:val="p"/>
                            </m:rPr>
                            <a:rPr lang="en-US" sz="2000">
                              <a:solidFill>
                                <a:srgbClr val="0070C0"/>
                              </a:solidFill>
                              <a:latin typeface="Cambria Math" panose="02040503050406030204" pitchFamily="18" charset="0"/>
                            </a:rPr>
                            <m:t>i</m:t>
                          </m:r>
                        </m:sub>
                      </m:sSub>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d>
                            <m:dPr>
                              <m:begChr m:val="|"/>
                              <m:endChr m:val="|"/>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 </m:t>
                                  </m:r>
                                  <m:r>
                                    <m:rPr>
                                      <m:sty m:val="p"/>
                                    </m:rPr>
                                    <a:rPr lang="en-US" sz="2000">
                                      <a:solidFill>
                                        <a:srgbClr val="0070C0"/>
                                      </a:solidFill>
                                      <a:latin typeface="Cambria Math" panose="02040503050406030204" pitchFamily="18" charset="0"/>
                                    </a:rPr>
                                    <m:t>D</m:t>
                                  </m:r>
                                </m:sub>
                              </m:sSub>
                            </m:e>
                          </m:d>
                        </m:num>
                        <m:den>
                          <m:d>
                            <m:dPr>
                              <m:begChr m:val="|"/>
                              <m:endChr m:val="|"/>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den>
                      </m:f>
                    </m:oMath>
                  </m:oMathPara>
                </a14:m>
                <a:endParaRPr lang="vi-VN" sz="2000" dirty="0">
                  <a:solidFill>
                    <a:srgbClr val="0070C0"/>
                  </a:solidFill>
                  <a:latin typeface="+mn-lt"/>
                </a:endParaRPr>
              </a:p>
              <a:p>
                <a:pPr marL="800100" lvl="1" indent="-342900" algn="just">
                  <a:spcBef>
                    <a:spcPts val="0"/>
                  </a:spcBef>
                  <a:buFont typeface="Wingdings" panose="05000000000000000000" pitchFamily="2" charset="2"/>
                  <a:buChar char="§"/>
                </a:pPr>
                <a:r>
                  <a:rPr lang="vi-VN" sz="2000" dirty="0">
                    <a:solidFill>
                      <a:srgbClr val="0070C0"/>
                    </a:solidFill>
                  </a:rPr>
                  <a:t>D</a:t>
                </a:r>
                <a:r>
                  <a:rPr lang="en-US" sz="2000" dirty="0">
                    <a:solidFill>
                      <a:srgbClr val="0070C0"/>
                    </a:solidFill>
                  </a:rPr>
                  <a:t>: </a:t>
                </a:r>
                <a:r>
                  <a:rPr lang="en-US" sz="2000" dirty="0" err="1">
                    <a:solidFill>
                      <a:srgbClr val="0070C0"/>
                    </a:solidFill>
                  </a:rPr>
                  <a:t>tập</a:t>
                </a:r>
                <a:r>
                  <a:rPr lang="en-US" sz="2000" dirty="0">
                    <a:solidFill>
                      <a:srgbClr val="0070C0"/>
                    </a:solidFill>
                  </a:rPr>
                  <a:t> </a:t>
                </a:r>
                <a:r>
                  <a:rPr lang="en-US" sz="2000" dirty="0" err="1">
                    <a:solidFill>
                      <a:srgbClr val="0070C0"/>
                    </a:solidFill>
                  </a:rPr>
                  <a:t>huấn</a:t>
                </a:r>
                <a:r>
                  <a:rPr lang="en-US" sz="2000" dirty="0">
                    <a:solidFill>
                      <a:srgbClr val="0070C0"/>
                    </a:solidFill>
                  </a:rPr>
                  <a:t> </a:t>
                </a:r>
                <a:r>
                  <a:rPr lang="en-US" sz="2000" dirty="0" err="1">
                    <a:solidFill>
                      <a:srgbClr val="0070C0"/>
                    </a:solidFill>
                  </a:rPr>
                  <a:t>luyện</a:t>
                </a:r>
                <a:r>
                  <a:rPr lang="en-US" sz="2000" dirty="0">
                    <a:solidFill>
                      <a:srgbClr val="0070C0"/>
                    </a:solidFill>
                  </a:rPr>
                  <a:t> </a:t>
                </a:r>
                <a:r>
                  <a:rPr lang="en-US" sz="2000" dirty="0" err="1">
                    <a:solidFill>
                      <a:srgbClr val="0070C0"/>
                    </a:solidFill>
                  </a:rPr>
                  <a:t>gồm</a:t>
                </a:r>
                <a:r>
                  <a:rPr lang="en-US" sz="2000" dirty="0">
                    <a:solidFill>
                      <a:srgbClr val="0070C0"/>
                    </a:solidFill>
                  </a:rPr>
                  <a:t> n </a:t>
                </a:r>
                <a:r>
                  <a:rPr lang="en-US" sz="2000" dirty="0" err="1">
                    <a:solidFill>
                      <a:srgbClr val="0070C0"/>
                    </a:solidFill>
                  </a:rPr>
                  <a:t>lớp</a:t>
                </a:r>
                <a:endParaRPr lang="en-US" sz="2000" dirty="0">
                  <a:solidFill>
                    <a:srgbClr val="0070C0"/>
                  </a:solidFill>
                </a:endParaRPr>
              </a:p>
              <a:p>
                <a:pPr marL="800100" lvl="1" indent="-342900" algn="just">
                  <a:spcBef>
                    <a:spcPts val="0"/>
                  </a:spcBef>
                  <a:buFont typeface="Wingdings" panose="05000000000000000000" pitchFamily="2" charset="2"/>
                  <a:buChar char="§"/>
                </a:pPr>
                <a:r>
                  <a:rPr lang="en-US" sz="2000" dirty="0" err="1">
                    <a:solidFill>
                      <a:srgbClr val="0070C0"/>
                    </a:solidFill>
                  </a:rPr>
                  <a:t>C</a:t>
                </a:r>
                <a:r>
                  <a:rPr lang="en-US" sz="2000" baseline="-25000" dirty="0" err="1">
                    <a:solidFill>
                      <a:srgbClr val="0070C0"/>
                    </a:solidFill>
                  </a:rPr>
                  <a:t>i,D</a:t>
                </a:r>
                <a:r>
                  <a:rPr lang="en-US" sz="2000" dirty="0">
                    <a:solidFill>
                      <a:srgbClr val="0070C0"/>
                    </a:solidFill>
                  </a:rPr>
                  <a:t>: </a:t>
                </a:r>
                <a:r>
                  <a:rPr lang="en-US" sz="2000" dirty="0" err="1">
                    <a:solidFill>
                      <a:srgbClr val="0070C0"/>
                    </a:solidFill>
                  </a:rPr>
                  <a:t>tập</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mẫu</a:t>
                </a:r>
                <a:r>
                  <a:rPr lang="en-US" sz="2000" dirty="0">
                    <a:solidFill>
                      <a:srgbClr val="0070C0"/>
                    </a:solidFill>
                  </a:rPr>
                  <a:t> </a:t>
                </a:r>
                <a:r>
                  <a:rPr lang="en-US" sz="2000" dirty="0" err="1">
                    <a:solidFill>
                      <a:srgbClr val="0070C0"/>
                    </a:solidFill>
                  </a:rPr>
                  <a:t>của</a:t>
                </a:r>
                <a:r>
                  <a:rPr lang="en-US" sz="2000" dirty="0">
                    <a:solidFill>
                      <a:srgbClr val="0070C0"/>
                    </a:solidFill>
                  </a:rPr>
                  <a:t> D </a:t>
                </a:r>
                <a:r>
                  <a:rPr lang="en-US" sz="2000" dirty="0" err="1">
                    <a:solidFill>
                      <a:srgbClr val="0070C0"/>
                    </a:solidFill>
                  </a:rPr>
                  <a:t>thuộc</a:t>
                </a:r>
                <a:r>
                  <a:rPr lang="en-US" sz="2000" dirty="0">
                    <a:solidFill>
                      <a:srgbClr val="0070C0"/>
                    </a:solidFill>
                  </a:rPr>
                  <a:t> </a:t>
                </a:r>
                <a:r>
                  <a:rPr lang="en-US" sz="2000" dirty="0" err="1">
                    <a:solidFill>
                      <a:srgbClr val="0070C0"/>
                    </a:solidFill>
                  </a:rPr>
                  <a:t>lớp</a:t>
                </a:r>
                <a:r>
                  <a:rPr lang="en-US" sz="2000" dirty="0">
                    <a:solidFill>
                      <a:srgbClr val="0070C0"/>
                    </a:solidFill>
                  </a:rPr>
                  <a:t> C</a:t>
                </a:r>
                <a:r>
                  <a:rPr lang="en-US" sz="2000" baseline="-25000" dirty="0">
                    <a:solidFill>
                      <a:srgbClr val="0070C0"/>
                    </a:solidFill>
                  </a:rPr>
                  <a:t>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i</a:t>
                </a:r>
                <a:r>
                  <a:rPr lang="en-US" sz="2000" dirty="0">
                    <a:solidFill>
                      <a:srgbClr val="0070C0"/>
                    </a:solidFill>
                  </a:rPr>
                  <a:t> </a:t>
                </a:r>
                <a:r>
                  <a:rPr lang="vi-VN" sz="2000" dirty="0">
                    <a:solidFill>
                      <a:srgbClr val="0070C0"/>
                    </a:solidFill>
                  </a:rPr>
                  <a:t> </a:t>
                </a:r>
                <a:r>
                  <a:rPr lang="en-US" sz="2000" dirty="0">
                    <a:solidFill>
                      <a:srgbClr val="0070C0"/>
                    </a:solidFill>
                  </a:rPr>
                  <a:t>=</a:t>
                </a:r>
                <a:r>
                  <a:rPr lang="vi-VN" sz="2000" dirty="0">
                    <a:solidFill>
                      <a:srgbClr val="0070C0"/>
                    </a:solidFill>
                  </a:rPr>
                  <a:t> </a:t>
                </a:r>
                <a:r>
                  <a:rPr lang="en-US" sz="2000" dirty="0">
                    <a:solidFill>
                      <a:srgbClr val="0070C0"/>
                    </a:solidFill>
                  </a:rPr>
                  <a:t>1, …, n</a:t>
                </a:r>
              </a:p>
              <a:p>
                <a:pPr marL="800100" lvl="1" indent="-342900" algn="just">
                  <a:spcBef>
                    <a:spcPts val="0"/>
                  </a:spcBef>
                  <a:buFont typeface="Wingdings" panose="05000000000000000000" pitchFamily="2" charset="2"/>
                  <a:buChar char="§"/>
                </a:pPr>
                <a:r>
                  <a:rPr lang="en-US" sz="2000" dirty="0">
                    <a:solidFill>
                      <a:srgbClr val="0070C0"/>
                    </a:solidFill>
                  </a:rPr>
                  <a:t>|</a:t>
                </a:r>
                <a:r>
                  <a:rPr lang="en-US" sz="2000" dirty="0" err="1">
                    <a:solidFill>
                      <a:srgbClr val="0070C0"/>
                    </a:solidFill>
                  </a:rPr>
                  <a:t>C</a:t>
                </a:r>
                <a:r>
                  <a:rPr lang="en-US" sz="2000" baseline="-25000" dirty="0" err="1">
                    <a:solidFill>
                      <a:srgbClr val="0070C0"/>
                    </a:solidFill>
                  </a:rPr>
                  <a:t>i,D</a:t>
                </a:r>
                <a:r>
                  <a:rPr lang="en-US" sz="2000" dirty="0">
                    <a:solidFill>
                      <a:srgbClr val="0070C0"/>
                    </a:solidFill>
                  </a:rPr>
                  <a:t>| </a:t>
                </a:r>
                <a:r>
                  <a:rPr lang="en-US" sz="2000" dirty="0" err="1">
                    <a:solidFill>
                      <a:srgbClr val="0070C0"/>
                    </a:solidFill>
                  </a:rPr>
                  <a:t>và</a:t>
                </a:r>
                <a:r>
                  <a:rPr lang="en-US" sz="2000" dirty="0">
                    <a:solidFill>
                      <a:srgbClr val="0070C0"/>
                    </a:solidFill>
                  </a:rPr>
                  <a:t> |D|: </a:t>
                </a:r>
                <a:r>
                  <a:rPr lang="en-US" sz="2000" dirty="0" err="1">
                    <a:solidFill>
                      <a:srgbClr val="0070C0"/>
                    </a:solidFill>
                  </a:rPr>
                  <a:t>số</a:t>
                </a:r>
                <a:r>
                  <a:rPr lang="en-US" sz="2000" dirty="0">
                    <a:solidFill>
                      <a:srgbClr val="0070C0"/>
                    </a:solidFill>
                  </a:rPr>
                  <a:t> </a:t>
                </a:r>
                <a:r>
                  <a:rPr lang="en-US" sz="2000" dirty="0" err="1">
                    <a:solidFill>
                      <a:srgbClr val="0070C0"/>
                    </a:solidFill>
                  </a:rPr>
                  <a:t>phần</a:t>
                </a:r>
                <a:r>
                  <a:rPr lang="en-US" sz="2000" dirty="0">
                    <a:solidFill>
                      <a:srgbClr val="0070C0"/>
                    </a:solidFill>
                  </a:rPr>
                  <a:t> </a:t>
                </a:r>
                <a:r>
                  <a:rPr lang="en-US" sz="2000" dirty="0" err="1">
                    <a:solidFill>
                      <a:srgbClr val="0070C0"/>
                    </a:solidFill>
                  </a:rPr>
                  <a:t>tử</a:t>
                </a:r>
                <a:r>
                  <a:rPr lang="en-US" sz="2000" dirty="0">
                    <a:solidFill>
                      <a:srgbClr val="0070C0"/>
                    </a:solidFill>
                  </a:rPr>
                  <a:t> </a:t>
                </a:r>
                <a:r>
                  <a:rPr lang="en-US" sz="2000" dirty="0" err="1">
                    <a:solidFill>
                      <a:srgbClr val="0070C0"/>
                    </a:solidFill>
                  </a:rPr>
                  <a:t>của</a:t>
                </a:r>
                <a:r>
                  <a:rPr lang="en-US" sz="2000" dirty="0">
                    <a:solidFill>
                      <a:srgbClr val="0070C0"/>
                    </a:solidFill>
                  </a:rPr>
                  <a:t> </a:t>
                </a:r>
                <a:r>
                  <a:rPr lang="en-US" sz="2000" dirty="0" err="1">
                    <a:solidFill>
                      <a:srgbClr val="0070C0"/>
                    </a:solidFill>
                  </a:rPr>
                  <a:t>tập</a:t>
                </a:r>
                <a:r>
                  <a:rPr lang="en-US" sz="2000" dirty="0">
                    <a:solidFill>
                      <a:srgbClr val="0070C0"/>
                    </a:solidFill>
                  </a:rPr>
                  <a:t> </a:t>
                </a:r>
                <a:r>
                  <a:rPr lang="en-US" sz="2000" dirty="0" err="1">
                    <a:solidFill>
                      <a:srgbClr val="0070C0"/>
                    </a:solidFill>
                  </a:rPr>
                  <a:t>C</a:t>
                </a:r>
                <a:r>
                  <a:rPr lang="en-US" sz="2000" baseline="-25000" dirty="0" err="1">
                    <a:solidFill>
                      <a:srgbClr val="0070C0"/>
                    </a:solidFill>
                  </a:rPr>
                  <a:t>i,D</a:t>
                </a:r>
                <a:r>
                  <a:rPr lang="en-US" sz="2000" baseline="-25000" dirty="0">
                    <a:solidFill>
                      <a:srgbClr val="0070C0"/>
                    </a:solidFill>
                  </a:rPr>
                  <a:t> </a:t>
                </a:r>
                <a:r>
                  <a:rPr lang="en-US" sz="2000" dirty="0" err="1">
                    <a:solidFill>
                      <a:srgbClr val="0070C0"/>
                    </a:solidFill>
                  </a:rPr>
                  <a:t>và</a:t>
                </a:r>
                <a:r>
                  <a:rPr lang="en-US" sz="2000" dirty="0">
                    <a:solidFill>
                      <a:srgbClr val="0070C0"/>
                    </a:solidFill>
                  </a:rPr>
                  <a:t> D</a:t>
                </a:r>
              </a:p>
              <a:p>
                <a:pPr marL="800100" lvl="1" indent="-342900" algn="just">
                  <a:spcBef>
                    <a:spcPts val="0"/>
                  </a:spcBef>
                  <a:buFont typeface="Wingdings" panose="05000000000000000000" pitchFamily="2" charset="2"/>
                  <a:buChar char="§"/>
                </a:pPr>
                <a:r>
                  <a:rPr lang="en-US" sz="2000" dirty="0">
                    <a:solidFill>
                      <a:srgbClr val="0070C0"/>
                    </a:solidFill>
                  </a:rPr>
                  <a:t>p</a:t>
                </a:r>
                <a:r>
                  <a:rPr lang="en-US" sz="2000" baseline="-25000" dirty="0">
                    <a:solidFill>
                      <a:srgbClr val="0070C0"/>
                    </a:solidFill>
                  </a:rPr>
                  <a:t>i</a:t>
                </a:r>
                <a:r>
                  <a:rPr lang="en-US" sz="2000" dirty="0">
                    <a:solidFill>
                      <a:srgbClr val="0070C0"/>
                    </a:solidFill>
                  </a:rPr>
                  <a:t>: </a:t>
                </a:r>
                <a:r>
                  <a:rPr lang="en-US" sz="2000" dirty="0" err="1">
                    <a:solidFill>
                      <a:srgbClr val="0070C0"/>
                    </a:solidFill>
                  </a:rPr>
                  <a:t>là</a:t>
                </a:r>
                <a:r>
                  <a:rPr lang="en-US" sz="2000" dirty="0">
                    <a:solidFill>
                      <a:srgbClr val="0070C0"/>
                    </a:solidFill>
                  </a:rPr>
                  <a:t> </a:t>
                </a:r>
                <a:r>
                  <a:rPr lang="en-US" sz="2000" dirty="0" err="1">
                    <a:solidFill>
                      <a:srgbClr val="0070C0"/>
                    </a:solidFill>
                  </a:rPr>
                  <a:t>xác</a:t>
                </a:r>
                <a:r>
                  <a:rPr lang="en-US" sz="2000" dirty="0">
                    <a:solidFill>
                      <a:srgbClr val="0070C0"/>
                    </a:solidFill>
                  </a:rPr>
                  <a:t> </a:t>
                </a:r>
                <a:r>
                  <a:rPr lang="en-US" sz="2000" dirty="0" err="1">
                    <a:solidFill>
                      <a:srgbClr val="0070C0"/>
                    </a:solidFill>
                  </a:rPr>
                  <a:t>suất</a:t>
                </a:r>
                <a:r>
                  <a:rPr lang="en-US" sz="2000" dirty="0">
                    <a:solidFill>
                      <a:srgbClr val="0070C0"/>
                    </a:solidFill>
                  </a:rPr>
                  <a:t> </a:t>
                </a:r>
                <a:r>
                  <a:rPr lang="en-US" sz="2000" dirty="0" err="1">
                    <a:solidFill>
                      <a:srgbClr val="0070C0"/>
                    </a:solidFill>
                  </a:rPr>
                  <a:t>để</a:t>
                </a:r>
                <a:r>
                  <a:rPr lang="en-US" sz="2000" dirty="0">
                    <a:solidFill>
                      <a:srgbClr val="0070C0"/>
                    </a:solidFill>
                  </a:rPr>
                  <a:t> </a:t>
                </a:r>
                <a:r>
                  <a:rPr lang="en-US" sz="2000" dirty="0" err="1">
                    <a:solidFill>
                      <a:srgbClr val="0070C0"/>
                    </a:solidFill>
                  </a:rPr>
                  <a:t>một</a:t>
                </a:r>
                <a:r>
                  <a:rPr lang="en-US" sz="2000" dirty="0">
                    <a:solidFill>
                      <a:srgbClr val="0070C0"/>
                    </a:solidFill>
                  </a:rPr>
                  <a:t> </a:t>
                </a:r>
                <a:r>
                  <a:rPr lang="en-US" sz="2000" dirty="0" err="1">
                    <a:solidFill>
                      <a:srgbClr val="0070C0"/>
                    </a:solidFill>
                  </a:rPr>
                  <a:t>mẫu</a:t>
                </a:r>
                <a:r>
                  <a:rPr lang="en-US" sz="2000" dirty="0">
                    <a:solidFill>
                      <a:srgbClr val="0070C0"/>
                    </a:solidFill>
                  </a:rPr>
                  <a:t> </a:t>
                </a:r>
                <a:r>
                  <a:rPr lang="en-US" sz="2000" dirty="0" err="1">
                    <a:solidFill>
                      <a:srgbClr val="0070C0"/>
                    </a:solidFill>
                  </a:rPr>
                  <a:t>bất</a:t>
                </a:r>
                <a:r>
                  <a:rPr lang="en-US" sz="2000" dirty="0">
                    <a:solidFill>
                      <a:srgbClr val="0070C0"/>
                    </a:solidFill>
                  </a:rPr>
                  <a:t> </a:t>
                </a:r>
                <a:r>
                  <a:rPr lang="en-US" sz="2000" dirty="0" err="1">
                    <a:solidFill>
                      <a:srgbClr val="0070C0"/>
                    </a:solidFill>
                  </a:rPr>
                  <a:t>kỳ</a:t>
                </a:r>
                <a:r>
                  <a:rPr lang="en-US" sz="2000" dirty="0">
                    <a:solidFill>
                      <a:srgbClr val="0070C0"/>
                    </a:solidFill>
                  </a:rPr>
                  <a:t> </a:t>
                </a:r>
                <a:r>
                  <a:rPr lang="en-US" sz="2000" dirty="0" err="1">
                    <a:solidFill>
                      <a:srgbClr val="0070C0"/>
                    </a:solidFill>
                  </a:rPr>
                  <a:t>của</a:t>
                </a:r>
                <a:r>
                  <a:rPr lang="en-US" sz="2000" dirty="0">
                    <a:solidFill>
                      <a:srgbClr val="0070C0"/>
                    </a:solidFill>
                  </a:rPr>
                  <a:t> D </a:t>
                </a:r>
                <a:r>
                  <a:rPr lang="en-US" sz="2000" dirty="0" err="1">
                    <a:solidFill>
                      <a:srgbClr val="0070C0"/>
                    </a:solidFill>
                  </a:rPr>
                  <a:t>thuộc</a:t>
                </a:r>
                <a:r>
                  <a:rPr lang="en-US" sz="2000" dirty="0">
                    <a:solidFill>
                      <a:srgbClr val="0070C0"/>
                    </a:solidFill>
                  </a:rPr>
                  <a:t> </a:t>
                </a:r>
                <a:r>
                  <a:rPr lang="en-US" sz="2000" dirty="0" err="1">
                    <a:solidFill>
                      <a:srgbClr val="0070C0"/>
                    </a:solidFill>
                  </a:rPr>
                  <a:t>về</a:t>
                </a:r>
                <a:r>
                  <a:rPr lang="en-US" sz="2000" dirty="0">
                    <a:solidFill>
                      <a:srgbClr val="0070C0"/>
                    </a:solidFill>
                  </a:rPr>
                  <a:t> </a:t>
                </a:r>
                <a:r>
                  <a:rPr lang="en-US" sz="2000" dirty="0" err="1">
                    <a:solidFill>
                      <a:srgbClr val="0070C0"/>
                    </a:solidFill>
                  </a:rPr>
                  <a:t>lớp</a:t>
                </a:r>
                <a:r>
                  <a:rPr lang="en-US" sz="2000" dirty="0">
                    <a:solidFill>
                      <a:srgbClr val="0070C0"/>
                    </a:solidFill>
                  </a:rPr>
                  <a:t> </a:t>
                </a:r>
              </a:p>
              <a:p>
                <a:pPr marL="342900" indent="-342900" algn="just">
                  <a:spcBef>
                    <a:spcPts val="0"/>
                  </a:spcBef>
                  <a:buFont typeface="Arial" panose="020B0604020202020204" pitchFamily="34" charset="0"/>
                  <a:buChar char="•"/>
                </a:pPr>
                <a:r>
                  <a:rPr lang="en-US" sz="2400" dirty="0">
                    <a:solidFill>
                      <a:srgbClr val="0070C0"/>
                    </a:solidFill>
                  </a:rPr>
                  <a:t>Information gain</a:t>
                </a:r>
                <a:endParaRPr lang="vi-VN" sz="2400" dirty="0">
                  <a:solidFill>
                    <a:srgbClr val="0070C0"/>
                  </a:solidFill>
                </a:endParaRPr>
              </a:p>
              <a:p>
                <a:pPr marL="800100" lvl="1" indent="-342900" algn="just">
                  <a:spcBef>
                    <a:spcPts val="0"/>
                  </a:spcBef>
                  <a:buFont typeface="Wingdings" panose="05000000000000000000" pitchFamily="2" charset="2"/>
                  <a:buChar char="§"/>
                </a:pPr>
                <a:r>
                  <a:rPr lang="vi-VN" sz="2000" dirty="0">
                    <a:solidFill>
                      <a:srgbClr val="0070C0"/>
                    </a:solidFill>
                  </a:rPr>
                  <a:t>T</a:t>
                </a:r>
                <a:r>
                  <a:rPr lang="en-US" sz="2000" dirty="0" err="1">
                    <a:solidFill>
                      <a:srgbClr val="0070C0"/>
                    </a:solidFill>
                  </a:rPr>
                  <a:t>huộc</a:t>
                </a:r>
                <a:r>
                  <a:rPr lang="en-US" sz="2000" dirty="0">
                    <a:solidFill>
                      <a:srgbClr val="0070C0"/>
                    </a:solidFill>
                  </a:rPr>
                  <a:t> </a:t>
                </a:r>
                <a:r>
                  <a:rPr lang="en-US" sz="2000" dirty="0" err="1">
                    <a:solidFill>
                      <a:srgbClr val="0070C0"/>
                    </a:solidFill>
                  </a:rPr>
                  <a:t>tính</a:t>
                </a:r>
                <a:r>
                  <a:rPr lang="en-US" sz="2000" dirty="0">
                    <a:solidFill>
                      <a:srgbClr val="0070C0"/>
                    </a:solidFill>
                  </a:rPr>
                  <a:t> A </a:t>
                </a:r>
                <a:r>
                  <a:rPr lang="en-US" sz="2000" dirty="0" err="1">
                    <a:solidFill>
                      <a:srgbClr val="0070C0"/>
                    </a:solidFill>
                  </a:rPr>
                  <a:t>gồm</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giá</a:t>
                </a:r>
                <a:r>
                  <a:rPr lang="en-US" sz="2000" dirty="0">
                    <a:solidFill>
                      <a:srgbClr val="0070C0"/>
                    </a:solidFill>
                  </a:rPr>
                  <a:t> </a:t>
                </a:r>
                <a:r>
                  <a:rPr lang="en-US" sz="2000" dirty="0" err="1">
                    <a:solidFill>
                      <a:srgbClr val="0070C0"/>
                    </a:solidFill>
                  </a:rPr>
                  <a:t>trị</a:t>
                </a:r>
                <a:r>
                  <a:rPr lang="en-US" sz="2000" dirty="0">
                    <a:solidFill>
                      <a:srgbClr val="0070C0"/>
                    </a:solidFill>
                  </a:rPr>
                  <a:t> {a</a:t>
                </a:r>
                <a:r>
                  <a:rPr lang="en-US" sz="2000" baseline="-25000" dirty="0">
                    <a:solidFill>
                      <a:srgbClr val="0070C0"/>
                    </a:solidFill>
                  </a:rPr>
                  <a:t>1</a:t>
                </a:r>
                <a:r>
                  <a:rPr lang="en-US" sz="2000" dirty="0">
                    <a:solidFill>
                      <a:srgbClr val="0070C0"/>
                    </a:solidFill>
                  </a:rPr>
                  <a:t>, a</a:t>
                </a:r>
                <a:r>
                  <a:rPr lang="en-US" sz="2000" baseline="-25000" dirty="0">
                    <a:solidFill>
                      <a:srgbClr val="0070C0"/>
                    </a:solidFill>
                  </a:rPr>
                  <a:t>2</a:t>
                </a:r>
                <a:r>
                  <a:rPr lang="en-US" sz="2000" dirty="0">
                    <a:solidFill>
                      <a:srgbClr val="0070C0"/>
                    </a:solidFill>
                  </a:rPr>
                  <a:t>, …, a</a:t>
                </a:r>
                <a:r>
                  <a:rPr lang="en-US" sz="2000" baseline="-25000" dirty="0">
                    <a:solidFill>
                      <a:srgbClr val="0070C0"/>
                    </a:solidFill>
                  </a:rPr>
                  <a:t>v</a:t>
                </a:r>
                <a:r>
                  <a:rPr lang="en-US" sz="2000" dirty="0">
                    <a:solidFill>
                      <a:srgbClr val="0070C0"/>
                    </a:solidFill>
                  </a:rPr>
                  <a:t>} </a:t>
                </a:r>
                <a:r>
                  <a:rPr lang="vi-VN" sz="2000" dirty="0">
                    <a:solidFill>
                      <a:srgbClr val="0070C0"/>
                    </a:solidFill>
                  </a:rPr>
                  <a:t>và </a:t>
                </a:r>
                <a:r>
                  <a:rPr lang="en-US" sz="2000" dirty="0" err="1">
                    <a:solidFill>
                      <a:srgbClr val="0070C0"/>
                    </a:solidFill>
                  </a:rPr>
                  <a:t>phân</a:t>
                </a:r>
                <a:r>
                  <a:rPr lang="en-US" sz="2000" dirty="0">
                    <a:solidFill>
                      <a:srgbClr val="0070C0"/>
                    </a:solidFill>
                  </a:rPr>
                  <a:t> chia </a:t>
                </a:r>
                <a:r>
                  <a:rPr lang="en-US" sz="2000" dirty="0" err="1">
                    <a:solidFill>
                      <a:srgbClr val="0070C0"/>
                    </a:solidFill>
                  </a:rPr>
                  <a:t>tập</a:t>
                </a:r>
                <a:r>
                  <a:rPr lang="en-US" sz="2000" dirty="0">
                    <a:solidFill>
                      <a:srgbClr val="0070C0"/>
                    </a:solidFill>
                  </a:rPr>
                  <a:t> D </a:t>
                </a:r>
                <a:r>
                  <a:rPr lang="en-US" sz="2000" dirty="0" err="1">
                    <a:solidFill>
                      <a:srgbClr val="0070C0"/>
                    </a:solidFill>
                  </a:rPr>
                  <a:t>thành</a:t>
                </a:r>
                <a:r>
                  <a:rPr lang="en-US" sz="2000" dirty="0">
                    <a:solidFill>
                      <a:srgbClr val="0070C0"/>
                    </a:solidFill>
                  </a:rPr>
                  <a:t> v </a:t>
                </a:r>
                <a:r>
                  <a:rPr lang="en-US" sz="2000" dirty="0" err="1">
                    <a:solidFill>
                      <a:srgbClr val="0070C0"/>
                    </a:solidFill>
                  </a:rPr>
                  <a:t>tập</a:t>
                </a:r>
                <a:r>
                  <a:rPr lang="en-US" sz="2000" dirty="0">
                    <a:solidFill>
                      <a:srgbClr val="0070C0"/>
                    </a:solidFill>
                  </a:rPr>
                  <a:t> con {D</a:t>
                </a:r>
                <a:r>
                  <a:rPr lang="en-US" sz="2000" baseline="-25000" dirty="0">
                    <a:solidFill>
                      <a:srgbClr val="0070C0"/>
                    </a:solidFill>
                  </a:rPr>
                  <a:t>1</a:t>
                </a:r>
                <a:r>
                  <a:rPr lang="en-US" sz="2000" dirty="0">
                    <a:solidFill>
                      <a:srgbClr val="0070C0"/>
                    </a:solidFill>
                  </a:rPr>
                  <a:t>, D</a:t>
                </a:r>
                <a:r>
                  <a:rPr lang="en-US" sz="2000" baseline="-25000" dirty="0">
                    <a:solidFill>
                      <a:srgbClr val="0070C0"/>
                    </a:solidFill>
                  </a:rPr>
                  <a:t>2</a:t>
                </a:r>
                <a:r>
                  <a:rPr lang="en-US" sz="2000" dirty="0">
                    <a:solidFill>
                      <a:srgbClr val="0070C0"/>
                    </a:solidFill>
                  </a:rPr>
                  <a:t>, …, </a:t>
                </a:r>
                <a:r>
                  <a:rPr lang="en-US" sz="2000" dirty="0" err="1">
                    <a:solidFill>
                      <a:srgbClr val="0070C0"/>
                    </a:solidFill>
                  </a:rPr>
                  <a:t>D</a:t>
                </a:r>
                <a:r>
                  <a:rPr lang="en-US" sz="2000" baseline="-25000" dirty="0" err="1">
                    <a:solidFill>
                      <a:srgbClr val="0070C0"/>
                    </a:solidFill>
                  </a:rPr>
                  <a:t>v</a:t>
                </a:r>
                <a:r>
                  <a:rPr lang="en-US" sz="2000" dirty="0">
                    <a:solidFill>
                      <a:srgbClr val="0070C0"/>
                    </a:solidFill>
                  </a:rPr>
                  <a:t>}</a:t>
                </a:r>
                <a:r>
                  <a:rPr lang="vi-VN" sz="2000" dirty="0">
                    <a:solidFill>
                      <a:srgbClr val="0070C0"/>
                    </a:solidFill>
                  </a:rPr>
                  <a:t>. </a:t>
                </a:r>
                <a:r>
                  <a:rPr lang="en-US" sz="2000" dirty="0">
                    <a:solidFill>
                      <a:srgbClr val="0070C0"/>
                    </a:solidFill>
                  </a:rPr>
                  <a:t>Thông tin </a:t>
                </a:r>
                <a:r>
                  <a:rPr lang="en-US" sz="2000" dirty="0" err="1">
                    <a:solidFill>
                      <a:srgbClr val="0070C0"/>
                    </a:solidFill>
                  </a:rPr>
                  <a:t>cần</a:t>
                </a:r>
                <a:r>
                  <a:rPr lang="en-US" sz="2000" dirty="0">
                    <a:solidFill>
                      <a:srgbClr val="0070C0"/>
                    </a:solidFill>
                  </a:rPr>
                  <a:t> </a:t>
                </a:r>
                <a:r>
                  <a:rPr lang="en-US" sz="2000" dirty="0" err="1">
                    <a:solidFill>
                      <a:srgbClr val="0070C0"/>
                    </a:solidFill>
                  </a:rPr>
                  <a:t>thiết</a:t>
                </a:r>
                <a:r>
                  <a:rPr lang="en-US" sz="2000" dirty="0">
                    <a:solidFill>
                      <a:srgbClr val="0070C0"/>
                    </a:solidFill>
                  </a:rPr>
                  <a:t> </a:t>
                </a:r>
                <a:r>
                  <a:rPr lang="en-US" sz="2000" dirty="0" err="1">
                    <a:solidFill>
                      <a:srgbClr val="0070C0"/>
                    </a:solidFill>
                  </a:rPr>
                  <a:t>để</a:t>
                </a:r>
                <a:r>
                  <a:rPr lang="en-US" sz="2000" dirty="0">
                    <a:solidFill>
                      <a:srgbClr val="0070C0"/>
                    </a:solidFill>
                  </a:rPr>
                  <a:t> </a:t>
                </a:r>
                <a:r>
                  <a:rPr lang="en-US" sz="2000" dirty="0" err="1">
                    <a:solidFill>
                      <a:srgbClr val="0070C0"/>
                    </a:solidFill>
                  </a:rPr>
                  <a:t>phân</a:t>
                </a:r>
                <a:r>
                  <a:rPr lang="en-US" sz="2000" dirty="0">
                    <a:solidFill>
                      <a:srgbClr val="0070C0"/>
                    </a:solidFill>
                  </a:rPr>
                  <a:t> chia D </a:t>
                </a:r>
                <a:r>
                  <a:rPr lang="en-US" sz="2000" dirty="0" err="1">
                    <a:solidFill>
                      <a:srgbClr val="0070C0"/>
                    </a:solidFill>
                  </a:rPr>
                  <a:t>theo</a:t>
                </a:r>
                <a:r>
                  <a:rPr lang="en-US" sz="2000" dirty="0">
                    <a:solidFill>
                      <a:srgbClr val="0070C0"/>
                    </a:solidFill>
                  </a:rPr>
                  <a:t> A</a:t>
                </a:r>
                <a:endParaRPr lang="en-US" b="0" dirty="0">
                  <a:solidFill>
                    <a:srgbClr val="0070C0"/>
                  </a:solidFill>
                </a:endParaRPr>
              </a:p>
              <a:p>
                <a:pPr lvl="3" algn="just">
                  <a:spcBef>
                    <a:spcPts val="0"/>
                  </a:spcBef>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Info</m:t>
                          </m:r>
                        </m:e>
                        <m:sub>
                          <m:r>
                            <m:rPr>
                              <m:sty m:val="p"/>
                            </m:rPr>
                            <a:rPr lang="en-US" sz="2000">
                              <a:solidFill>
                                <a:srgbClr val="0070C0"/>
                              </a:solidFill>
                              <a:latin typeface="Cambria Math" panose="02040503050406030204" pitchFamily="18" charset="0"/>
                            </a:rPr>
                            <m:t>A</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nary>
                        <m:naryPr>
                          <m:chr m:val="∑"/>
                          <m:ctrlPr>
                            <a:rPr lang="en-US"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j</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v</m:t>
                          </m:r>
                        </m:sup>
                        <m:e>
                          <m:f>
                            <m:fPr>
                              <m:ctrlPr>
                                <a:rPr lang="en-US" sz="2000" i="1">
                                  <a:solidFill>
                                    <a:srgbClr val="0070C0"/>
                                  </a:solidFill>
                                  <a:latin typeface="Cambria Math" panose="02040503050406030204" pitchFamily="18" charset="0"/>
                                </a:rPr>
                              </m:ctrlPr>
                            </m:fPr>
                            <m:num>
                              <m:d>
                                <m:dPr>
                                  <m:begChr m:val="|"/>
                                  <m:endChr m:val="|"/>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D</m:t>
                                      </m:r>
                                    </m:e>
                                    <m:sub>
                                      <m:r>
                                        <m:rPr>
                                          <m:sty m:val="p"/>
                                        </m:rPr>
                                        <a:rPr lang="en-US" sz="2000">
                                          <a:solidFill>
                                            <a:srgbClr val="0070C0"/>
                                          </a:solidFill>
                                          <a:latin typeface="Cambria Math" panose="02040503050406030204" pitchFamily="18" charset="0"/>
                                        </a:rPr>
                                        <m:t>j</m:t>
                                      </m:r>
                                    </m:sub>
                                  </m:sSub>
                                </m:e>
                              </m:d>
                            </m:num>
                            <m:den>
                              <m:d>
                                <m:dPr>
                                  <m:begChr m:val="|"/>
                                  <m:endChr m:val="|"/>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den>
                          </m:f>
                        </m:e>
                      </m:nary>
                      <m:r>
                        <a:rPr lang="en-US" sz="2000" i="1">
                          <a:solidFill>
                            <a:srgbClr val="0070C0"/>
                          </a:solidFill>
                          <a:latin typeface="Cambria Math" panose="02040503050406030204" pitchFamily="18" charset="0"/>
                          <a:ea typeface="Cambria Math" panose="02040503050406030204" pitchFamily="18" charset="0"/>
                        </a:rPr>
                        <m:t>×</m:t>
                      </m:r>
                      <m:r>
                        <m:rPr>
                          <m:sty m:val="p"/>
                        </m:rPr>
                        <a:rPr lang="en-US" sz="2000">
                          <a:solidFill>
                            <a:srgbClr val="0070C0"/>
                          </a:solidFill>
                          <a:latin typeface="Cambria Math" panose="02040503050406030204" pitchFamily="18" charset="0"/>
                        </a:rPr>
                        <m:t>Info</m:t>
                      </m:r>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D</m:t>
                          </m:r>
                        </m:e>
                        <m:sub>
                          <m:r>
                            <m:rPr>
                              <m:sty m:val="p"/>
                            </m:rPr>
                            <a:rPr lang="en-US" sz="2000">
                              <a:solidFill>
                                <a:srgbClr val="0070C0"/>
                              </a:solidFill>
                              <a:latin typeface="Cambria Math" panose="02040503050406030204" pitchFamily="18" charset="0"/>
                            </a:rPr>
                            <m:t>j</m:t>
                          </m:r>
                        </m:sub>
                      </m:sSub>
                      <m:r>
                        <a:rPr lang="en-US" sz="2000" i="1">
                          <a:solidFill>
                            <a:srgbClr val="0070C0"/>
                          </a:solidFill>
                          <a:latin typeface="Cambria Math" panose="02040503050406030204" pitchFamily="18" charset="0"/>
                        </a:rPr>
                        <m:t>)</m:t>
                      </m:r>
                    </m:oMath>
                  </m:oMathPara>
                </a14:m>
                <a:endParaRPr lang="en-US" sz="2000" dirty="0">
                  <a:solidFill>
                    <a:srgbClr val="0070C0"/>
                  </a:solidFill>
                </a:endParaRPr>
              </a:p>
              <a:p>
                <a:pPr marL="800100" lvl="1" indent="-342900" algn="just">
                  <a:spcBef>
                    <a:spcPts val="0"/>
                  </a:spcBef>
                  <a:buFont typeface="Wingdings" panose="05000000000000000000" pitchFamily="2" charset="2"/>
                  <a:buChar char="§"/>
                </a:pPr>
                <a:r>
                  <a:rPr lang="en-US" sz="2000" dirty="0">
                    <a:solidFill>
                      <a:srgbClr val="0070C0"/>
                    </a:solidFill>
                  </a:rPr>
                  <a:t>Information gain</a:t>
                </a:r>
                <a:r>
                  <a:rPr lang="vi-VN" sz="2000" dirty="0">
                    <a:solidFill>
                      <a:srgbClr val="0070C0"/>
                    </a:solidFill>
                  </a:rPr>
                  <a:t> </a:t>
                </a:r>
                <a:r>
                  <a:rPr lang="en-US" sz="2000" dirty="0" err="1">
                    <a:solidFill>
                      <a:srgbClr val="0070C0"/>
                    </a:solidFill>
                  </a:rPr>
                  <a:t>dựa</a:t>
                </a:r>
                <a:r>
                  <a:rPr lang="en-US" sz="2000" dirty="0">
                    <a:solidFill>
                      <a:srgbClr val="0070C0"/>
                    </a:solidFill>
                  </a:rPr>
                  <a:t> </a:t>
                </a:r>
                <a:r>
                  <a:rPr lang="en-US" sz="2000" dirty="0" err="1">
                    <a:solidFill>
                      <a:srgbClr val="0070C0"/>
                    </a:solidFill>
                  </a:rPr>
                  <a:t>trên</a:t>
                </a:r>
                <a:r>
                  <a:rPr lang="en-US" sz="2000" dirty="0">
                    <a:solidFill>
                      <a:srgbClr val="0070C0"/>
                    </a:solidFill>
                  </a:rPr>
                  <a:t> </a:t>
                </a:r>
                <a:r>
                  <a:rPr lang="en-US" sz="2000" dirty="0" err="1">
                    <a:solidFill>
                      <a:srgbClr val="0070C0"/>
                    </a:solidFill>
                  </a:rPr>
                  <a:t>phân</a:t>
                </a:r>
                <a:r>
                  <a:rPr lang="en-US" sz="2000" dirty="0">
                    <a:solidFill>
                      <a:srgbClr val="0070C0"/>
                    </a:solidFill>
                  </a:rPr>
                  <a:t> chia </a:t>
                </a:r>
                <a:r>
                  <a:rPr lang="en-US" sz="2000" dirty="0" err="1">
                    <a:solidFill>
                      <a:srgbClr val="0070C0"/>
                    </a:solidFill>
                  </a:rPr>
                  <a:t>theo</a:t>
                </a:r>
                <a:r>
                  <a:rPr lang="en-US" sz="2000" dirty="0">
                    <a:solidFill>
                      <a:srgbClr val="0070C0"/>
                    </a:solidFill>
                  </a:rPr>
                  <a:t> </a:t>
                </a:r>
                <a:r>
                  <a:rPr lang="en-US" sz="2000" dirty="0" err="1">
                    <a:solidFill>
                      <a:srgbClr val="0070C0"/>
                    </a:solidFill>
                  </a:rPr>
                  <a:t>thuộc</a:t>
                </a:r>
                <a:r>
                  <a:rPr lang="en-US" sz="2000" dirty="0">
                    <a:solidFill>
                      <a:srgbClr val="0070C0"/>
                    </a:solidFill>
                  </a:rPr>
                  <a:t> </a:t>
                </a:r>
                <a:r>
                  <a:rPr lang="en-US" sz="2000" dirty="0" err="1">
                    <a:solidFill>
                      <a:srgbClr val="0070C0"/>
                    </a:solidFill>
                  </a:rPr>
                  <a:t>tính</a:t>
                </a:r>
                <a:r>
                  <a:rPr lang="en-US" sz="2000" dirty="0">
                    <a:solidFill>
                      <a:srgbClr val="0070C0"/>
                    </a:solidFill>
                  </a:rPr>
                  <a:t>  A</a:t>
                </a:r>
                <a:r>
                  <a:rPr lang="vi-VN" sz="2000" dirty="0">
                    <a:solidFill>
                      <a:srgbClr val="0070C0"/>
                    </a:solidFill>
                  </a:rPr>
                  <a:t> của tập D</a:t>
                </a:r>
                <a:endParaRPr lang="vi-VN" b="0" dirty="0">
                  <a:solidFill>
                    <a:srgbClr val="0070C0"/>
                  </a:solidFill>
                </a:endParaRPr>
              </a:p>
              <a:p>
                <a:pPr lvl="2" algn="just">
                  <a:spcBef>
                    <a:spcPts val="0"/>
                  </a:spcBef>
                </a:pPr>
                <a14:m>
                  <m:oMathPara xmlns:m="http://schemas.openxmlformats.org/officeDocument/2006/math">
                    <m:oMathParaPr>
                      <m:jc m:val="left"/>
                    </m:oMathParaPr>
                    <m:oMath xmlns:m="http://schemas.openxmlformats.org/officeDocument/2006/math">
                      <m:r>
                        <m:rPr>
                          <m:sty m:val="p"/>
                        </m:rPr>
                        <a:rPr lang="en-US" sz="2000">
                          <a:solidFill>
                            <a:srgbClr val="0070C0"/>
                          </a:solidFill>
                          <a:latin typeface="Cambria Math" panose="02040503050406030204" pitchFamily="18" charset="0"/>
                        </a:rPr>
                        <m:t>Gain</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A</m:t>
                          </m:r>
                        </m:e>
                      </m:d>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Info</m:t>
                          </m:r>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D</m:t>
                          </m:r>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Info</m:t>
                          </m:r>
                        </m:e>
                        <m:sub>
                          <m:r>
                            <m:rPr>
                              <m:sty m:val="p"/>
                            </m:rPr>
                            <a:rPr lang="en-US" sz="2000">
                              <a:solidFill>
                                <a:srgbClr val="0070C0"/>
                              </a:solidFill>
                              <a:latin typeface="Cambria Math" panose="02040503050406030204" pitchFamily="18" charset="0"/>
                            </a:rPr>
                            <m:t>A</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oMath>
                  </m:oMathPara>
                </a14:m>
                <a:endParaRPr lang="en-US" sz="2000" dirty="0">
                  <a:solidFill>
                    <a:srgbClr val="0070C0"/>
                  </a:solidFill>
                </a:endParaRPr>
              </a:p>
              <a:p>
                <a:pPr marL="1200150" lvl="2" indent="-285750" algn="just">
                  <a:spcBef>
                    <a:spcPts val="0"/>
                  </a:spcBef>
                  <a:buFont typeface="Wingdings" panose="05000000000000000000" pitchFamily="2" charset="2"/>
                  <a:buChar char="q"/>
                </a:pPr>
                <a:r>
                  <a:rPr lang="en-US" sz="2000" dirty="0" err="1">
                    <a:solidFill>
                      <a:srgbClr val="0070C0"/>
                    </a:solidFill>
                  </a:rPr>
                  <a:t>Đây</a:t>
                </a:r>
                <a:r>
                  <a:rPr lang="en-US" sz="2000" dirty="0">
                    <a:solidFill>
                      <a:srgbClr val="0070C0"/>
                    </a:solidFill>
                  </a:rPr>
                  <a:t> </a:t>
                </a:r>
                <a:r>
                  <a:rPr lang="en-US" sz="2000" dirty="0" err="1">
                    <a:solidFill>
                      <a:srgbClr val="0070C0"/>
                    </a:solidFill>
                  </a:rPr>
                  <a:t>chính</a:t>
                </a:r>
                <a:r>
                  <a:rPr lang="en-US" sz="2000" dirty="0">
                    <a:solidFill>
                      <a:srgbClr val="0070C0"/>
                    </a:solidFill>
                  </a:rPr>
                  <a:t> </a:t>
                </a:r>
                <a:r>
                  <a:rPr lang="en-US" sz="2000" dirty="0" err="1">
                    <a:solidFill>
                      <a:srgbClr val="0070C0"/>
                    </a:solidFill>
                  </a:rPr>
                  <a:t>là</a:t>
                </a:r>
                <a:r>
                  <a:rPr lang="en-US" sz="2000" dirty="0">
                    <a:solidFill>
                      <a:srgbClr val="0070C0"/>
                    </a:solidFill>
                  </a:rPr>
                  <a:t> </a:t>
                </a:r>
                <a:r>
                  <a:rPr lang="en-US" sz="2000" dirty="0" err="1">
                    <a:solidFill>
                      <a:srgbClr val="0070C0"/>
                    </a:solidFill>
                  </a:rPr>
                  <a:t>độ</a:t>
                </a:r>
                <a:r>
                  <a:rPr lang="en-US" sz="2000" dirty="0">
                    <a:solidFill>
                      <a:srgbClr val="0070C0"/>
                    </a:solidFill>
                  </a:rPr>
                  <a:t> </a:t>
                </a:r>
                <a:r>
                  <a:rPr lang="en-US" sz="2000" dirty="0" err="1">
                    <a:solidFill>
                      <a:srgbClr val="0070C0"/>
                    </a:solidFill>
                  </a:rPr>
                  <a:t>sai</a:t>
                </a:r>
                <a:r>
                  <a:rPr lang="en-US" sz="2000" dirty="0">
                    <a:solidFill>
                      <a:srgbClr val="0070C0"/>
                    </a:solidFill>
                  </a:rPr>
                  <a:t> </a:t>
                </a:r>
                <a:r>
                  <a:rPr lang="en-US" sz="2000" dirty="0" err="1">
                    <a:solidFill>
                      <a:srgbClr val="0070C0"/>
                    </a:solidFill>
                  </a:rPr>
                  <a:t>biệt</a:t>
                </a:r>
                <a:r>
                  <a:rPr lang="en-US" sz="2000" dirty="0">
                    <a:solidFill>
                      <a:srgbClr val="0070C0"/>
                    </a:solidFill>
                  </a:rPr>
                  <a:t> </a:t>
                </a:r>
                <a:r>
                  <a:rPr lang="en-US" sz="2000" dirty="0" err="1">
                    <a:solidFill>
                      <a:srgbClr val="0070C0"/>
                    </a:solidFill>
                  </a:rPr>
                  <a:t>giữa</a:t>
                </a:r>
                <a:r>
                  <a:rPr lang="en-US" sz="2000" dirty="0">
                    <a:solidFill>
                      <a:srgbClr val="0070C0"/>
                    </a:solidFill>
                  </a:rPr>
                  <a:t> </a:t>
                </a:r>
                <a:r>
                  <a:rPr lang="en-US" sz="2000" dirty="0" err="1">
                    <a:solidFill>
                      <a:srgbClr val="0070C0"/>
                    </a:solidFill>
                  </a:rPr>
                  <a:t>trị</a:t>
                </a:r>
                <a:r>
                  <a:rPr lang="en-US" sz="2000" dirty="0">
                    <a:solidFill>
                      <a:srgbClr val="0070C0"/>
                    </a:solidFill>
                  </a:rPr>
                  <a:t> </a:t>
                </a:r>
                <a:r>
                  <a:rPr lang="en-US" sz="2000" dirty="0" err="1">
                    <a:solidFill>
                      <a:srgbClr val="0070C0"/>
                    </a:solidFill>
                  </a:rPr>
                  <a:t>thông</a:t>
                </a:r>
                <a:r>
                  <a:rPr lang="en-US" sz="2000" dirty="0">
                    <a:solidFill>
                      <a:srgbClr val="0070C0"/>
                    </a:solidFill>
                  </a:rPr>
                  <a:t> tin Info(D) ban </a:t>
                </a:r>
                <a:r>
                  <a:rPr lang="en-US" sz="2000" dirty="0" err="1">
                    <a:solidFill>
                      <a:srgbClr val="0070C0"/>
                    </a:solidFill>
                  </a:rPr>
                  <a:t>đầu</a:t>
                </a:r>
                <a:r>
                  <a:rPr lang="en-US" sz="2000" dirty="0">
                    <a:solidFill>
                      <a:srgbClr val="0070C0"/>
                    </a:solidFill>
                  </a:rPr>
                  <a:t> (</a:t>
                </a:r>
                <a:r>
                  <a:rPr lang="en-US" sz="2000" dirty="0" err="1">
                    <a:solidFill>
                      <a:srgbClr val="0070C0"/>
                    </a:solidFill>
                  </a:rPr>
                  <a:t>trước</a:t>
                </a:r>
                <a:r>
                  <a:rPr lang="en-US" sz="2000" dirty="0">
                    <a:solidFill>
                      <a:srgbClr val="0070C0"/>
                    </a:solidFill>
                  </a:rPr>
                  <a:t> </a:t>
                </a:r>
                <a:r>
                  <a:rPr lang="en-US" sz="2000" dirty="0" err="1">
                    <a:solidFill>
                      <a:srgbClr val="0070C0"/>
                    </a:solidFill>
                  </a:rPr>
                  <a:t>phân</a:t>
                </a:r>
                <a:r>
                  <a:rPr lang="en-US" sz="2000" dirty="0">
                    <a:solidFill>
                      <a:srgbClr val="0070C0"/>
                    </a:solidFill>
                  </a:rPr>
                  <a:t> </a:t>
                </a:r>
                <a:r>
                  <a:rPr lang="en-US" sz="2000" dirty="0" err="1">
                    <a:solidFill>
                      <a:srgbClr val="0070C0"/>
                    </a:solidFill>
                  </a:rPr>
                  <a:t>hoạch</a:t>
                </a:r>
                <a:r>
                  <a:rPr lang="en-US" sz="2000" dirty="0">
                    <a:solidFill>
                      <a:srgbClr val="0070C0"/>
                    </a:solidFill>
                  </a:rPr>
                  <a:t>) </a:t>
                </a:r>
                <a:r>
                  <a:rPr lang="en-US" sz="2000" dirty="0" err="1">
                    <a:solidFill>
                      <a:srgbClr val="0070C0"/>
                    </a:solidFill>
                  </a:rPr>
                  <a:t>và</a:t>
                </a:r>
                <a:r>
                  <a:rPr lang="en-US" sz="2000" dirty="0">
                    <a:solidFill>
                      <a:srgbClr val="0070C0"/>
                    </a:solidFill>
                  </a:rPr>
                  <a:t> </a:t>
                </a:r>
                <a:r>
                  <a:rPr lang="en-US" sz="2000" dirty="0" err="1">
                    <a:solidFill>
                      <a:srgbClr val="0070C0"/>
                    </a:solidFill>
                  </a:rPr>
                  <a:t>trị</a:t>
                </a:r>
                <a:r>
                  <a:rPr lang="en-US" sz="2000" dirty="0">
                    <a:solidFill>
                      <a:srgbClr val="0070C0"/>
                    </a:solidFill>
                  </a:rPr>
                  <a:t> </a:t>
                </a:r>
                <a:r>
                  <a:rPr lang="en-US" sz="2000" dirty="0" err="1">
                    <a:solidFill>
                      <a:srgbClr val="0070C0"/>
                    </a:solidFill>
                  </a:rPr>
                  <a:t>thông</a:t>
                </a:r>
                <a:r>
                  <a:rPr lang="en-US" sz="2000" dirty="0">
                    <a:solidFill>
                      <a:srgbClr val="0070C0"/>
                    </a:solidFill>
                  </a:rPr>
                  <a:t> tin </a:t>
                </a:r>
                <a:r>
                  <a:rPr lang="en-US" sz="2000" dirty="0" err="1">
                    <a:solidFill>
                      <a:srgbClr val="0070C0"/>
                    </a:solidFill>
                  </a:rPr>
                  <a:t>mới</a:t>
                </a:r>
                <a:r>
                  <a:rPr lang="en-US" sz="2000" dirty="0">
                    <a:solidFill>
                      <a:srgbClr val="0070C0"/>
                    </a:solidFill>
                  </a:rPr>
                  <a:t> </a:t>
                </a:r>
                <a:r>
                  <a:rPr lang="en-US" sz="2000" dirty="0" err="1">
                    <a:solidFill>
                      <a:srgbClr val="0070C0"/>
                    </a:solidFill>
                  </a:rPr>
                  <a:t>Info</a:t>
                </a:r>
                <a:r>
                  <a:rPr lang="en-US" sz="2000" baseline="-25000" dirty="0" err="1">
                    <a:solidFill>
                      <a:srgbClr val="0070C0"/>
                    </a:solidFill>
                  </a:rPr>
                  <a:t>A</a:t>
                </a:r>
                <a:r>
                  <a:rPr lang="en-US" sz="2000" dirty="0">
                    <a:solidFill>
                      <a:srgbClr val="0070C0"/>
                    </a:solidFill>
                  </a:rPr>
                  <a:t>(D) (</a:t>
                </a:r>
                <a:r>
                  <a:rPr lang="en-US" sz="2000" dirty="0" err="1">
                    <a:solidFill>
                      <a:srgbClr val="0070C0"/>
                    </a:solidFill>
                  </a:rPr>
                  <a:t>sau</a:t>
                </a:r>
                <a:r>
                  <a:rPr lang="en-US" sz="2000" dirty="0">
                    <a:solidFill>
                      <a:srgbClr val="0070C0"/>
                    </a:solidFill>
                  </a:rPr>
                  <a:t> </a:t>
                </a:r>
                <a:r>
                  <a:rPr lang="en-US" sz="2000" dirty="0" err="1">
                    <a:solidFill>
                      <a:srgbClr val="0070C0"/>
                    </a:solidFill>
                  </a:rPr>
                  <a:t>phân</a:t>
                </a:r>
                <a:r>
                  <a:rPr lang="en-US" sz="2000" dirty="0">
                    <a:solidFill>
                      <a:srgbClr val="0070C0"/>
                    </a:solidFill>
                  </a:rPr>
                  <a:t> </a:t>
                </a:r>
                <a:r>
                  <a:rPr lang="en-US" sz="2000" dirty="0" err="1">
                    <a:solidFill>
                      <a:srgbClr val="0070C0"/>
                    </a:solidFill>
                  </a:rPr>
                  <a:t>hoạch</a:t>
                </a:r>
                <a:r>
                  <a:rPr lang="en-US" sz="2000" dirty="0">
                    <a:solidFill>
                      <a:srgbClr val="0070C0"/>
                    </a:solidFill>
                  </a:rPr>
                  <a:t> </a:t>
                </a:r>
                <a:r>
                  <a:rPr lang="en-US" sz="2000" dirty="0" err="1">
                    <a:solidFill>
                      <a:srgbClr val="0070C0"/>
                    </a:solidFill>
                  </a:rPr>
                  <a:t>với</a:t>
                </a:r>
                <a:r>
                  <a:rPr lang="en-US" sz="2000" dirty="0">
                    <a:solidFill>
                      <a:srgbClr val="0070C0"/>
                    </a:solidFill>
                  </a:rPr>
                  <a:t> A)</a:t>
                </a:r>
                <a:endParaRPr lang="en-US" b="0" dirty="0">
                  <a:solidFill>
                    <a:srgbClr val="0070C0"/>
                  </a:solidFill>
                </a:endParaRPr>
              </a:p>
              <a:p>
                <a:pPr marL="342900" indent="-342900" algn="just">
                  <a:spcBef>
                    <a:spcPts val="0"/>
                  </a:spcBef>
                  <a:buFont typeface="Arial" panose="020B0604020202020204" pitchFamily="34" charset="0"/>
                  <a:buChar char="•"/>
                </a:pPr>
                <a:r>
                  <a:rPr lang="en-US" sz="2400" dirty="0" err="1">
                    <a:solidFill>
                      <a:srgbClr val="0070C0"/>
                    </a:solidFill>
                  </a:rPr>
                  <a:t>Chọn</a:t>
                </a:r>
                <a:r>
                  <a:rPr lang="en-US" sz="2400" dirty="0">
                    <a:solidFill>
                      <a:srgbClr val="0070C0"/>
                    </a:solidFill>
                  </a:rPr>
                  <a:t> </a:t>
                </a:r>
                <a:r>
                  <a:rPr lang="en-US" sz="2400" dirty="0" err="1">
                    <a:solidFill>
                      <a:srgbClr val="0070C0"/>
                    </a:solidFill>
                  </a:rPr>
                  <a:t>thuộc</a:t>
                </a:r>
                <a:r>
                  <a:rPr lang="en-US" sz="2400" dirty="0">
                    <a:solidFill>
                      <a:srgbClr val="0070C0"/>
                    </a:solidFill>
                  </a:rPr>
                  <a:t> </a:t>
                </a:r>
                <a:r>
                  <a:rPr lang="en-US" sz="2400" dirty="0" err="1">
                    <a:solidFill>
                      <a:srgbClr val="0070C0"/>
                    </a:solidFill>
                  </a:rPr>
                  <a:t>tính</a:t>
                </a:r>
                <a:r>
                  <a:rPr lang="en-US" sz="2400" dirty="0">
                    <a:solidFill>
                      <a:srgbClr val="0070C0"/>
                    </a:solidFill>
                  </a:rPr>
                  <a:t> </a:t>
                </a:r>
                <a:r>
                  <a:rPr lang="en-US" sz="2400" dirty="0" err="1">
                    <a:solidFill>
                      <a:srgbClr val="0070C0"/>
                    </a:solidFill>
                  </a:rPr>
                  <a:t>với</a:t>
                </a:r>
                <a:r>
                  <a:rPr lang="en-US" sz="2400" dirty="0">
                    <a:solidFill>
                      <a:srgbClr val="0070C0"/>
                    </a:solidFill>
                  </a:rPr>
                  <a:t> Information gain  </a:t>
                </a:r>
                <a:r>
                  <a:rPr lang="en-US" sz="2400" dirty="0" err="1">
                    <a:solidFill>
                      <a:srgbClr val="0070C0"/>
                    </a:solidFill>
                  </a:rPr>
                  <a:t>lớn</a:t>
                </a:r>
                <a:r>
                  <a:rPr lang="en-US" sz="2400" dirty="0">
                    <a:solidFill>
                      <a:srgbClr val="0070C0"/>
                    </a:solidFill>
                  </a:rPr>
                  <a:t> </a:t>
                </a:r>
                <a:r>
                  <a:rPr lang="en-US" sz="2400" dirty="0" err="1">
                    <a:solidFill>
                      <a:srgbClr val="0070C0"/>
                    </a:solidFill>
                  </a:rPr>
                  <a:t>nhất</a:t>
                </a:r>
                <a:r>
                  <a:rPr lang="en-US" sz="2400" dirty="0">
                    <a:solidFill>
                      <a:srgbClr val="0070C0"/>
                    </a:solidFill>
                  </a:rPr>
                  <a:t> </a:t>
                </a:r>
                <a:r>
                  <a:rPr lang="en-US" sz="2400" dirty="0" err="1">
                    <a:solidFill>
                      <a:srgbClr val="0070C0"/>
                    </a:solidFill>
                  </a:rPr>
                  <a:t>là</a:t>
                </a:r>
                <a:r>
                  <a:rPr lang="en-US" sz="2400" dirty="0">
                    <a:solidFill>
                      <a:srgbClr val="0070C0"/>
                    </a:solidFill>
                  </a:rPr>
                  <a:t> </a:t>
                </a:r>
                <a:r>
                  <a:rPr lang="en-US" sz="2400" dirty="0" err="1">
                    <a:solidFill>
                      <a:srgbClr val="0070C0"/>
                    </a:solidFill>
                  </a:rPr>
                  <a:t>thuộc</a:t>
                </a:r>
                <a:r>
                  <a:rPr lang="en-US" sz="2400" dirty="0">
                    <a:solidFill>
                      <a:srgbClr val="0070C0"/>
                    </a:solidFill>
                  </a:rPr>
                  <a:t> </a:t>
                </a:r>
                <a:r>
                  <a:rPr lang="en-US" sz="2400" dirty="0" err="1">
                    <a:solidFill>
                      <a:srgbClr val="0070C0"/>
                    </a:solidFill>
                  </a:rPr>
                  <a:t>tính</a:t>
                </a:r>
                <a:r>
                  <a:rPr lang="en-US" sz="2400" dirty="0">
                    <a:solidFill>
                      <a:srgbClr val="0070C0"/>
                    </a:solidFill>
                  </a:rPr>
                  <a:t> </a:t>
                </a:r>
                <a:r>
                  <a:rPr lang="en-US" sz="2400" dirty="0" err="1">
                    <a:solidFill>
                      <a:srgbClr val="0070C0"/>
                    </a:solidFill>
                  </a:rPr>
                  <a:t>phân</a:t>
                </a:r>
                <a:r>
                  <a:rPr lang="en-US" sz="2400" dirty="0">
                    <a:solidFill>
                      <a:srgbClr val="0070C0"/>
                    </a:solidFill>
                  </a:rPr>
                  <a:t> </a:t>
                </a:r>
                <a:r>
                  <a:rPr lang="en-US" sz="2400" dirty="0" err="1">
                    <a:solidFill>
                      <a:srgbClr val="0070C0"/>
                    </a:solidFill>
                  </a:rPr>
                  <a:t>hoạch</a:t>
                </a:r>
                <a:endParaRPr lang="en-US" sz="2400" dirty="0">
                  <a:solidFill>
                    <a:srgbClr val="0070C0"/>
                  </a:solidFill>
                  <a:latin typeface="+mn-lt"/>
                </a:endParaRPr>
              </a:p>
            </p:txBody>
          </p:sp>
        </mc:Choice>
        <mc:Fallback>
          <p:sp>
            <p:nvSpPr>
              <p:cNvPr id="8" name="Rectangle 7">
                <a:extLst>
                  <a:ext uri="{FF2B5EF4-FFF2-40B4-BE49-F238E27FC236}">
                    <a16:creationId xmlns:a16="http://schemas.microsoft.com/office/drawing/2014/main" id="{E382A04D-45FA-491A-8F90-602AE234AE8C}"/>
                  </a:ext>
                </a:extLst>
              </p:cNvPr>
              <p:cNvSpPr>
                <a:spLocks noRot="1" noChangeAspect="1" noMove="1" noResize="1" noEditPoints="1" noAdjustHandles="1" noChangeArrowheads="1" noChangeShapeType="1" noTextEdit="1"/>
              </p:cNvSpPr>
              <p:nvPr/>
            </p:nvSpPr>
            <p:spPr bwMode="auto">
              <a:xfrm>
                <a:off x="685800" y="457200"/>
                <a:ext cx="10896600" cy="4191000"/>
              </a:xfrm>
              <a:prstGeom prst="rect">
                <a:avLst/>
              </a:prstGeom>
              <a:blipFill>
                <a:blip r:embed="rId3"/>
                <a:stretch>
                  <a:fillRect l="-783" t="-1308" r="-560" b="-4476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612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11" end="11"/>
                                            </p:txEl>
                                          </p:spTgt>
                                        </p:tgtEl>
                                        <p:attrNameLst>
                                          <p:attrName>style.visibility</p:attrName>
                                        </p:attrNameLst>
                                      </p:cBhvr>
                                      <p:to>
                                        <p:strVal val="visible"/>
                                      </p:to>
                                    </p:set>
                                    <p:anim calcmode="lin" valueType="num">
                                      <p:cBhvr additive="base">
                                        <p:cTn id="7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12" end="12"/>
                                            </p:txEl>
                                          </p:spTgt>
                                        </p:tgtEl>
                                        <p:attrNameLst>
                                          <p:attrName>style.visibility</p:attrName>
                                        </p:attrNameLst>
                                      </p:cBhvr>
                                      <p:to>
                                        <p:strVal val="visible"/>
                                      </p:to>
                                    </p:set>
                                    <p:anim calcmode="lin" valueType="num">
                                      <p:cBhvr additive="base">
                                        <p:cTn id="7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53</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ID3 {3}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382A04D-45FA-491A-8F90-602AE234AE8C}"/>
                  </a:ext>
                </a:extLst>
              </p:cNvPr>
              <p:cNvSpPr>
                <a:spLocks noChangeArrowheads="1"/>
              </p:cNvSpPr>
              <p:nvPr/>
            </p:nvSpPr>
            <p:spPr bwMode="auto">
              <a:xfrm>
                <a:off x="1524000" y="533412"/>
                <a:ext cx="9144000" cy="4419591"/>
              </a:xfrm>
              <a:prstGeom prst="rect">
                <a:avLst/>
              </a:prstGeom>
              <a:noFill/>
              <a:ln w="9525">
                <a:noFill/>
                <a:miter lim="800000"/>
                <a:headEnd/>
                <a:tailEnd/>
              </a:ln>
            </p:spPr>
            <p:txBody>
              <a:bodyPr/>
              <a:lstStyle/>
              <a:p>
                <a:pPr marL="342900" indent="-342900" algn="just">
                  <a:spcBef>
                    <a:spcPts val="100"/>
                  </a:spcBef>
                  <a:buFont typeface="Arial" panose="020B0604020202020204" pitchFamily="34" charset="0"/>
                  <a:buChar char="•"/>
                </a:pPr>
                <a:r>
                  <a:rPr lang="vi-VN" sz="2400" dirty="0">
                    <a:solidFill>
                      <a:srgbClr val="0070C0"/>
                    </a:solidFill>
                  </a:rPr>
                  <a:t>Ví dụ 3</a:t>
                </a:r>
                <a:r>
                  <a:rPr lang="en-US" sz="2400" dirty="0">
                    <a:solidFill>
                      <a:srgbClr val="0070C0"/>
                    </a:solidFill>
                  </a:rPr>
                  <a:t>:</a:t>
                </a:r>
                <a:r>
                  <a:rPr lang="vi-VN" sz="2400" dirty="0">
                    <a:solidFill>
                      <a:srgbClr val="0070C0"/>
                    </a:solidFill>
                  </a:rPr>
                  <a:t> </a:t>
                </a:r>
                <a:r>
                  <a:rPr lang="en-US" sz="2400" dirty="0">
                    <a:solidFill>
                      <a:srgbClr val="0070C0"/>
                    </a:solidFill>
                  </a:rPr>
                  <a:t>d</a:t>
                </a:r>
                <a:r>
                  <a:rPr lang="vi-VN" sz="2400" dirty="0">
                    <a:solidFill>
                      <a:srgbClr val="0070C0"/>
                    </a:solidFill>
                  </a:rPr>
                  <a:t>ựa trên bảng cho trong </a:t>
                </a:r>
                <a:r>
                  <a:rPr lang="en-US" sz="2400" dirty="0">
                    <a:solidFill>
                      <a:srgbClr val="0070C0"/>
                    </a:solidFill>
                  </a:rPr>
                  <a:t>v</a:t>
                </a:r>
                <a:r>
                  <a:rPr lang="vi-VN" sz="2400" dirty="0">
                    <a:solidFill>
                      <a:srgbClr val="0070C0"/>
                    </a:solidFill>
                  </a:rPr>
                  <a:t>í dụ </a:t>
                </a:r>
                <a:r>
                  <a:rPr lang="en-US" sz="2400" dirty="0">
                    <a:solidFill>
                      <a:srgbClr val="0070C0"/>
                    </a:solidFill>
                  </a:rPr>
                  <a:t>2</a:t>
                </a:r>
              </a:p>
              <a:p>
                <a:pPr marL="800100" lvl="1" indent="-342900" algn="just">
                  <a:spcBef>
                    <a:spcPts val="100"/>
                  </a:spcBef>
                  <a:buFont typeface="Wingdings" panose="05000000000000000000" pitchFamily="2" charset="2"/>
                  <a:buChar char="§"/>
                </a:pPr>
                <a:r>
                  <a:rPr lang="en-US" sz="2000" dirty="0">
                    <a:solidFill>
                      <a:srgbClr val="0070C0"/>
                    </a:solidFill>
                    <a:latin typeface="+mn-lt"/>
                  </a:rPr>
                  <a:t>Trong 8 </a:t>
                </a:r>
                <a:r>
                  <a:rPr lang="en-US" sz="2000" dirty="0" err="1">
                    <a:solidFill>
                      <a:srgbClr val="0070C0"/>
                    </a:solidFill>
                    <a:latin typeface="+mn-lt"/>
                  </a:rPr>
                  <a:t>mẫu</a:t>
                </a:r>
                <a:r>
                  <a:rPr lang="en-US" sz="2000" dirty="0">
                    <a:solidFill>
                      <a:srgbClr val="0070C0"/>
                    </a:solidFill>
                    <a:latin typeface="+mn-lt"/>
                  </a:rPr>
                  <a:t> </a:t>
                </a:r>
                <a:r>
                  <a:rPr lang="en-US" sz="2000" dirty="0" err="1">
                    <a:solidFill>
                      <a:srgbClr val="0070C0"/>
                    </a:solidFill>
                    <a:latin typeface="+mn-lt"/>
                  </a:rPr>
                  <a:t>có</a:t>
                </a:r>
                <a:r>
                  <a:rPr lang="en-US" sz="2000" dirty="0">
                    <a:solidFill>
                      <a:srgbClr val="0070C0"/>
                    </a:solidFill>
                    <a:latin typeface="+mn-lt"/>
                  </a:rPr>
                  <a:t> 3 </a:t>
                </a:r>
                <a:r>
                  <a:rPr lang="en-US" sz="2000" dirty="0" err="1">
                    <a:solidFill>
                      <a:srgbClr val="0070C0"/>
                    </a:solidFill>
                    <a:latin typeface="+mn-lt"/>
                  </a:rPr>
                  <a:t>mẫu</a:t>
                </a:r>
                <a:r>
                  <a:rPr lang="en-US" sz="2000" dirty="0">
                    <a:solidFill>
                      <a:srgbClr val="0070C0"/>
                    </a:solidFill>
                    <a:latin typeface="+mn-lt"/>
                  </a:rPr>
                  <a:t> “</a:t>
                </a:r>
                <a:r>
                  <a:rPr lang="en-US" sz="2000" dirty="0" err="1">
                    <a:solidFill>
                      <a:srgbClr val="0070C0"/>
                    </a:solidFill>
                    <a:latin typeface="+mn-lt"/>
                  </a:rPr>
                  <a:t>Bị</a:t>
                </a:r>
                <a:r>
                  <a:rPr lang="en-US" sz="2000" dirty="0">
                    <a:solidFill>
                      <a:srgbClr val="0070C0"/>
                    </a:solidFill>
                    <a:latin typeface="+mn-lt"/>
                  </a:rPr>
                  <a:t> </a:t>
                </a:r>
                <a:r>
                  <a:rPr lang="en-US" sz="2000" dirty="0" err="1">
                    <a:solidFill>
                      <a:srgbClr val="0070C0"/>
                    </a:solidFill>
                    <a:latin typeface="+mn-lt"/>
                  </a:rPr>
                  <a:t>cháy</a:t>
                </a:r>
                <a:r>
                  <a:rPr lang="en-US" sz="2000" dirty="0">
                    <a:solidFill>
                      <a:srgbClr val="0070C0"/>
                    </a:solidFill>
                    <a:latin typeface="+mn-lt"/>
                  </a:rPr>
                  <a:t>” </a:t>
                </a:r>
                <a:r>
                  <a:rPr lang="en-US" sz="2000" dirty="0" err="1">
                    <a:solidFill>
                      <a:srgbClr val="0070C0"/>
                    </a:solidFill>
                    <a:latin typeface="+mn-lt"/>
                  </a:rPr>
                  <a:t>và</a:t>
                </a:r>
                <a:r>
                  <a:rPr lang="en-US" sz="2000" dirty="0">
                    <a:solidFill>
                      <a:srgbClr val="0070C0"/>
                    </a:solidFill>
                    <a:latin typeface="+mn-lt"/>
                  </a:rPr>
                  <a:t> 5 </a:t>
                </a:r>
                <a:r>
                  <a:rPr lang="en-US" sz="2000" dirty="0" err="1">
                    <a:solidFill>
                      <a:srgbClr val="0070C0"/>
                    </a:solidFill>
                    <a:latin typeface="+mn-lt"/>
                  </a:rPr>
                  <a:t>mẫu</a:t>
                </a:r>
                <a:r>
                  <a:rPr lang="en-US" sz="2000" dirty="0">
                    <a:solidFill>
                      <a:srgbClr val="0070C0"/>
                    </a:solidFill>
                    <a:latin typeface="+mn-lt"/>
                  </a:rPr>
                  <a:t> “</a:t>
                </a:r>
                <a:r>
                  <a:rPr lang="en-US" sz="2000" dirty="0" err="1">
                    <a:solidFill>
                      <a:srgbClr val="0070C0"/>
                    </a:solidFill>
                    <a:latin typeface="+mn-lt"/>
                  </a:rPr>
                  <a:t>Không</a:t>
                </a:r>
                <a:r>
                  <a:rPr lang="en-US" sz="2000" dirty="0">
                    <a:solidFill>
                      <a:srgbClr val="0070C0"/>
                    </a:solidFill>
                    <a:latin typeface="+mn-lt"/>
                  </a:rPr>
                  <a:t>”</a:t>
                </a:r>
              </a:p>
              <a:p>
                <a:pPr marL="1257300" lvl="2" indent="-342900" algn="just">
                  <a:spcBef>
                    <a:spcPts val="300"/>
                  </a:spcBef>
                  <a:buFont typeface="Symbol" panose="05050102010706020507" pitchFamily="18" charset="2"/>
                  <a:buChar char="®"/>
                </a:pPr>
                <a:r>
                  <a:rPr lang="en-US" sz="2000" dirty="0">
                    <a:solidFill>
                      <a:srgbClr val="0070C0"/>
                    </a:solidFill>
                    <a:sym typeface="Symbol" panose="05050102010706020507" pitchFamily="18" charset="2"/>
                  </a:rPr>
                  <a:t>|D| = 8, n = 2, C</a:t>
                </a:r>
                <a:r>
                  <a:rPr lang="en-US" sz="2000" baseline="-25000" dirty="0">
                    <a:solidFill>
                      <a:srgbClr val="0070C0"/>
                    </a:solidFill>
                    <a:sym typeface="Symbol" panose="05050102010706020507" pitchFamily="18" charset="2"/>
                  </a:rPr>
                  <a:t>1</a:t>
                </a:r>
                <a:r>
                  <a:rPr lang="en-US" sz="2000" dirty="0">
                    <a:solidFill>
                      <a:srgbClr val="0070C0"/>
                    </a:solidFill>
                    <a:sym typeface="Symbol" panose="05050102010706020507" pitchFamily="18" charset="2"/>
                  </a:rPr>
                  <a:t> = “</a:t>
                </a:r>
                <a:r>
                  <a:rPr lang="en-US" sz="2000" dirty="0" err="1">
                    <a:solidFill>
                      <a:srgbClr val="0070C0"/>
                    </a:solidFill>
                    <a:sym typeface="Symbol" panose="05050102010706020507" pitchFamily="18" charset="2"/>
                  </a:rPr>
                  <a:t>Bị</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cháy</a:t>
                </a:r>
                <a:r>
                  <a:rPr lang="en-US" sz="2000" dirty="0">
                    <a:solidFill>
                      <a:srgbClr val="0070C0"/>
                    </a:solidFill>
                    <a:sym typeface="Symbol" panose="05050102010706020507" pitchFamily="18" charset="2"/>
                  </a:rPr>
                  <a:t>”, C</a:t>
                </a:r>
                <a:r>
                  <a:rPr lang="en-US" sz="2000" baseline="-25000" dirty="0">
                    <a:solidFill>
                      <a:srgbClr val="0070C0"/>
                    </a:solidFill>
                    <a:sym typeface="Symbol" panose="05050102010706020507" pitchFamily="18" charset="2"/>
                  </a:rPr>
                  <a:t>2</a:t>
                </a:r>
                <a:r>
                  <a:rPr lang="en-US" sz="2000" dirty="0">
                    <a:solidFill>
                      <a:srgbClr val="0070C0"/>
                    </a:solidFill>
                    <a:sym typeface="Symbol" panose="05050102010706020507" pitchFamily="18" charset="2"/>
                  </a:rPr>
                  <a:t> = “</a:t>
                </a:r>
                <a:r>
                  <a:rPr lang="en-US" sz="2000" dirty="0" err="1">
                    <a:solidFill>
                      <a:srgbClr val="0070C0"/>
                    </a:solidFill>
                    <a:sym typeface="Symbol" panose="05050102010706020507" pitchFamily="18" charset="2"/>
                  </a:rPr>
                  <a:t>Không</a:t>
                </a:r>
                <a:r>
                  <a:rPr lang="en-US" sz="2000" dirty="0">
                    <a:solidFill>
                      <a:srgbClr val="0070C0"/>
                    </a:solidFill>
                    <a:sym typeface="Symbol" panose="05050102010706020507" pitchFamily="18" charset="2"/>
                  </a:rPr>
                  <a:t>”</a:t>
                </a:r>
              </a:p>
              <a:p>
                <a:pPr marL="1257300" lvl="2" indent="-342900" algn="just">
                  <a:spcBef>
                    <a:spcPts val="300"/>
                  </a:spcBef>
                  <a:buFont typeface="Symbol" panose="05050102010706020507" pitchFamily="18" charset="2"/>
                  <a:buChar char="®"/>
                </a:pPr>
                <a:r>
                  <a:rPr lang="en-US" sz="2000" dirty="0">
                    <a:solidFill>
                      <a:srgbClr val="0070C0"/>
                    </a:solidFill>
                    <a:sym typeface="Symbol" panose="05050102010706020507" pitchFamily="18" charset="2"/>
                  </a:rPr>
                  <a:t>|C</a:t>
                </a:r>
                <a:r>
                  <a:rPr lang="en-US" sz="2000" baseline="-25000" dirty="0">
                    <a:solidFill>
                      <a:srgbClr val="0070C0"/>
                    </a:solidFill>
                    <a:sym typeface="Symbol" panose="05050102010706020507" pitchFamily="18" charset="2"/>
                  </a:rPr>
                  <a:t>1,D</a:t>
                </a:r>
                <a:r>
                  <a:rPr lang="en-US" sz="2000" dirty="0">
                    <a:solidFill>
                      <a:srgbClr val="0070C0"/>
                    </a:solidFill>
                    <a:sym typeface="Symbol" panose="05050102010706020507" pitchFamily="18" charset="2"/>
                  </a:rPr>
                  <a:t>| = 3, |C</a:t>
                </a:r>
                <a:r>
                  <a:rPr lang="en-US" sz="2000" baseline="-25000" dirty="0">
                    <a:solidFill>
                      <a:srgbClr val="0070C0"/>
                    </a:solidFill>
                    <a:sym typeface="Symbol" panose="05050102010706020507" pitchFamily="18" charset="2"/>
                  </a:rPr>
                  <a:t>2,D</a:t>
                </a:r>
                <a:r>
                  <a:rPr lang="en-US" sz="2000" dirty="0">
                    <a:solidFill>
                      <a:srgbClr val="0070C0"/>
                    </a:solidFill>
                    <a:sym typeface="Symbol" panose="05050102010706020507" pitchFamily="18" charset="2"/>
                  </a:rPr>
                  <a:t>| = 5 </a:t>
                </a:r>
              </a:p>
              <a:p>
                <a:pPr marL="1257300" lvl="2" indent="-342900" algn="just">
                  <a:spcBef>
                    <a:spcPts val="300"/>
                  </a:spcBef>
                  <a:buFont typeface="Symbol" panose="05050102010706020507" pitchFamily="18" charset="2"/>
                  <a:buChar char="®"/>
                </a:pPr>
                <a:r>
                  <a:rPr lang="en-US" sz="2000" dirty="0">
                    <a:solidFill>
                      <a:srgbClr val="0070C0"/>
                    </a:solidFill>
                    <a:sym typeface="Symbol" panose="05050102010706020507" pitchFamily="18" charset="2"/>
                  </a:rPr>
                  <a:t>Entropy </a:t>
                </a:r>
                <a:r>
                  <a:rPr lang="en-US" sz="2000" dirty="0" err="1">
                    <a:solidFill>
                      <a:srgbClr val="0070C0"/>
                    </a:solidFill>
                    <a:sym typeface="Symbol" panose="05050102010706020507" pitchFamily="18" charset="2"/>
                  </a:rPr>
                  <a:t>để</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phân</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lớp</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một</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mẫu</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trong</a:t>
                </a:r>
                <a:r>
                  <a:rPr lang="en-US" sz="2000" dirty="0">
                    <a:solidFill>
                      <a:srgbClr val="0070C0"/>
                    </a:solidFill>
                    <a:sym typeface="Symbol" panose="05050102010706020507" pitchFamily="18" charset="2"/>
                  </a:rPr>
                  <a:t> D </a:t>
                </a:r>
                <a:r>
                  <a:rPr lang="en-US" sz="2000" dirty="0" err="1">
                    <a:solidFill>
                      <a:srgbClr val="0070C0"/>
                    </a:solidFill>
                    <a:sym typeface="Symbol" panose="05050102010706020507" pitchFamily="18" charset="2"/>
                  </a:rPr>
                  <a:t>là</a:t>
                </a:r>
                <a:endParaRPr lang="en-US" sz="2000" dirty="0">
                  <a:solidFill>
                    <a:srgbClr val="0070C0"/>
                  </a:solidFill>
                  <a:latin typeface="+mn-lt"/>
                </a:endParaRPr>
              </a:p>
              <a:p>
                <a:pPr lvl="3" algn="just">
                  <a:spcBef>
                    <a:spcPts val="300"/>
                  </a:spcBef>
                </a:pPr>
                <a14:m>
                  <m:oMathPara xmlns:m="http://schemas.openxmlformats.org/officeDocument/2006/math">
                    <m:oMathParaPr>
                      <m:jc m:val="left"/>
                    </m:oMathParaPr>
                    <m:oMath xmlns:m="http://schemas.openxmlformats.org/officeDocument/2006/math">
                      <m:r>
                        <m:rPr>
                          <m:sty m:val="p"/>
                        </m:rPr>
                        <a:rPr lang="en-US" sz="2000">
                          <a:solidFill>
                            <a:srgbClr val="0070C0"/>
                          </a:solidFill>
                          <a:latin typeface="Cambria Math" panose="02040503050406030204" pitchFamily="18" charset="0"/>
                        </a:rPr>
                        <m:t>Info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vi-VN" sz="2000">
                          <a:solidFill>
                            <a:srgbClr val="0070C0"/>
                          </a:solidFill>
                          <a:latin typeface="Cambria Math" panose="02040503050406030204" pitchFamily="18" charset="0"/>
                        </a:rPr>
                        <m:t>=</m:t>
                      </m:r>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a:solidFill>
                                <a:srgbClr val="0070C0"/>
                              </a:solidFill>
                              <a:latin typeface="Cambria Math" panose="02040503050406030204" pitchFamily="18" charset="0"/>
                            </a:rPr>
                            <m:t>8</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a:solidFill>
                                    <a:srgbClr val="0070C0"/>
                                  </a:solidFill>
                                  <a:latin typeface="Cambria Math" panose="02040503050406030204" pitchFamily="18" charset="0"/>
                                </a:rPr>
                                <m:t>8</m:t>
                              </m:r>
                            </m:den>
                          </m:f>
                        </m:e>
                      </m:func>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5</m:t>
                          </m:r>
                        </m:num>
                        <m:den>
                          <m:r>
                            <a:rPr lang="en-US" sz="2000">
                              <a:solidFill>
                                <a:srgbClr val="0070C0"/>
                              </a:solidFill>
                              <a:latin typeface="Cambria Math" panose="02040503050406030204" pitchFamily="18" charset="0"/>
                            </a:rPr>
                            <m:t>8</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5</m:t>
                              </m:r>
                            </m:num>
                            <m:den>
                              <m:r>
                                <a:rPr lang="en-US" sz="2000">
                                  <a:solidFill>
                                    <a:srgbClr val="0070C0"/>
                                  </a:solidFill>
                                  <a:latin typeface="Cambria Math" panose="02040503050406030204" pitchFamily="18" charset="0"/>
                                </a:rPr>
                                <m:t>8</m:t>
                              </m:r>
                            </m:den>
                          </m:f>
                          <m:r>
                            <a:rPr lang="en-US" sz="2000">
                              <a:solidFill>
                                <a:srgbClr val="0070C0"/>
                              </a:solidFill>
                              <a:latin typeface="Cambria Math" panose="02040503050406030204" pitchFamily="18" charset="0"/>
                              <a:ea typeface="Cambria Math" panose="02040503050406030204" pitchFamily="18" charset="0"/>
                            </a:rPr>
                            <m:t>≈0.9</m:t>
                          </m:r>
                          <m:r>
                            <a:rPr lang="en-US" sz="2000">
                              <a:solidFill>
                                <a:srgbClr val="0070C0"/>
                              </a:solidFill>
                              <a:latin typeface="Cambria Math" panose="02040503050406030204" pitchFamily="18" charset="0"/>
                              <a:ea typeface="Cambria Math" panose="02040503050406030204" pitchFamily="18" charset="0"/>
                            </a:rPr>
                            <m:t>5</m:t>
                          </m:r>
                          <m:r>
                            <a:rPr lang="en-US" sz="2000">
                              <a:solidFill>
                                <a:srgbClr val="0070C0"/>
                              </a:solidFill>
                              <a:latin typeface="Cambria Math" panose="02040503050406030204" pitchFamily="18" charset="0"/>
                              <a:ea typeface="Cambria Math" panose="02040503050406030204" pitchFamily="18" charset="0"/>
                            </a:rPr>
                            <m:t>4</m:t>
                          </m:r>
                        </m:e>
                      </m:func>
                    </m:oMath>
                  </m:oMathPara>
                </a14:m>
                <a:endParaRPr lang="en-US" sz="2000" dirty="0">
                  <a:solidFill>
                    <a:srgbClr val="0070C0"/>
                  </a:solidFill>
                  <a:latin typeface="+mn-lt"/>
                </a:endParaRPr>
              </a:p>
              <a:p>
                <a:pPr marL="800100" lvl="1" indent="-342900" algn="just">
                  <a:spcBef>
                    <a:spcPts val="300"/>
                  </a:spcBef>
                  <a:buFont typeface="Wingdings" panose="05000000000000000000" pitchFamily="2" charset="2"/>
                  <a:buChar char="§"/>
                </a:pPr>
                <a:r>
                  <a:rPr lang="en-US" sz="2000" dirty="0" err="1">
                    <a:solidFill>
                      <a:srgbClr val="0070C0"/>
                    </a:solidFill>
                  </a:rPr>
                  <a:t>Tính</a:t>
                </a:r>
                <a:r>
                  <a:rPr lang="en-US" sz="2000" dirty="0">
                    <a:solidFill>
                      <a:srgbClr val="0070C0"/>
                    </a:solidFill>
                  </a:rPr>
                  <a:t> information gain </a:t>
                </a:r>
                <a:r>
                  <a:rPr lang="en-US" sz="2000" dirty="0" err="1">
                    <a:solidFill>
                      <a:srgbClr val="0070C0"/>
                    </a:solidFill>
                  </a:rPr>
                  <a:t>đối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Màu</a:t>
                </a:r>
                <a:r>
                  <a:rPr lang="en-US" sz="2000" dirty="0">
                    <a:solidFill>
                      <a:srgbClr val="0070C0"/>
                    </a:solidFill>
                  </a:rPr>
                  <a:t> </a:t>
                </a:r>
                <a:r>
                  <a:rPr lang="en-US" sz="2000" dirty="0" err="1">
                    <a:solidFill>
                      <a:srgbClr val="0070C0"/>
                    </a:solidFill>
                  </a:rPr>
                  <a:t>tóc</a:t>
                </a:r>
                <a:r>
                  <a:rPr lang="en-US" sz="2000" dirty="0">
                    <a:solidFill>
                      <a:srgbClr val="0070C0"/>
                    </a:solidFill>
                  </a:rPr>
                  <a:t>”</a:t>
                </a:r>
                <a:endParaRPr lang="vi-VN" sz="2000" dirty="0">
                  <a:solidFill>
                    <a:srgbClr val="0070C0"/>
                  </a:solidFill>
                </a:endParaRPr>
              </a:p>
              <a:p>
                <a:pPr lvl="2">
                  <a:spcBef>
                    <a:spcPts val="300"/>
                  </a:spcBef>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m:t>
                          </m:r>
                          <m:r>
                            <m:rPr>
                              <m:sty m:val="p"/>
                            </m:rPr>
                            <a:rPr lang="en-US" sz="2000">
                              <a:solidFill>
                                <a:srgbClr val="0070C0"/>
                              </a:solidFill>
                              <a:latin typeface="Cambria Math" panose="02040503050406030204" pitchFamily="18" charset="0"/>
                            </a:rPr>
                            <m:t>nfo</m:t>
                          </m:r>
                        </m:e>
                        <m:sub>
                          <m:r>
                            <m:rPr>
                              <m:sty m:val="p"/>
                            </m:rPr>
                            <a:rPr lang="en-US" sz="2000" i="1">
                              <a:solidFill>
                                <a:srgbClr val="0070C0"/>
                              </a:solidFill>
                              <a:latin typeface="Cambria Math" panose="02040503050406030204" pitchFamily="18" charset="0"/>
                            </a:rPr>
                            <m:t>M</m:t>
                          </m:r>
                          <m:r>
                            <a:rPr lang="en-US" sz="2000" i="1">
                              <a:solidFill>
                                <a:srgbClr val="0070C0"/>
                              </a:solidFill>
                              <a:latin typeface="Cambria Math" panose="02040503050406030204" pitchFamily="18" charset="0"/>
                            </a:rPr>
                            <m:t>à</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t</m:t>
                          </m:r>
                          <m:r>
                            <a:rPr lang="en-US" sz="2000" i="1">
                              <a:solidFill>
                                <a:srgbClr val="0070C0"/>
                              </a:solidFill>
                              <a:latin typeface="Cambria Math" panose="02040503050406030204" pitchFamily="18" charset="0"/>
                            </a:rPr>
                            <m:t>ó</m:t>
                          </m:r>
                          <m:r>
                            <m:rPr>
                              <m:sty m:val="p"/>
                            </m:rPr>
                            <a:rPr lang="en-US" sz="2000" i="1">
                              <a:solidFill>
                                <a:srgbClr val="0070C0"/>
                              </a:solidFill>
                              <a:latin typeface="Cambria Math" panose="02040503050406030204" pitchFamily="18" charset="0"/>
                            </a:rPr>
                            <m:t>c</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4</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i="1">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4</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4</m:t>
                                  </m:r>
                                </m:den>
                              </m:f>
                            </m:e>
                          </m:func>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4</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4</m:t>
                                  </m:r>
                                </m:den>
                              </m:f>
                            </m:e>
                          </m:func>
                        </m:e>
                      </m:d>
                      <m:r>
                        <a:rPr lang="en-US" sz="2000" i="1">
                          <a:solidFill>
                            <a:srgbClr val="0070C0"/>
                          </a:solidFill>
                          <a:latin typeface="Cambria Math" panose="02040503050406030204" pitchFamily="18" charset="0"/>
                        </a:rPr>
                        <m:t>+</m:t>
                      </m:r>
                    </m:oMath>
                  </m:oMathPara>
                </a14:m>
                <a:endParaRPr lang="en-US" sz="2000" i="1" dirty="0">
                  <a:solidFill>
                    <a:srgbClr val="0070C0"/>
                  </a:solidFill>
                  <a:latin typeface="Cambria Math" panose="02040503050406030204" pitchFamily="18" charset="0"/>
                </a:endParaRPr>
              </a:p>
              <a:p>
                <a:pPr marL="2743200" lvl="5">
                  <a:spcBef>
                    <a:spcPts val="300"/>
                  </a:spcBef>
                </a:pPr>
                <a14:m>
                  <m:oMathPara xmlns:m="http://schemas.openxmlformats.org/officeDocument/2006/math">
                    <m:oMathParaPr>
                      <m:jc m:val="left"/>
                    </m:oMathParaPr>
                    <m:oMath xmlns:m="http://schemas.openxmlformats.org/officeDocument/2006/math">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3</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3</m:t>
                                  </m:r>
                                </m:den>
                              </m:f>
                            </m:e>
                          </m:func>
                        </m:e>
                      </m:d>
                      <m:r>
                        <a:rPr lang="en-US" sz="2000" i="1">
                          <a:solidFill>
                            <a:srgbClr val="0070C0"/>
                          </a:solidFill>
                          <a:latin typeface="Cambria Math" panose="02040503050406030204" pitchFamily="18" charset="0"/>
                        </a:rPr>
                        <m:t>+</m:t>
                      </m:r>
                    </m:oMath>
                  </m:oMathPara>
                </a14:m>
                <a:endParaRPr lang="en-US" sz="2000" i="1" dirty="0">
                  <a:solidFill>
                    <a:srgbClr val="0070C0"/>
                  </a:solidFill>
                  <a:latin typeface="Cambria Math" panose="02040503050406030204" pitchFamily="18" charset="0"/>
                </a:endParaRPr>
              </a:p>
              <a:p>
                <a:pPr marL="2743200" lvl="5">
                  <a:spcBef>
                    <a:spcPts val="300"/>
                  </a:spcBef>
                </a:pPr>
                <a14:m>
                  <m:oMathPara xmlns:m="http://schemas.openxmlformats.org/officeDocument/2006/math">
                    <m:oMathParaPr>
                      <m:jc m:val="left"/>
                    </m:oMathParaPr>
                    <m:oMath xmlns:m="http://schemas.openxmlformats.org/officeDocument/2006/math">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1</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1</m:t>
                                  </m:r>
                                </m:den>
                              </m:f>
                            </m:e>
                          </m:func>
                        </m:e>
                      </m:d>
                      <m:r>
                        <a:rPr lang="en-US" sz="2000" i="1">
                          <a:solidFill>
                            <a:srgbClr val="0070C0"/>
                          </a:solidFill>
                          <a:latin typeface="Cambria Math" panose="02040503050406030204" pitchFamily="18" charset="0"/>
                        </a:rPr>
                        <m:t>=0.5</m:t>
                      </m:r>
                    </m:oMath>
                  </m:oMathPara>
                </a14:m>
                <a:endParaRPr lang="en-US" sz="2000" dirty="0">
                  <a:solidFill>
                    <a:srgbClr val="0070C0"/>
                  </a:solidFill>
                </a:endParaRPr>
              </a:p>
              <a:p>
                <a:pPr marL="1257300" lvl="2" indent="-342900">
                  <a:spcBef>
                    <a:spcPts val="300"/>
                  </a:spcBef>
                  <a:buFont typeface="Symbol" panose="05050102010706020507" pitchFamily="18" charset="2"/>
                  <a:buChar char="®"/>
                </a:pPr>
                <a14:m>
                  <m:oMath xmlns:m="http://schemas.openxmlformats.org/officeDocument/2006/math">
                    <m:r>
                      <m:rPr>
                        <m:sty m:val="p"/>
                      </m:rPr>
                      <a:rPr lang="en-US" sz="2000">
                        <a:solidFill>
                          <a:srgbClr val="0070C0"/>
                        </a:solidFill>
                        <a:latin typeface="Cambria Math" panose="02040503050406030204" pitchFamily="18" charset="0"/>
                      </a:rPr>
                      <m:t>Gain</m:t>
                    </m:r>
                    <m:d>
                      <m:dPr>
                        <m:ctrlPr>
                          <a:rPr lang="en-US" sz="2000" i="1">
                            <a:solidFill>
                              <a:srgbClr val="0070C0"/>
                            </a:solidFill>
                            <a:latin typeface="Cambria Math" panose="02040503050406030204" pitchFamily="18" charset="0"/>
                          </a:rPr>
                        </m:ctrlPr>
                      </m:dPr>
                      <m:e>
                        <m:r>
                          <m:rPr>
                            <m:sty m:val="p"/>
                          </m:rPr>
                          <a:rPr lang="en-US" sz="2000" i="1">
                            <a:solidFill>
                              <a:srgbClr val="0070C0"/>
                            </a:solidFill>
                            <a:latin typeface="Cambria Math" panose="02040503050406030204" pitchFamily="18" charset="0"/>
                          </a:rPr>
                          <m:t>M</m:t>
                        </m:r>
                        <m:r>
                          <a:rPr lang="en-US" sz="2000" i="1">
                            <a:solidFill>
                              <a:srgbClr val="0070C0"/>
                            </a:solidFill>
                            <a:latin typeface="Cambria Math" panose="02040503050406030204" pitchFamily="18" charset="0"/>
                          </a:rPr>
                          <m:t>à</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t</m:t>
                        </m:r>
                        <m:r>
                          <a:rPr lang="en-US" sz="2000" i="1">
                            <a:solidFill>
                              <a:srgbClr val="0070C0"/>
                            </a:solidFill>
                            <a:latin typeface="Cambria Math" panose="02040503050406030204" pitchFamily="18" charset="0"/>
                          </a:rPr>
                          <m:t>ó</m:t>
                        </m:r>
                        <m:r>
                          <m:rPr>
                            <m:sty m:val="p"/>
                          </m:rPr>
                          <a:rPr lang="en-US" sz="2000" i="1">
                            <a:solidFill>
                              <a:srgbClr val="0070C0"/>
                            </a:solidFill>
                            <a:latin typeface="Cambria Math" panose="02040503050406030204" pitchFamily="18" charset="0"/>
                          </a:rPr>
                          <m:t>c</m:t>
                        </m:r>
                      </m:e>
                    </m:d>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Info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m:t>
                        </m:r>
                        <m:r>
                          <m:rPr>
                            <m:sty m:val="p"/>
                          </m:rPr>
                          <a:rPr lang="en-US" sz="2000">
                            <a:solidFill>
                              <a:srgbClr val="0070C0"/>
                            </a:solidFill>
                            <a:latin typeface="Cambria Math" panose="02040503050406030204" pitchFamily="18" charset="0"/>
                          </a:rPr>
                          <m:t>nfo</m:t>
                        </m:r>
                      </m:e>
                      <m:sub>
                        <m:r>
                          <m:rPr>
                            <m:sty m:val="p"/>
                          </m:rPr>
                          <a:rPr lang="en-US" sz="2000" i="1">
                            <a:solidFill>
                              <a:srgbClr val="0070C0"/>
                            </a:solidFill>
                            <a:latin typeface="Cambria Math" panose="02040503050406030204" pitchFamily="18" charset="0"/>
                          </a:rPr>
                          <m:t>M</m:t>
                        </m:r>
                        <m:r>
                          <a:rPr lang="en-US" sz="2000" i="1">
                            <a:solidFill>
                              <a:srgbClr val="0070C0"/>
                            </a:solidFill>
                            <a:latin typeface="Cambria Math" panose="02040503050406030204" pitchFamily="18" charset="0"/>
                          </a:rPr>
                          <m:t>à</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t</m:t>
                        </m:r>
                        <m:r>
                          <a:rPr lang="en-US" sz="2000" i="1">
                            <a:solidFill>
                              <a:srgbClr val="0070C0"/>
                            </a:solidFill>
                            <a:latin typeface="Cambria Math" panose="02040503050406030204" pitchFamily="18" charset="0"/>
                          </a:rPr>
                          <m:t>ó</m:t>
                        </m:r>
                        <m:r>
                          <m:rPr>
                            <m:sty m:val="p"/>
                          </m:rPr>
                          <a:rPr lang="en-US" sz="2000" i="1">
                            <a:solidFill>
                              <a:srgbClr val="0070C0"/>
                            </a:solidFill>
                            <a:latin typeface="Cambria Math" panose="02040503050406030204" pitchFamily="18" charset="0"/>
                          </a:rPr>
                          <m:t>c</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0.4</m:t>
                    </m:r>
                    <m:r>
                      <a:rPr lang="en-US" sz="2000" i="1">
                        <a:solidFill>
                          <a:srgbClr val="0070C0"/>
                        </a:solidFill>
                        <a:latin typeface="Cambria Math" panose="02040503050406030204" pitchFamily="18" charset="0"/>
                      </a:rPr>
                      <m:t>54</m:t>
                    </m:r>
                  </m:oMath>
                </a14:m>
                <a:endParaRPr lang="en-US" sz="2000" dirty="0">
                  <a:solidFill>
                    <a:srgbClr val="0070C0"/>
                  </a:solidFill>
                  <a:latin typeface="+mn-lt"/>
                </a:endParaRPr>
              </a:p>
            </p:txBody>
          </p:sp>
        </mc:Choice>
        <mc:Fallback>
          <p:sp>
            <p:nvSpPr>
              <p:cNvPr id="8" name="Rectangle 7">
                <a:extLst>
                  <a:ext uri="{FF2B5EF4-FFF2-40B4-BE49-F238E27FC236}">
                    <a16:creationId xmlns:a16="http://schemas.microsoft.com/office/drawing/2014/main" id="{E382A04D-45FA-491A-8F90-602AE234AE8C}"/>
                  </a:ext>
                </a:extLst>
              </p:cNvPr>
              <p:cNvSpPr>
                <a:spLocks noRot="1" noChangeAspect="1" noMove="1" noResize="1" noEditPoints="1" noAdjustHandles="1" noChangeArrowheads="1" noChangeShapeType="1" noTextEdit="1"/>
              </p:cNvSpPr>
              <p:nvPr/>
            </p:nvSpPr>
            <p:spPr bwMode="auto">
              <a:xfrm>
                <a:off x="1524000" y="533412"/>
                <a:ext cx="9144000" cy="4419591"/>
              </a:xfrm>
              <a:prstGeom prst="rect">
                <a:avLst/>
              </a:prstGeom>
              <a:blipFill>
                <a:blip r:embed="rId3"/>
                <a:stretch>
                  <a:fillRect l="-867" t="-1103" b="-18069"/>
                </a:stretch>
              </a:blipFill>
              <a:ln w="9525">
                <a:noFill/>
                <a:miter lim="800000"/>
                <a:headEnd/>
                <a:tailEnd/>
              </a:ln>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7B6B6E61-241D-4638-B717-FBC360722A5D}"/>
              </a:ext>
            </a:extLst>
          </p:cNvPr>
          <p:cNvGraphicFramePr>
            <a:graphicFrameLocks noGrp="1"/>
          </p:cNvGraphicFramePr>
          <p:nvPr>
            <p:extLst>
              <p:ext uri="{D42A27DB-BD31-4B8C-83A1-F6EECF244321}">
                <p14:modId xmlns:p14="http://schemas.microsoft.com/office/powerpoint/2010/main" val="918889837"/>
              </p:ext>
            </p:extLst>
          </p:nvPr>
        </p:nvGraphicFramePr>
        <p:xfrm>
          <a:off x="7620003" y="3062654"/>
          <a:ext cx="2740447" cy="1325880"/>
        </p:xfrm>
        <a:graphic>
          <a:graphicData uri="http://schemas.openxmlformats.org/drawingml/2006/table">
            <a:tbl>
              <a:tblPr>
                <a:tableStyleId>{5940675A-B579-460E-94D1-54222C63F5DA}</a:tableStyleId>
              </a:tblPr>
              <a:tblGrid>
                <a:gridCol w="951865">
                  <a:extLst>
                    <a:ext uri="{9D8B030D-6E8A-4147-A177-3AD203B41FA5}">
                      <a16:colId xmlns:a16="http://schemas.microsoft.com/office/drawing/2014/main" val="3275464442"/>
                    </a:ext>
                  </a:extLst>
                </a:gridCol>
                <a:gridCol w="888365">
                  <a:extLst>
                    <a:ext uri="{9D8B030D-6E8A-4147-A177-3AD203B41FA5}">
                      <a16:colId xmlns:a16="http://schemas.microsoft.com/office/drawing/2014/main" val="3110210436"/>
                    </a:ext>
                  </a:extLst>
                </a:gridCol>
                <a:gridCol w="900217">
                  <a:extLst>
                    <a:ext uri="{9D8B030D-6E8A-4147-A177-3AD203B41FA5}">
                      <a16:colId xmlns:a16="http://schemas.microsoft.com/office/drawing/2014/main" val="518524090"/>
                    </a:ext>
                  </a:extLst>
                </a:gridCol>
              </a:tblGrid>
              <a:tr h="321945">
                <a:tc>
                  <a:txBody>
                    <a:bodyPr/>
                    <a:lstStyle/>
                    <a:p>
                      <a:pPr marL="75565" marR="0" algn="ctr" eaLnBrk="0" hangingPunct="0">
                        <a:lnSpc>
                          <a:spcPct val="100000"/>
                        </a:lnSpc>
                        <a:spcBef>
                          <a:spcPts val="0"/>
                        </a:spcBef>
                        <a:spcAft>
                          <a:spcPts val="0"/>
                        </a:spcAft>
                      </a:pPr>
                      <a:r>
                        <a:rPr lang="en-US" sz="1800" dirty="0" err="1">
                          <a:solidFill>
                            <a:srgbClr val="0070C0"/>
                          </a:solidFill>
                          <a:effectLst/>
                          <a:latin typeface="+mn-lt"/>
                          <a:ea typeface="Calibri" panose="020F0502020204030204" pitchFamily="34" charset="0"/>
                          <a:cs typeface="Times New Roman" panose="02020603050405020304" pitchFamily="18" charset="0"/>
                        </a:rPr>
                        <a:t>Màu</a:t>
                      </a:r>
                      <a:r>
                        <a:rPr lang="en-US" sz="1800" dirty="0">
                          <a:solidFill>
                            <a:srgbClr val="0070C0"/>
                          </a:solidFill>
                          <a:effectLst/>
                          <a:latin typeface="+mn-lt"/>
                          <a:ea typeface="Calibri" panose="020F0502020204030204" pitchFamily="34" charset="0"/>
                          <a:cs typeface="Times New Roman" panose="02020603050405020304" pitchFamily="18" charset="0"/>
                        </a:rPr>
                        <a:t> </a:t>
                      </a:r>
                      <a:r>
                        <a:rPr lang="en-US" sz="1800" dirty="0" err="1">
                          <a:solidFill>
                            <a:srgbClr val="0070C0"/>
                          </a:solidFill>
                          <a:effectLst/>
                          <a:latin typeface="+mn-lt"/>
                          <a:ea typeface="Calibri" panose="020F0502020204030204" pitchFamily="34" charset="0"/>
                          <a:cs typeface="Times New Roman" panose="02020603050405020304" pitchFamily="18" charset="0"/>
                        </a:rPr>
                        <a:t>tóc</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solidFill>
                      <a:schemeClr val="bg1">
                        <a:lumMod val="75000"/>
                      </a:schemeClr>
                    </a:solidFill>
                  </a:tcP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Bị cháy</a:t>
                      </a:r>
                    </a:p>
                  </a:txBody>
                  <a:tcPr marL="0" marR="0" marT="0" marB="0" anchor="ctr">
                    <a:solidFill>
                      <a:schemeClr val="bg1">
                        <a:lumMod val="75000"/>
                      </a:schemeClr>
                    </a:solidFill>
                  </a:tcPr>
                </a:tc>
                <a:tc>
                  <a:txBody>
                    <a:bodyPr/>
                    <a:lstStyle/>
                    <a:p>
                      <a:pPr marL="7493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Không</a:t>
                      </a:r>
                    </a:p>
                  </a:txBody>
                  <a:tcPr marL="0" marR="0" marT="0" marB="0" anchor="ctr">
                    <a:solidFill>
                      <a:schemeClr val="bg1">
                        <a:lumMod val="75000"/>
                      </a:schemeClr>
                    </a:solidFill>
                  </a:tcPr>
                </a:tc>
                <a:extLst>
                  <a:ext uri="{0D108BD9-81ED-4DB2-BD59-A6C34878D82A}">
                    <a16:rowId xmlns:a16="http://schemas.microsoft.com/office/drawing/2014/main" val="1477497146"/>
                  </a:ext>
                </a:extLst>
              </a:tr>
              <a:tr h="329565">
                <a:tc>
                  <a:txBody>
                    <a:bodyPr/>
                    <a:lstStyle/>
                    <a:p>
                      <a:pPr marL="75565" marR="0" algn="ctr" eaLnBrk="0" hangingPunct="0">
                        <a:lnSpc>
                          <a:spcPct val="100000"/>
                        </a:lnSpc>
                        <a:spcBef>
                          <a:spcPts val="0"/>
                        </a:spcBef>
                        <a:spcAft>
                          <a:spcPts val="0"/>
                        </a:spcAft>
                      </a:pPr>
                      <a:r>
                        <a:rPr lang="en-US" sz="1800" spc="-25">
                          <a:solidFill>
                            <a:srgbClr val="0070C0"/>
                          </a:solidFill>
                          <a:effectLst/>
                          <a:latin typeface="+mn-lt"/>
                          <a:ea typeface="Calibri" panose="020F0502020204030204" pitchFamily="34" charset="0"/>
                          <a:cs typeface="Times New Roman" panose="02020603050405020304" pitchFamily="18" charset="0"/>
                        </a:rPr>
                        <a:t>Đen</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rPr>
                        <a:t>2</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rPr>
                        <a:t>2</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99155127"/>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Râm</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0</a:t>
                      </a: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3</a:t>
                      </a:r>
                    </a:p>
                  </a:txBody>
                  <a:tcPr marL="0" marR="0" marT="0" marB="0" anchor="ctr"/>
                </a:tc>
                <a:extLst>
                  <a:ext uri="{0D108BD9-81ED-4DB2-BD59-A6C34878D82A}">
                    <a16:rowId xmlns:a16="http://schemas.microsoft.com/office/drawing/2014/main" val="3521435230"/>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Bạc</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tc>
                  <a:txBody>
                    <a:bodyPr/>
                    <a:lstStyle/>
                    <a:p>
                      <a:pPr marL="75565" marR="0" algn="ctr" eaLnBrk="0" hangingPunct="0">
                        <a:lnSpc>
                          <a:spcPct val="100000"/>
                        </a:lnSpc>
                        <a:spcBef>
                          <a:spcPts val="0"/>
                        </a:spcBef>
                        <a:spcAft>
                          <a:spcPts val="0"/>
                        </a:spcAft>
                      </a:pPr>
                      <a:r>
                        <a:rPr lang="en-US" sz="1800" dirty="0">
                          <a:solidFill>
                            <a:srgbClr val="0070C0"/>
                          </a:solidFill>
                          <a:effectLst/>
                          <a:latin typeface="+mn-lt"/>
                          <a:ea typeface="Calibri" panose="020F0502020204030204" pitchFamily="34" charset="0"/>
                          <a:cs typeface="Times New Roman" panose="02020603050405020304" pitchFamily="18" charset="0"/>
                        </a:rPr>
                        <a:t>0</a:t>
                      </a:r>
                    </a:p>
                  </a:txBody>
                  <a:tcPr marL="0" marR="0" marT="0" marB="0" anchor="ctr"/>
                </a:tc>
                <a:extLst>
                  <a:ext uri="{0D108BD9-81ED-4DB2-BD59-A6C34878D82A}">
                    <a16:rowId xmlns:a16="http://schemas.microsoft.com/office/drawing/2014/main" val="1821515045"/>
                  </a:ext>
                </a:extLst>
              </a:tr>
            </a:tbl>
          </a:graphicData>
        </a:graphic>
      </p:graphicFrame>
    </p:spTree>
    <p:extLst>
      <p:ext uri="{BB962C8B-B14F-4D97-AF65-F5344CB8AC3E}">
        <p14:creationId xmlns:p14="http://schemas.microsoft.com/office/powerpoint/2010/main" val="27335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53" presetClass="entr" presetSubtype="16"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p:cTn id="72" dur="500" fill="hold"/>
                                        <p:tgtEl>
                                          <p:spTgt spid="3"/>
                                        </p:tgtEl>
                                        <p:attrNameLst>
                                          <p:attrName>ppt_w</p:attrName>
                                        </p:attrNameLst>
                                      </p:cBhvr>
                                      <p:tavLst>
                                        <p:tav tm="0">
                                          <p:val>
                                            <p:fltVal val="0"/>
                                          </p:val>
                                        </p:tav>
                                        <p:tav tm="100000">
                                          <p:val>
                                            <p:strVal val="#ppt_w"/>
                                          </p:val>
                                        </p:tav>
                                      </p:tavLst>
                                    </p:anim>
                                    <p:anim calcmode="lin" valueType="num">
                                      <p:cBhvr>
                                        <p:cTn id="73" dur="500" fill="hold"/>
                                        <p:tgtEl>
                                          <p:spTgt spid="3"/>
                                        </p:tgtEl>
                                        <p:attrNameLst>
                                          <p:attrName>ppt_h</p:attrName>
                                        </p:attrNameLst>
                                      </p:cBhvr>
                                      <p:tavLst>
                                        <p:tav tm="0">
                                          <p:val>
                                            <p:fltVal val="0"/>
                                          </p:val>
                                        </p:tav>
                                        <p:tav tm="100000">
                                          <p:val>
                                            <p:strVal val="#ppt_h"/>
                                          </p:val>
                                        </p:tav>
                                      </p:tavLst>
                                    </p:anim>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54</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ID3 {4}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382A04D-45FA-491A-8F90-602AE234AE8C}"/>
                  </a:ext>
                </a:extLst>
              </p:cNvPr>
              <p:cNvSpPr>
                <a:spLocks noChangeArrowheads="1"/>
              </p:cNvSpPr>
              <p:nvPr/>
            </p:nvSpPr>
            <p:spPr bwMode="auto">
              <a:xfrm>
                <a:off x="1524000" y="533412"/>
                <a:ext cx="9144000" cy="4419591"/>
              </a:xfrm>
              <a:prstGeom prst="rect">
                <a:avLst/>
              </a:prstGeom>
              <a:noFill/>
              <a:ln w="9525">
                <a:noFill/>
                <a:miter lim="800000"/>
                <a:headEnd/>
                <a:tailEnd/>
              </a:ln>
            </p:spPr>
            <p:txBody>
              <a:bodyPr/>
              <a:lstStyle/>
              <a:p>
                <a:pPr marL="800100" lvl="1" indent="-342900" algn="just">
                  <a:spcBef>
                    <a:spcPts val="300"/>
                  </a:spcBef>
                  <a:buFont typeface="Wingdings" panose="05000000000000000000" pitchFamily="2" charset="2"/>
                  <a:buChar char="§"/>
                </a:pPr>
                <a:r>
                  <a:rPr lang="en-US" sz="2000" dirty="0">
                    <a:solidFill>
                      <a:srgbClr val="0070C0"/>
                    </a:solidFill>
                  </a:rPr>
                  <a:t>Tính information gain </a:t>
                </a:r>
                <a:r>
                  <a:rPr lang="en-US" sz="2000" dirty="0" err="1">
                    <a:solidFill>
                      <a:srgbClr val="0070C0"/>
                    </a:solidFill>
                  </a:rPr>
                  <a:t>đối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Chiều</a:t>
                </a:r>
                <a:r>
                  <a:rPr lang="en-US" sz="2000" dirty="0">
                    <a:solidFill>
                      <a:srgbClr val="0070C0"/>
                    </a:solidFill>
                  </a:rPr>
                  <a:t> </a:t>
                </a:r>
                <a:r>
                  <a:rPr lang="en-US" sz="2000" dirty="0" err="1">
                    <a:solidFill>
                      <a:srgbClr val="0070C0"/>
                    </a:solidFill>
                  </a:rPr>
                  <a:t>cao</a:t>
                </a:r>
                <a:r>
                  <a:rPr lang="en-US" sz="2000" dirty="0">
                    <a:solidFill>
                      <a:srgbClr val="0070C0"/>
                    </a:solidFill>
                  </a:rPr>
                  <a:t>”</a:t>
                </a:r>
                <a:endParaRPr lang="vi-VN" sz="2000" dirty="0">
                  <a:solidFill>
                    <a:srgbClr val="0070C0"/>
                  </a:solidFill>
                </a:endParaRPr>
              </a:p>
              <a:p>
                <a:pPr lvl="2">
                  <a:spcBef>
                    <a:spcPts val="300"/>
                  </a:spcBef>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m:t>
                          </m:r>
                          <m:r>
                            <m:rPr>
                              <m:sty m:val="p"/>
                            </m:rPr>
                            <a:rPr lang="en-US" sz="2000">
                              <a:solidFill>
                                <a:srgbClr val="0070C0"/>
                              </a:solidFill>
                              <a:latin typeface="Cambria Math" panose="02040503050406030204" pitchFamily="18" charset="0"/>
                            </a:rPr>
                            <m:t>nfo</m:t>
                          </m:r>
                        </m:e>
                        <m:sub>
                          <m:r>
                            <m:rPr>
                              <m:sty m:val="p"/>
                            </m:rPr>
                            <a:rPr lang="en-US" sz="2000" i="1">
                              <a:solidFill>
                                <a:srgbClr val="0070C0"/>
                              </a:solidFill>
                              <a:latin typeface="Cambria Math" panose="02040503050406030204" pitchFamily="18" charset="0"/>
                            </a:rPr>
                            <m:t>Chi</m:t>
                          </m:r>
                          <m:r>
                            <a:rPr lang="en-US" sz="2000" i="1">
                              <a:solidFill>
                                <a:srgbClr val="0070C0"/>
                              </a:solidFill>
                              <a:latin typeface="Cambria Math" panose="02040503050406030204" pitchFamily="18" charset="0"/>
                            </a:rPr>
                            <m:t>ề</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cao</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3</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3</m:t>
                                  </m:r>
                                </m:den>
                              </m:f>
                            </m:e>
                          </m:func>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3</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3</m:t>
                                  </m:r>
                                </m:den>
                              </m:f>
                            </m:e>
                          </m:func>
                        </m:e>
                      </m:d>
                      <m:r>
                        <a:rPr lang="en-US" sz="2000" i="1">
                          <a:solidFill>
                            <a:srgbClr val="0070C0"/>
                          </a:solidFill>
                          <a:latin typeface="Cambria Math" panose="02040503050406030204" pitchFamily="18" charset="0"/>
                        </a:rPr>
                        <m:t>+</m:t>
                      </m:r>
                    </m:oMath>
                  </m:oMathPara>
                </a14:m>
                <a:endParaRPr lang="en-US" sz="2000" i="1" dirty="0">
                  <a:solidFill>
                    <a:srgbClr val="0070C0"/>
                  </a:solidFill>
                  <a:latin typeface="Cambria Math" panose="02040503050406030204" pitchFamily="18" charset="0"/>
                </a:endParaRPr>
              </a:p>
              <a:p>
                <a:pPr marL="2913063" lvl="2" indent="-339725">
                  <a:spcBef>
                    <a:spcPts val="300"/>
                  </a:spcBef>
                </a:pPr>
                <a14:m>
                  <m:oMathPara xmlns:m="http://schemas.openxmlformats.org/officeDocument/2006/math">
                    <m:oMathParaPr>
                      <m:jc m:val="left"/>
                    </m:oMathParaPr>
                    <m:oMath xmlns:m="http://schemas.openxmlformats.org/officeDocument/2006/math">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2</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2</m:t>
                                  </m:r>
                                </m:den>
                              </m:f>
                            </m:e>
                          </m:func>
                        </m:e>
                      </m:d>
                      <m:r>
                        <a:rPr lang="en-US" sz="2000" i="1">
                          <a:solidFill>
                            <a:srgbClr val="0070C0"/>
                          </a:solidFill>
                          <a:latin typeface="Cambria Math" panose="02040503050406030204" pitchFamily="18" charset="0"/>
                        </a:rPr>
                        <m:t>+</m:t>
                      </m:r>
                    </m:oMath>
                  </m:oMathPara>
                </a14:m>
                <a:endParaRPr lang="en-US" sz="2000" i="1" dirty="0">
                  <a:solidFill>
                    <a:srgbClr val="0070C0"/>
                  </a:solidFill>
                  <a:latin typeface="Cambria Math" panose="02040503050406030204" pitchFamily="18" charset="0"/>
                </a:endParaRPr>
              </a:p>
              <a:p>
                <a:pPr marL="2913063" lvl="2" indent="-339725">
                  <a:spcBef>
                    <a:spcPts val="300"/>
                  </a:spcBef>
                </a:pPr>
                <a14:m>
                  <m:oMathPara xmlns:m="http://schemas.openxmlformats.org/officeDocument/2006/math">
                    <m:oMathParaPr>
                      <m:jc m:val="left"/>
                    </m:oMathParaPr>
                    <m:oMath xmlns:m="http://schemas.openxmlformats.org/officeDocument/2006/math">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8</m:t>
                          </m:r>
                        </m:den>
                      </m:f>
                      <m:d>
                        <m:dPr>
                          <m:ctrlPr>
                            <a:rPr lang="en-US" sz="2000" i="1">
                              <a:solidFill>
                                <a:srgbClr val="0070C0"/>
                              </a:solidFill>
                              <a:latin typeface="Cambria Math" panose="02040503050406030204" pitchFamily="18" charset="0"/>
                            </a:rPr>
                          </m:ctrlPr>
                        </m:dPr>
                        <m:e>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3</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3</m:t>
                                  </m:r>
                                </m:den>
                              </m:f>
                            </m:e>
                          </m:func>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3</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3</m:t>
                                  </m:r>
                                </m:den>
                              </m:f>
                            </m:e>
                          </m:func>
                        </m:e>
                      </m:d>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0</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689</m:t>
                      </m:r>
                    </m:oMath>
                  </m:oMathPara>
                </a14:m>
                <a:endParaRPr lang="en-US" sz="2000" dirty="0">
                  <a:solidFill>
                    <a:srgbClr val="0070C0"/>
                  </a:solidFill>
                </a:endParaRPr>
              </a:p>
              <a:p>
                <a:pPr marL="1257300" lvl="2" indent="-342900">
                  <a:spcBef>
                    <a:spcPts val="300"/>
                  </a:spcBef>
                  <a:buFont typeface="Symbol" panose="05050102010706020507" pitchFamily="18" charset="2"/>
                  <a:buChar char="®"/>
                </a:pPr>
                <a14:m>
                  <m:oMath xmlns:m="http://schemas.openxmlformats.org/officeDocument/2006/math">
                    <m:r>
                      <m:rPr>
                        <m:sty m:val="p"/>
                      </m:rPr>
                      <a:rPr lang="en-US" sz="2000">
                        <a:solidFill>
                          <a:srgbClr val="0070C0"/>
                        </a:solidFill>
                        <a:latin typeface="Cambria Math" panose="02040503050406030204" pitchFamily="18" charset="0"/>
                      </a:rPr>
                      <m:t>Gain</m:t>
                    </m:r>
                    <m:d>
                      <m:dPr>
                        <m:ctrlPr>
                          <a:rPr lang="en-US" sz="2000" i="1">
                            <a:solidFill>
                              <a:srgbClr val="0070C0"/>
                            </a:solidFill>
                            <a:latin typeface="Cambria Math" panose="02040503050406030204" pitchFamily="18" charset="0"/>
                          </a:rPr>
                        </m:ctrlPr>
                      </m:dPr>
                      <m:e>
                        <m:r>
                          <m:rPr>
                            <m:sty m:val="p"/>
                          </m:rPr>
                          <a:rPr lang="en-US" sz="2000" i="1">
                            <a:solidFill>
                              <a:srgbClr val="0070C0"/>
                            </a:solidFill>
                            <a:latin typeface="Cambria Math" panose="02040503050406030204" pitchFamily="18" charset="0"/>
                          </a:rPr>
                          <m:t>Chi</m:t>
                        </m:r>
                        <m:r>
                          <a:rPr lang="en-US" sz="2000" i="1">
                            <a:solidFill>
                              <a:srgbClr val="0070C0"/>
                            </a:solidFill>
                            <a:latin typeface="Cambria Math" panose="02040503050406030204" pitchFamily="18" charset="0"/>
                          </a:rPr>
                          <m:t>ề</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cao</m:t>
                        </m:r>
                      </m:e>
                    </m:d>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Info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m:t>
                        </m:r>
                        <m:r>
                          <m:rPr>
                            <m:sty m:val="p"/>
                          </m:rPr>
                          <a:rPr lang="en-US" sz="2000">
                            <a:solidFill>
                              <a:srgbClr val="0070C0"/>
                            </a:solidFill>
                            <a:latin typeface="Cambria Math" panose="02040503050406030204" pitchFamily="18" charset="0"/>
                          </a:rPr>
                          <m:t>nfo</m:t>
                        </m:r>
                      </m:e>
                      <m:sub>
                        <m:r>
                          <m:rPr>
                            <m:sty m:val="p"/>
                          </m:rPr>
                          <a:rPr lang="en-US" sz="2000" i="1">
                            <a:solidFill>
                              <a:srgbClr val="0070C0"/>
                            </a:solidFill>
                            <a:latin typeface="Cambria Math" panose="02040503050406030204" pitchFamily="18" charset="0"/>
                          </a:rPr>
                          <m:t>Chi</m:t>
                        </m:r>
                        <m:r>
                          <a:rPr lang="en-US" sz="2000" i="1">
                            <a:solidFill>
                              <a:srgbClr val="0070C0"/>
                            </a:solidFill>
                            <a:latin typeface="Cambria Math" panose="02040503050406030204" pitchFamily="18" charset="0"/>
                          </a:rPr>
                          <m:t>ề</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cao</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0</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265</m:t>
                    </m:r>
                  </m:oMath>
                </a14:m>
                <a:endParaRPr lang="en-US" sz="2000" dirty="0">
                  <a:solidFill>
                    <a:srgbClr val="0070C0"/>
                  </a:solidFill>
                  <a:latin typeface="+mn-lt"/>
                </a:endParaRPr>
              </a:p>
              <a:p>
                <a:pPr marL="800100" lvl="1" indent="-342900" algn="just">
                  <a:spcBef>
                    <a:spcPts val="300"/>
                  </a:spcBef>
                  <a:buFont typeface="Wingdings" panose="05000000000000000000" pitchFamily="2" charset="2"/>
                  <a:buChar char="§"/>
                </a:pPr>
                <a:r>
                  <a:rPr lang="en-US" sz="2000" dirty="0" err="1">
                    <a:solidFill>
                      <a:srgbClr val="0070C0"/>
                    </a:solidFill>
                  </a:rPr>
                  <a:t>Tính</a:t>
                </a:r>
                <a:r>
                  <a:rPr lang="en-US" sz="2000" dirty="0">
                    <a:solidFill>
                      <a:srgbClr val="0070C0"/>
                    </a:solidFill>
                  </a:rPr>
                  <a:t> information gain </a:t>
                </a:r>
                <a:r>
                  <a:rPr lang="en-US" sz="2000" dirty="0" err="1">
                    <a:solidFill>
                      <a:srgbClr val="0070C0"/>
                    </a:solidFill>
                  </a:rPr>
                  <a:t>đối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Cân</a:t>
                </a:r>
                <a:r>
                  <a:rPr lang="en-US" sz="2000" dirty="0">
                    <a:solidFill>
                      <a:srgbClr val="0070C0"/>
                    </a:solidFill>
                  </a:rPr>
                  <a:t> </a:t>
                </a:r>
                <a:r>
                  <a:rPr lang="en-US" sz="2000" dirty="0" err="1">
                    <a:solidFill>
                      <a:srgbClr val="0070C0"/>
                    </a:solidFill>
                  </a:rPr>
                  <a:t>nặng</a:t>
                </a:r>
                <a:r>
                  <a:rPr lang="en-US" sz="2000" dirty="0">
                    <a:solidFill>
                      <a:srgbClr val="0070C0"/>
                    </a:solidFill>
                  </a:rPr>
                  <a:t>”</a:t>
                </a:r>
                <a:endParaRPr lang="vi-VN" sz="2000" dirty="0">
                  <a:solidFill>
                    <a:srgbClr val="0070C0"/>
                  </a:solidFill>
                </a:endParaRPr>
              </a:p>
              <a:p>
                <a:pPr lvl="2">
                  <a:spcBef>
                    <a:spcPts val="300"/>
                  </a:spcBef>
                </a:pPr>
                <a14:m>
                  <m:oMathPara xmlns:m="http://schemas.openxmlformats.org/officeDocument/2006/math">
                    <m:oMathParaPr>
                      <m:jc m:val="left"/>
                    </m:oMathParaPr>
                    <m:oMath xmlns:m="http://schemas.openxmlformats.org/officeDocument/2006/math">
                      <m:sSub>
                        <m:sSubPr>
                          <m:ctrlPr>
                            <a:rPr lang="en-US" sz="1950" i="1">
                              <a:solidFill>
                                <a:srgbClr val="0070C0"/>
                              </a:solidFill>
                              <a:latin typeface="Cambria Math" panose="02040503050406030204" pitchFamily="18" charset="0"/>
                            </a:rPr>
                          </m:ctrlPr>
                        </m:sSubPr>
                        <m:e>
                          <m:r>
                            <m:rPr>
                              <m:sty m:val="p"/>
                            </m:rPr>
                            <a:rPr lang="en-US" sz="1950">
                              <a:solidFill>
                                <a:srgbClr val="0070C0"/>
                              </a:solidFill>
                              <a:latin typeface="Cambria Math" panose="02040503050406030204" pitchFamily="18" charset="0"/>
                            </a:rPr>
                            <m:t>I</m:t>
                          </m:r>
                          <m:r>
                            <m:rPr>
                              <m:sty m:val="p"/>
                            </m:rPr>
                            <a:rPr lang="en-US" sz="1950">
                              <a:solidFill>
                                <a:srgbClr val="0070C0"/>
                              </a:solidFill>
                              <a:latin typeface="Cambria Math" panose="02040503050406030204" pitchFamily="18" charset="0"/>
                            </a:rPr>
                            <m:t>nfo</m:t>
                          </m:r>
                        </m:e>
                        <m:sub>
                          <m:r>
                            <m:rPr>
                              <m:sty m:val="p"/>
                            </m:rPr>
                            <a:rPr lang="en-US" sz="1950" i="1">
                              <a:solidFill>
                                <a:srgbClr val="0070C0"/>
                              </a:solidFill>
                              <a:latin typeface="Cambria Math" panose="02040503050406030204" pitchFamily="18" charset="0"/>
                            </a:rPr>
                            <m:t>C</m:t>
                          </m:r>
                          <m:r>
                            <a:rPr lang="en-US" sz="1950" i="1">
                              <a:solidFill>
                                <a:srgbClr val="0070C0"/>
                              </a:solidFill>
                              <a:latin typeface="Cambria Math" panose="02040503050406030204" pitchFamily="18" charset="0"/>
                            </a:rPr>
                            <m:t>â</m:t>
                          </m:r>
                          <m:r>
                            <m:rPr>
                              <m:sty m:val="p"/>
                            </m:rPr>
                            <a:rPr lang="en-US" sz="1950" i="1">
                              <a:solidFill>
                                <a:srgbClr val="0070C0"/>
                              </a:solidFill>
                              <a:latin typeface="Cambria Math" panose="02040503050406030204" pitchFamily="18" charset="0"/>
                            </a:rPr>
                            <m:t>n</m:t>
                          </m:r>
                          <m:r>
                            <a:rPr lang="en-US" sz="1950" i="1">
                              <a:solidFill>
                                <a:srgbClr val="0070C0"/>
                              </a:solidFill>
                              <a:latin typeface="Cambria Math" panose="02040503050406030204" pitchFamily="18" charset="0"/>
                            </a:rPr>
                            <m:t> </m:t>
                          </m:r>
                          <m:r>
                            <m:rPr>
                              <m:sty m:val="p"/>
                            </m:rPr>
                            <a:rPr lang="en-US" sz="1950" i="1">
                              <a:solidFill>
                                <a:srgbClr val="0070C0"/>
                              </a:solidFill>
                              <a:latin typeface="Cambria Math" panose="02040503050406030204" pitchFamily="18" charset="0"/>
                            </a:rPr>
                            <m:t>n</m:t>
                          </m:r>
                          <m:r>
                            <a:rPr lang="en-US" sz="1950" i="1">
                              <a:solidFill>
                                <a:srgbClr val="0070C0"/>
                              </a:solidFill>
                              <a:latin typeface="Cambria Math" panose="02040503050406030204" pitchFamily="18" charset="0"/>
                            </a:rPr>
                            <m:t>ặ</m:t>
                          </m:r>
                          <m:r>
                            <m:rPr>
                              <m:sty m:val="p"/>
                            </m:rPr>
                            <a:rPr lang="en-US" sz="1950" i="1">
                              <a:solidFill>
                                <a:srgbClr val="0070C0"/>
                              </a:solidFill>
                              <a:latin typeface="Cambria Math" panose="02040503050406030204" pitchFamily="18" charset="0"/>
                            </a:rPr>
                            <m:t>ng</m:t>
                          </m:r>
                        </m:sub>
                      </m:sSub>
                      <m:d>
                        <m:dPr>
                          <m:ctrlPr>
                            <a:rPr lang="en-US" sz="1950" i="1">
                              <a:solidFill>
                                <a:srgbClr val="0070C0"/>
                              </a:solidFill>
                              <a:latin typeface="Cambria Math" panose="02040503050406030204" pitchFamily="18" charset="0"/>
                            </a:rPr>
                          </m:ctrlPr>
                        </m:dPr>
                        <m:e>
                          <m:r>
                            <m:rPr>
                              <m:sty m:val="p"/>
                            </m:rPr>
                            <a:rPr lang="en-US" sz="1950">
                              <a:solidFill>
                                <a:srgbClr val="0070C0"/>
                              </a:solidFill>
                              <a:latin typeface="Cambria Math" panose="02040503050406030204" pitchFamily="18" charset="0"/>
                            </a:rPr>
                            <m:t>D</m:t>
                          </m:r>
                        </m:e>
                      </m:d>
                      <m:r>
                        <a:rPr lang="en-US" sz="1950">
                          <a:solidFill>
                            <a:srgbClr val="0070C0"/>
                          </a:solidFill>
                          <a:latin typeface="Cambria Math" panose="02040503050406030204" pitchFamily="18" charset="0"/>
                        </a:rPr>
                        <m:t>=</m:t>
                      </m:r>
                      <m:f>
                        <m:fPr>
                          <m:ctrlPr>
                            <a:rPr lang="en-US" sz="1950" i="1">
                              <a:solidFill>
                                <a:srgbClr val="0070C0"/>
                              </a:solidFill>
                              <a:latin typeface="Cambria Math" panose="02040503050406030204" pitchFamily="18" charset="0"/>
                            </a:rPr>
                          </m:ctrlPr>
                        </m:fPr>
                        <m:num>
                          <m:r>
                            <a:rPr lang="en-US" sz="1950">
                              <a:solidFill>
                                <a:srgbClr val="0070C0"/>
                              </a:solidFill>
                              <a:latin typeface="Cambria Math" panose="02040503050406030204" pitchFamily="18" charset="0"/>
                            </a:rPr>
                            <m:t>2</m:t>
                          </m:r>
                        </m:num>
                        <m:den>
                          <m:r>
                            <a:rPr lang="en-US" sz="1950" i="1">
                              <a:solidFill>
                                <a:srgbClr val="0070C0"/>
                              </a:solidFill>
                              <a:latin typeface="Cambria Math" panose="02040503050406030204" pitchFamily="18" charset="0"/>
                            </a:rPr>
                            <m:t>8</m:t>
                          </m:r>
                        </m:den>
                      </m:f>
                      <m:d>
                        <m:dPr>
                          <m:ctrlPr>
                            <a:rPr lang="en-US" sz="1950" i="1">
                              <a:solidFill>
                                <a:srgbClr val="0070C0"/>
                              </a:solidFill>
                              <a:latin typeface="Cambria Math" panose="02040503050406030204" pitchFamily="18" charset="0"/>
                            </a:rPr>
                          </m:ctrlPr>
                        </m:dPr>
                        <m:e>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2</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2</m:t>
                                  </m:r>
                                </m:den>
                              </m:f>
                            </m:e>
                          </m:func>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2</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2</m:t>
                                  </m:r>
                                </m:den>
                              </m:f>
                            </m:e>
                          </m:func>
                        </m:e>
                      </m:d>
                      <m:r>
                        <a:rPr lang="en-US" sz="1950" i="1">
                          <a:solidFill>
                            <a:srgbClr val="0070C0"/>
                          </a:solidFill>
                          <a:latin typeface="Cambria Math" panose="02040503050406030204" pitchFamily="18" charset="0"/>
                        </a:rPr>
                        <m:t>+</m:t>
                      </m:r>
                    </m:oMath>
                  </m:oMathPara>
                </a14:m>
                <a:endParaRPr lang="en-US" sz="1950" i="1" dirty="0">
                  <a:solidFill>
                    <a:srgbClr val="0070C0"/>
                  </a:solidFill>
                  <a:latin typeface="Cambria Math" panose="02040503050406030204" pitchFamily="18" charset="0"/>
                </a:endParaRPr>
              </a:p>
              <a:p>
                <a:pPr marL="2797175" lvl="2">
                  <a:spcBef>
                    <a:spcPts val="300"/>
                  </a:spcBef>
                </a:pPr>
                <a14:m>
                  <m:oMathPara xmlns:m="http://schemas.openxmlformats.org/officeDocument/2006/math">
                    <m:oMathParaPr>
                      <m:jc m:val="left"/>
                    </m:oMathParaPr>
                    <m:oMath xmlns:m="http://schemas.openxmlformats.org/officeDocument/2006/math">
                      <m:f>
                        <m:fPr>
                          <m:ctrlPr>
                            <a:rPr lang="en-US" sz="1950" i="1">
                              <a:solidFill>
                                <a:srgbClr val="0070C0"/>
                              </a:solidFill>
                              <a:latin typeface="Cambria Math" panose="02040503050406030204" pitchFamily="18" charset="0"/>
                            </a:rPr>
                          </m:ctrlPr>
                        </m:fPr>
                        <m:num>
                          <m:r>
                            <a:rPr lang="en-US" sz="1950">
                              <a:solidFill>
                                <a:srgbClr val="0070C0"/>
                              </a:solidFill>
                              <a:latin typeface="Cambria Math" panose="02040503050406030204" pitchFamily="18" charset="0"/>
                            </a:rPr>
                            <m:t>3</m:t>
                          </m:r>
                        </m:num>
                        <m:den>
                          <m:r>
                            <a:rPr lang="en-US" sz="1950" i="1">
                              <a:solidFill>
                                <a:srgbClr val="0070C0"/>
                              </a:solidFill>
                              <a:latin typeface="Cambria Math" panose="02040503050406030204" pitchFamily="18" charset="0"/>
                            </a:rPr>
                            <m:t>8</m:t>
                          </m:r>
                        </m:den>
                      </m:f>
                      <m:d>
                        <m:dPr>
                          <m:ctrlPr>
                            <a:rPr lang="en-US" sz="1950" i="1">
                              <a:solidFill>
                                <a:srgbClr val="0070C0"/>
                              </a:solidFill>
                              <a:latin typeface="Cambria Math" panose="02040503050406030204" pitchFamily="18" charset="0"/>
                            </a:rPr>
                          </m:ctrlPr>
                        </m:dPr>
                        <m:e>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3</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3</m:t>
                                  </m:r>
                                </m:den>
                              </m:f>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2</m:t>
                                  </m:r>
                                </m:num>
                                <m:den>
                                  <m:r>
                                    <a:rPr lang="en-US" b="0" i="1">
                                      <a:solidFill>
                                        <a:srgbClr val="0070C0"/>
                                      </a:solidFill>
                                      <a:latin typeface="Cambria Math" panose="02040503050406030204" pitchFamily="18" charset="0"/>
                                    </a:rPr>
                                    <m:t>3</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2</m:t>
                                      </m:r>
                                    </m:num>
                                    <m:den>
                                      <m:r>
                                        <a:rPr lang="en-US" b="0" i="1">
                                          <a:solidFill>
                                            <a:srgbClr val="0070C0"/>
                                          </a:solidFill>
                                          <a:latin typeface="Cambria Math" panose="02040503050406030204" pitchFamily="18" charset="0"/>
                                        </a:rPr>
                                        <m:t>3</m:t>
                                      </m:r>
                                    </m:den>
                                  </m:f>
                                </m:e>
                              </m:func>
                            </m:e>
                          </m:func>
                        </m:e>
                      </m:d>
                      <m:r>
                        <a:rPr lang="en-US" sz="1950" i="1">
                          <a:solidFill>
                            <a:srgbClr val="0070C0"/>
                          </a:solidFill>
                          <a:latin typeface="Cambria Math" panose="02040503050406030204" pitchFamily="18" charset="0"/>
                        </a:rPr>
                        <m:t>+</m:t>
                      </m:r>
                    </m:oMath>
                  </m:oMathPara>
                </a14:m>
                <a:endParaRPr lang="en-US" sz="1950" i="1" dirty="0">
                  <a:solidFill>
                    <a:srgbClr val="0070C0"/>
                  </a:solidFill>
                  <a:latin typeface="Cambria Math" panose="02040503050406030204" pitchFamily="18" charset="0"/>
                </a:endParaRPr>
              </a:p>
              <a:p>
                <a:pPr marL="2797175" lvl="2">
                  <a:spcBef>
                    <a:spcPts val="300"/>
                  </a:spcBef>
                </a:pPr>
                <a14:m>
                  <m:oMathPara xmlns:m="http://schemas.openxmlformats.org/officeDocument/2006/math">
                    <m:oMathParaPr>
                      <m:jc m:val="left"/>
                    </m:oMathParaPr>
                    <m:oMath xmlns:m="http://schemas.openxmlformats.org/officeDocument/2006/math">
                      <m:f>
                        <m:fPr>
                          <m:ctrlPr>
                            <a:rPr lang="en-US" sz="1950" i="1">
                              <a:solidFill>
                                <a:srgbClr val="0070C0"/>
                              </a:solidFill>
                              <a:latin typeface="Cambria Math" panose="02040503050406030204" pitchFamily="18" charset="0"/>
                            </a:rPr>
                          </m:ctrlPr>
                        </m:fPr>
                        <m:num>
                          <m:r>
                            <a:rPr lang="en-US" sz="1950">
                              <a:solidFill>
                                <a:srgbClr val="0070C0"/>
                              </a:solidFill>
                              <a:latin typeface="Cambria Math" panose="02040503050406030204" pitchFamily="18" charset="0"/>
                            </a:rPr>
                            <m:t>3</m:t>
                          </m:r>
                        </m:num>
                        <m:den>
                          <m:r>
                            <a:rPr lang="en-US" sz="1950" i="1">
                              <a:solidFill>
                                <a:srgbClr val="0070C0"/>
                              </a:solidFill>
                              <a:latin typeface="Cambria Math" panose="02040503050406030204" pitchFamily="18" charset="0"/>
                            </a:rPr>
                            <m:t>8</m:t>
                          </m:r>
                        </m:den>
                      </m:f>
                      <m:d>
                        <m:dPr>
                          <m:ctrlPr>
                            <a:rPr lang="en-US" sz="1950" i="1">
                              <a:solidFill>
                                <a:srgbClr val="0070C0"/>
                              </a:solidFill>
                              <a:latin typeface="Cambria Math" panose="02040503050406030204" pitchFamily="18" charset="0"/>
                            </a:rPr>
                          </m:ctrlPr>
                        </m:dPr>
                        <m:e>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3</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1</m:t>
                                  </m:r>
                                </m:num>
                                <m:den>
                                  <m:r>
                                    <a:rPr lang="en-US" b="0" i="1">
                                      <a:solidFill>
                                        <a:srgbClr val="0070C0"/>
                                      </a:solidFill>
                                      <a:latin typeface="Cambria Math" panose="02040503050406030204" pitchFamily="18" charset="0"/>
                                    </a:rPr>
                                    <m:t>3</m:t>
                                  </m:r>
                                </m:den>
                              </m:f>
                              <m:r>
                                <a:rPr lang="en-US" b="0">
                                  <a:solidFill>
                                    <a:srgbClr val="0070C0"/>
                                  </a:solidFill>
                                  <a:latin typeface="Cambria Math" panose="02040503050406030204" pitchFamily="18" charset="0"/>
                                </a:rPr>
                                <m:t>−</m:t>
                              </m:r>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2</m:t>
                                  </m:r>
                                </m:num>
                                <m:den>
                                  <m:r>
                                    <a:rPr lang="en-US" b="0" i="1">
                                      <a:solidFill>
                                        <a:srgbClr val="0070C0"/>
                                      </a:solidFill>
                                      <a:latin typeface="Cambria Math" panose="02040503050406030204" pitchFamily="18" charset="0"/>
                                    </a:rPr>
                                    <m:t>3</m:t>
                                  </m:r>
                                </m:den>
                              </m:f>
                              <m:func>
                                <m:funcPr>
                                  <m:ctrlPr>
                                    <a:rPr lang="en-US" b="0" i="1">
                                      <a:solidFill>
                                        <a:srgbClr val="0070C0"/>
                                      </a:solidFill>
                                      <a:latin typeface="Cambria Math" panose="02040503050406030204" pitchFamily="18" charset="0"/>
                                    </a:rPr>
                                  </m:ctrlPr>
                                </m:funcPr>
                                <m:fName>
                                  <m:sSub>
                                    <m:sSubPr>
                                      <m:ctrlPr>
                                        <a:rPr lang="en-US" b="0" i="1">
                                          <a:solidFill>
                                            <a:srgbClr val="0070C0"/>
                                          </a:solidFill>
                                          <a:latin typeface="Cambria Math" panose="02040503050406030204" pitchFamily="18" charset="0"/>
                                        </a:rPr>
                                      </m:ctrlPr>
                                    </m:sSubPr>
                                    <m:e>
                                      <m:r>
                                        <m:rPr>
                                          <m:sty m:val="p"/>
                                        </m:rPr>
                                        <a:rPr lang="en-US" b="0">
                                          <a:solidFill>
                                            <a:srgbClr val="0070C0"/>
                                          </a:solidFill>
                                          <a:latin typeface="Cambria Math" panose="02040503050406030204" pitchFamily="18" charset="0"/>
                                        </a:rPr>
                                        <m:t>log</m:t>
                                      </m:r>
                                    </m:e>
                                    <m:sub>
                                      <m:r>
                                        <a:rPr lang="en-US" b="0">
                                          <a:solidFill>
                                            <a:srgbClr val="0070C0"/>
                                          </a:solidFill>
                                          <a:latin typeface="Cambria Math" panose="02040503050406030204" pitchFamily="18" charset="0"/>
                                        </a:rPr>
                                        <m:t>2</m:t>
                                      </m:r>
                                    </m:sub>
                                  </m:sSub>
                                </m:fName>
                                <m:e>
                                  <m:f>
                                    <m:fPr>
                                      <m:ctrlPr>
                                        <a:rPr lang="en-US" b="0" i="1">
                                          <a:solidFill>
                                            <a:srgbClr val="0070C0"/>
                                          </a:solidFill>
                                          <a:latin typeface="Cambria Math" panose="02040503050406030204" pitchFamily="18" charset="0"/>
                                        </a:rPr>
                                      </m:ctrlPr>
                                    </m:fPr>
                                    <m:num>
                                      <m:r>
                                        <a:rPr lang="en-US" b="0" i="1">
                                          <a:solidFill>
                                            <a:srgbClr val="0070C0"/>
                                          </a:solidFill>
                                          <a:latin typeface="Cambria Math" panose="02040503050406030204" pitchFamily="18" charset="0"/>
                                        </a:rPr>
                                        <m:t>2</m:t>
                                      </m:r>
                                    </m:num>
                                    <m:den>
                                      <m:r>
                                        <a:rPr lang="en-US" b="0" i="1">
                                          <a:solidFill>
                                            <a:srgbClr val="0070C0"/>
                                          </a:solidFill>
                                          <a:latin typeface="Cambria Math" panose="02040503050406030204" pitchFamily="18" charset="0"/>
                                        </a:rPr>
                                        <m:t>3</m:t>
                                      </m:r>
                                    </m:den>
                                  </m:f>
                                </m:e>
                              </m:func>
                            </m:e>
                          </m:func>
                        </m:e>
                      </m:d>
                      <m:r>
                        <a:rPr lang="en-US" sz="1950" i="1">
                          <a:solidFill>
                            <a:srgbClr val="0070C0"/>
                          </a:solidFill>
                          <a:latin typeface="Cambria Math" panose="02040503050406030204" pitchFamily="18" charset="0"/>
                          <a:ea typeface="Cambria Math" panose="02040503050406030204" pitchFamily="18" charset="0"/>
                        </a:rPr>
                        <m:t>≈</m:t>
                      </m:r>
                      <m:r>
                        <a:rPr lang="en-US" sz="1950" i="1">
                          <a:solidFill>
                            <a:srgbClr val="0070C0"/>
                          </a:solidFill>
                          <a:latin typeface="Cambria Math" panose="02040503050406030204" pitchFamily="18" charset="0"/>
                        </a:rPr>
                        <m:t>0</m:t>
                      </m:r>
                      <m:r>
                        <a:rPr lang="en-US" sz="1950" i="1">
                          <a:solidFill>
                            <a:srgbClr val="0070C0"/>
                          </a:solidFill>
                          <a:latin typeface="Cambria Math" panose="02040503050406030204" pitchFamily="18" charset="0"/>
                        </a:rPr>
                        <m:t>.</m:t>
                      </m:r>
                      <m:r>
                        <a:rPr lang="en-US" sz="1950" i="1">
                          <a:solidFill>
                            <a:srgbClr val="0070C0"/>
                          </a:solidFill>
                          <a:latin typeface="Cambria Math" panose="02040503050406030204" pitchFamily="18" charset="0"/>
                        </a:rPr>
                        <m:t>939</m:t>
                      </m:r>
                    </m:oMath>
                  </m:oMathPara>
                </a14:m>
                <a:endParaRPr lang="en-US" sz="1950" dirty="0">
                  <a:solidFill>
                    <a:srgbClr val="0070C0"/>
                  </a:solidFill>
                </a:endParaRPr>
              </a:p>
              <a:p>
                <a:pPr marL="1257300" lvl="2" indent="-342900">
                  <a:spcBef>
                    <a:spcPts val="300"/>
                  </a:spcBef>
                  <a:buFont typeface="Symbol" panose="05050102010706020507" pitchFamily="18" charset="2"/>
                  <a:buChar char="®"/>
                </a:pPr>
                <a14:m>
                  <m:oMath xmlns:m="http://schemas.openxmlformats.org/officeDocument/2006/math">
                    <m:r>
                      <m:rPr>
                        <m:sty m:val="p"/>
                      </m:rPr>
                      <a:rPr lang="en-US" sz="2000">
                        <a:solidFill>
                          <a:srgbClr val="0070C0"/>
                        </a:solidFill>
                        <a:latin typeface="Cambria Math" panose="02040503050406030204" pitchFamily="18" charset="0"/>
                      </a:rPr>
                      <m:t>Gain</m:t>
                    </m:r>
                    <m:d>
                      <m:dPr>
                        <m:ctrlPr>
                          <a:rPr lang="en-US" sz="2000" i="1">
                            <a:solidFill>
                              <a:srgbClr val="0070C0"/>
                            </a:solidFill>
                            <a:latin typeface="Cambria Math" panose="02040503050406030204" pitchFamily="18" charset="0"/>
                          </a:rPr>
                        </m:ctrlPr>
                      </m:dPr>
                      <m:e>
                        <m:r>
                          <m:rPr>
                            <m:sty m:val="p"/>
                          </m:rPr>
                          <a:rPr lang="en-US" sz="2000" i="1">
                            <a:solidFill>
                              <a:srgbClr val="0070C0"/>
                            </a:solidFill>
                            <a:latin typeface="Cambria Math" panose="02040503050406030204" pitchFamily="18" charset="0"/>
                          </a:rPr>
                          <m:t>C</m:t>
                        </m:r>
                        <m:r>
                          <a:rPr lang="en-US" sz="2000" i="1">
                            <a:solidFill>
                              <a:srgbClr val="0070C0"/>
                            </a:solidFill>
                            <a:latin typeface="Cambria Math" panose="02040503050406030204" pitchFamily="18" charset="0"/>
                          </a:rPr>
                          <m:t>â</m:t>
                        </m:r>
                        <m:r>
                          <m:rPr>
                            <m:sty m:val="p"/>
                          </m:rPr>
                          <a:rPr lang="en-US" sz="2000" i="1">
                            <a:solidFill>
                              <a:srgbClr val="0070C0"/>
                            </a:solidFill>
                            <a:latin typeface="Cambria Math" panose="02040503050406030204" pitchFamily="18" charset="0"/>
                          </a:rPr>
                          <m:t>n</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n</m:t>
                        </m:r>
                        <m:r>
                          <a:rPr lang="en-US" sz="2000" i="1">
                            <a:solidFill>
                              <a:srgbClr val="0070C0"/>
                            </a:solidFill>
                            <a:latin typeface="Cambria Math" panose="02040503050406030204" pitchFamily="18" charset="0"/>
                          </a:rPr>
                          <m:t>ặ</m:t>
                        </m:r>
                        <m:r>
                          <m:rPr>
                            <m:sty m:val="p"/>
                          </m:rPr>
                          <a:rPr lang="en-US" sz="2000" i="1">
                            <a:solidFill>
                              <a:srgbClr val="0070C0"/>
                            </a:solidFill>
                            <a:latin typeface="Cambria Math" panose="02040503050406030204" pitchFamily="18" charset="0"/>
                          </a:rPr>
                          <m:t>ng</m:t>
                        </m:r>
                      </m:e>
                    </m:d>
                    <m:r>
                      <a:rPr lang="en-US" sz="2000">
                        <a:solidFill>
                          <a:srgbClr val="0070C0"/>
                        </a:solidFill>
                        <a:latin typeface="Cambria Math" panose="02040503050406030204" pitchFamily="18" charset="0"/>
                      </a:rPr>
                      <m:t>=</m:t>
                    </m:r>
                    <m:r>
                      <m:rPr>
                        <m:sty m:val="p"/>
                      </m:rPr>
                      <a:rPr lang="en-US" sz="2000">
                        <a:solidFill>
                          <a:srgbClr val="0070C0"/>
                        </a:solidFill>
                        <a:latin typeface="Cambria Math" panose="02040503050406030204" pitchFamily="18" charset="0"/>
                      </a:rPr>
                      <m:t>Info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I</m:t>
                        </m:r>
                        <m:r>
                          <m:rPr>
                            <m:sty m:val="p"/>
                          </m:rPr>
                          <a:rPr lang="en-US" sz="2000">
                            <a:solidFill>
                              <a:srgbClr val="0070C0"/>
                            </a:solidFill>
                            <a:latin typeface="Cambria Math" panose="02040503050406030204" pitchFamily="18" charset="0"/>
                          </a:rPr>
                          <m:t>nfo</m:t>
                        </m:r>
                      </m:e>
                      <m:sub>
                        <m:r>
                          <m:rPr>
                            <m:sty m:val="p"/>
                          </m:rPr>
                          <a:rPr lang="en-US" sz="2000" i="1">
                            <a:solidFill>
                              <a:srgbClr val="0070C0"/>
                            </a:solidFill>
                            <a:latin typeface="Cambria Math" panose="02040503050406030204" pitchFamily="18" charset="0"/>
                          </a:rPr>
                          <m:t>C</m:t>
                        </m:r>
                        <m:r>
                          <a:rPr lang="en-US" sz="2000" i="1">
                            <a:solidFill>
                              <a:srgbClr val="0070C0"/>
                            </a:solidFill>
                            <a:latin typeface="Cambria Math" panose="02040503050406030204" pitchFamily="18" charset="0"/>
                          </a:rPr>
                          <m:t>â</m:t>
                        </m:r>
                        <m:r>
                          <m:rPr>
                            <m:sty m:val="p"/>
                          </m:rPr>
                          <a:rPr lang="en-US" sz="2000" i="1">
                            <a:solidFill>
                              <a:srgbClr val="0070C0"/>
                            </a:solidFill>
                            <a:latin typeface="Cambria Math" panose="02040503050406030204" pitchFamily="18" charset="0"/>
                          </a:rPr>
                          <m:t>n</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n</m:t>
                        </m:r>
                        <m:r>
                          <a:rPr lang="en-US" sz="2000" i="1">
                            <a:solidFill>
                              <a:srgbClr val="0070C0"/>
                            </a:solidFill>
                            <a:latin typeface="Cambria Math" panose="02040503050406030204" pitchFamily="18" charset="0"/>
                          </a:rPr>
                          <m:t>ặ</m:t>
                        </m:r>
                        <m:r>
                          <m:rPr>
                            <m:sty m:val="p"/>
                          </m:rPr>
                          <a:rPr lang="en-US" sz="2000" i="1">
                            <a:solidFill>
                              <a:srgbClr val="0070C0"/>
                            </a:solidFill>
                            <a:latin typeface="Cambria Math" panose="02040503050406030204" pitchFamily="18" charset="0"/>
                          </a:rPr>
                          <m:t>ng</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0</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015</m:t>
                    </m:r>
                  </m:oMath>
                </a14:m>
                <a:endParaRPr lang="en-US" sz="2000" dirty="0">
                  <a:solidFill>
                    <a:srgbClr val="0070C0"/>
                  </a:solidFill>
                </a:endParaRPr>
              </a:p>
              <a:p>
                <a:pPr lvl="1">
                  <a:spcBef>
                    <a:spcPts val="300"/>
                  </a:spcBef>
                </a:pPr>
                <a:endParaRPr lang="en-US" sz="2000" dirty="0">
                  <a:solidFill>
                    <a:srgbClr val="0070C0"/>
                  </a:solidFill>
                  <a:latin typeface="+mn-lt"/>
                </a:endParaRPr>
              </a:p>
            </p:txBody>
          </p:sp>
        </mc:Choice>
        <mc:Fallback>
          <p:sp>
            <p:nvSpPr>
              <p:cNvPr id="8" name="Rectangle 7">
                <a:extLst>
                  <a:ext uri="{FF2B5EF4-FFF2-40B4-BE49-F238E27FC236}">
                    <a16:creationId xmlns:a16="http://schemas.microsoft.com/office/drawing/2014/main" id="{E382A04D-45FA-491A-8F90-602AE234AE8C}"/>
                  </a:ext>
                </a:extLst>
              </p:cNvPr>
              <p:cNvSpPr>
                <a:spLocks noRot="1" noChangeAspect="1" noMove="1" noResize="1" noEditPoints="1" noAdjustHandles="1" noChangeArrowheads="1" noChangeShapeType="1" noTextEdit="1"/>
              </p:cNvSpPr>
              <p:nvPr/>
            </p:nvSpPr>
            <p:spPr bwMode="auto">
              <a:xfrm>
                <a:off x="1524000" y="533412"/>
                <a:ext cx="9144000" cy="4419591"/>
              </a:xfrm>
              <a:prstGeom prst="rect">
                <a:avLst/>
              </a:prstGeom>
              <a:blipFill>
                <a:blip r:embed="rId3"/>
                <a:stretch>
                  <a:fillRect t="-828" b="-19310"/>
                </a:stretch>
              </a:blipFill>
              <a:ln w="9525">
                <a:noFill/>
                <a:miter lim="800000"/>
                <a:headEnd/>
                <a:tailEnd/>
              </a:ln>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7B6B6E61-241D-4638-B717-FBC360722A5D}"/>
              </a:ext>
            </a:extLst>
          </p:cNvPr>
          <p:cNvGraphicFramePr>
            <a:graphicFrameLocks noGrp="1"/>
          </p:cNvGraphicFramePr>
          <p:nvPr>
            <p:extLst>
              <p:ext uri="{D42A27DB-BD31-4B8C-83A1-F6EECF244321}">
                <p14:modId xmlns:p14="http://schemas.microsoft.com/office/powerpoint/2010/main" val="3681855649"/>
              </p:ext>
            </p:extLst>
          </p:nvPr>
        </p:nvGraphicFramePr>
        <p:xfrm>
          <a:off x="7624656" y="685166"/>
          <a:ext cx="2854960" cy="1325880"/>
        </p:xfrm>
        <a:graphic>
          <a:graphicData uri="http://schemas.openxmlformats.org/drawingml/2006/table">
            <a:tbl>
              <a:tblPr>
                <a:tableStyleId>{5940675A-B579-460E-94D1-54222C63F5DA}</a:tableStyleId>
              </a:tblPr>
              <a:tblGrid>
                <a:gridCol w="1167765">
                  <a:extLst>
                    <a:ext uri="{9D8B030D-6E8A-4147-A177-3AD203B41FA5}">
                      <a16:colId xmlns:a16="http://schemas.microsoft.com/office/drawing/2014/main" val="3275464442"/>
                    </a:ext>
                  </a:extLst>
                </a:gridCol>
                <a:gridCol w="888365">
                  <a:extLst>
                    <a:ext uri="{9D8B030D-6E8A-4147-A177-3AD203B41FA5}">
                      <a16:colId xmlns:a16="http://schemas.microsoft.com/office/drawing/2014/main" val="3110210436"/>
                    </a:ext>
                  </a:extLst>
                </a:gridCol>
                <a:gridCol w="798830">
                  <a:extLst>
                    <a:ext uri="{9D8B030D-6E8A-4147-A177-3AD203B41FA5}">
                      <a16:colId xmlns:a16="http://schemas.microsoft.com/office/drawing/2014/main" val="518524090"/>
                    </a:ext>
                  </a:extLst>
                </a:gridCol>
              </a:tblGrid>
              <a:tr h="321945">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Chiều cao</a:t>
                      </a:r>
                    </a:p>
                  </a:txBody>
                  <a:tcPr marL="0" marR="0" marT="0" marB="0" anchor="ctr">
                    <a:solidFill>
                      <a:schemeClr val="bg1">
                        <a:lumMod val="75000"/>
                      </a:schemeClr>
                    </a:solidFill>
                  </a:tcP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Bị cháy</a:t>
                      </a:r>
                    </a:p>
                  </a:txBody>
                  <a:tcPr marL="0" marR="0" marT="0" marB="0" anchor="ctr">
                    <a:solidFill>
                      <a:schemeClr val="bg1">
                        <a:lumMod val="75000"/>
                      </a:schemeClr>
                    </a:solidFill>
                  </a:tcPr>
                </a:tc>
                <a:tc>
                  <a:txBody>
                    <a:bodyPr/>
                    <a:lstStyle/>
                    <a:p>
                      <a:pPr marL="7493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Không</a:t>
                      </a:r>
                    </a:p>
                  </a:txBody>
                  <a:tcPr marL="0" marR="0" marT="0" marB="0" anchor="ctr">
                    <a:solidFill>
                      <a:schemeClr val="bg1">
                        <a:lumMod val="75000"/>
                      </a:schemeClr>
                    </a:solidFill>
                  </a:tcPr>
                </a:tc>
                <a:extLst>
                  <a:ext uri="{0D108BD9-81ED-4DB2-BD59-A6C34878D82A}">
                    <a16:rowId xmlns:a16="http://schemas.microsoft.com/office/drawing/2014/main" val="1477497146"/>
                  </a:ext>
                </a:extLst>
              </a:tr>
              <a:tr h="329565">
                <a:tc>
                  <a:txBody>
                    <a:bodyPr/>
                    <a:lstStyle/>
                    <a:p>
                      <a:pPr marL="75565" marR="0" algn="ctr" eaLnBrk="0" hangingPunct="0">
                        <a:lnSpc>
                          <a:spcPct val="100000"/>
                        </a:lnSpc>
                        <a:spcBef>
                          <a:spcPts val="0"/>
                        </a:spcBef>
                        <a:spcAft>
                          <a:spcPts val="0"/>
                        </a:spcAft>
                      </a:pPr>
                      <a:r>
                        <a:rPr lang="en-US" sz="1800" spc="-25">
                          <a:solidFill>
                            <a:srgbClr val="0070C0"/>
                          </a:solidFill>
                          <a:effectLst/>
                          <a:latin typeface="+mn-lt"/>
                          <a:ea typeface="Calibri" panose="020F0502020204030204" pitchFamily="34" charset="0"/>
                          <a:cs typeface="Times New Roman" panose="02020603050405020304" pitchFamily="18" charset="0"/>
                        </a:rPr>
                        <a:t>TB</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rPr>
                        <a:t>2</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extLst>
                  <a:ext uri="{0D108BD9-81ED-4DB2-BD59-A6C34878D82A}">
                    <a16:rowId xmlns:a16="http://schemas.microsoft.com/office/drawing/2014/main" val="1899155127"/>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Cao</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0</a:t>
                      </a: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2</a:t>
                      </a:r>
                    </a:p>
                  </a:txBody>
                  <a:tcPr marL="0" marR="0" marT="0" marB="0" anchor="ctr"/>
                </a:tc>
                <a:extLst>
                  <a:ext uri="{0D108BD9-81ED-4DB2-BD59-A6C34878D82A}">
                    <a16:rowId xmlns:a16="http://schemas.microsoft.com/office/drawing/2014/main" val="3521435230"/>
                  </a:ext>
                </a:extLst>
              </a:tr>
              <a:tr h="337185">
                <a:tc>
                  <a:txBody>
                    <a:bodyPr/>
                    <a:lstStyle/>
                    <a:p>
                      <a:pPr marL="75565" marR="0" algn="ctr" eaLnBrk="0" hangingPunct="0">
                        <a:lnSpc>
                          <a:spcPct val="100000"/>
                        </a:lnSpc>
                        <a:spcBef>
                          <a:spcPts val="0"/>
                        </a:spcBef>
                        <a:spcAft>
                          <a:spcPts val="0"/>
                        </a:spcAft>
                      </a:pPr>
                      <a:r>
                        <a:rPr lang="en-US" sz="1800" dirty="0" err="1">
                          <a:solidFill>
                            <a:srgbClr val="0070C0"/>
                          </a:solidFill>
                          <a:effectLst/>
                          <a:latin typeface="+mn-lt"/>
                        </a:rPr>
                        <a:t>Thấp</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tc>
                  <a:txBody>
                    <a:bodyPr/>
                    <a:lstStyle/>
                    <a:p>
                      <a:pPr marL="75565" marR="0" algn="ctr" eaLnBrk="0" hangingPunct="0">
                        <a:lnSpc>
                          <a:spcPct val="100000"/>
                        </a:lnSpc>
                        <a:spcBef>
                          <a:spcPts val="0"/>
                        </a:spcBef>
                        <a:spcAft>
                          <a:spcPts val="0"/>
                        </a:spcAft>
                      </a:pPr>
                      <a:r>
                        <a:rPr lang="en-US" sz="1800" dirty="0">
                          <a:solidFill>
                            <a:srgbClr val="0070C0"/>
                          </a:solidFill>
                          <a:effectLst/>
                          <a:latin typeface="+mn-lt"/>
                          <a:ea typeface="Calibri" panose="020F0502020204030204" pitchFamily="34" charset="0"/>
                          <a:cs typeface="Times New Roman" panose="02020603050405020304" pitchFamily="18" charset="0"/>
                        </a:rPr>
                        <a:t>2</a:t>
                      </a:r>
                    </a:p>
                  </a:txBody>
                  <a:tcPr marL="0" marR="0" marT="0" marB="0" anchor="ctr"/>
                </a:tc>
                <a:extLst>
                  <a:ext uri="{0D108BD9-81ED-4DB2-BD59-A6C34878D82A}">
                    <a16:rowId xmlns:a16="http://schemas.microsoft.com/office/drawing/2014/main" val="1821515045"/>
                  </a:ext>
                </a:extLst>
              </a:tr>
            </a:tbl>
          </a:graphicData>
        </a:graphic>
      </p:graphicFrame>
      <p:graphicFrame>
        <p:nvGraphicFramePr>
          <p:cNvPr id="7" name="Table 6">
            <a:extLst>
              <a:ext uri="{FF2B5EF4-FFF2-40B4-BE49-F238E27FC236}">
                <a16:creationId xmlns:a16="http://schemas.microsoft.com/office/drawing/2014/main" id="{448D90B5-F63E-454A-9148-B54F978358F5}"/>
              </a:ext>
            </a:extLst>
          </p:cNvPr>
          <p:cNvGraphicFramePr>
            <a:graphicFrameLocks noGrp="1"/>
          </p:cNvGraphicFramePr>
          <p:nvPr>
            <p:extLst>
              <p:ext uri="{D42A27DB-BD31-4B8C-83A1-F6EECF244321}">
                <p14:modId xmlns:p14="http://schemas.microsoft.com/office/powerpoint/2010/main" val="1067303583"/>
              </p:ext>
            </p:extLst>
          </p:nvPr>
        </p:nvGraphicFramePr>
        <p:xfrm>
          <a:off x="7741634" y="3429000"/>
          <a:ext cx="2816860" cy="1325880"/>
        </p:xfrm>
        <a:graphic>
          <a:graphicData uri="http://schemas.openxmlformats.org/drawingml/2006/table">
            <a:tbl>
              <a:tblPr>
                <a:tableStyleId>{5940675A-B579-460E-94D1-54222C63F5DA}</a:tableStyleId>
              </a:tblPr>
              <a:tblGrid>
                <a:gridCol w="1129665">
                  <a:extLst>
                    <a:ext uri="{9D8B030D-6E8A-4147-A177-3AD203B41FA5}">
                      <a16:colId xmlns:a16="http://schemas.microsoft.com/office/drawing/2014/main" val="3275464442"/>
                    </a:ext>
                  </a:extLst>
                </a:gridCol>
                <a:gridCol w="888365">
                  <a:extLst>
                    <a:ext uri="{9D8B030D-6E8A-4147-A177-3AD203B41FA5}">
                      <a16:colId xmlns:a16="http://schemas.microsoft.com/office/drawing/2014/main" val="3110210436"/>
                    </a:ext>
                  </a:extLst>
                </a:gridCol>
                <a:gridCol w="798830">
                  <a:extLst>
                    <a:ext uri="{9D8B030D-6E8A-4147-A177-3AD203B41FA5}">
                      <a16:colId xmlns:a16="http://schemas.microsoft.com/office/drawing/2014/main" val="518524090"/>
                    </a:ext>
                  </a:extLst>
                </a:gridCol>
              </a:tblGrid>
              <a:tr h="321945">
                <a:tc>
                  <a:txBody>
                    <a:bodyPr/>
                    <a:lstStyle/>
                    <a:p>
                      <a:pPr marL="75565" marR="0" algn="ctr" eaLnBrk="0" hangingPunct="0">
                        <a:lnSpc>
                          <a:spcPct val="100000"/>
                        </a:lnSpc>
                        <a:spcBef>
                          <a:spcPts val="0"/>
                        </a:spcBef>
                        <a:spcAft>
                          <a:spcPts val="0"/>
                        </a:spcAft>
                      </a:pPr>
                      <a:r>
                        <a:rPr lang="en-US" sz="1800" dirty="0" err="1">
                          <a:solidFill>
                            <a:srgbClr val="0070C0"/>
                          </a:solidFill>
                          <a:effectLst/>
                          <a:latin typeface="+mn-lt"/>
                          <a:ea typeface="Calibri" panose="020F0502020204030204" pitchFamily="34" charset="0"/>
                          <a:cs typeface="Times New Roman" panose="02020603050405020304" pitchFamily="18" charset="0"/>
                        </a:rPr>
                        <a:t>Cân</a:t>
                      </a:r>
                      <a:r>
                        <a:rPr lang="en-US" sz="1800" dirty="0">
                          <a:solidFill>
                            <a:srgbClr val="0070C0"/>
                          </a:solidFill>
                          <a:effectLst/>
                          <a:latin typeface="+mn-lt"/>
                          <a:ea typeface="Calibri" panose="020F0502020204030204" pitchFamily="34" charset="0"/>
                          <a:cs typeface="Times New Roman" panose="02020603050405020304" pitchFamily="18" charset="0"/>
                        </a:rPr>
                        <a:t> </a:t>
                      </a:r>
                      <a:r>
                        <a:rPr lang="en-US" sz="1800" dirty="0" err="1">
                          <a:solidFill>
                            <a:srgbClr val="0070C0"/>
                          </a:solidFill>
                          <a:effectLst/>
                          <a:latin typeface="+mn-lt"/>
                          <a:ea typeface="Calibri" panose="020F0502020204030204" pitchFamily="34" charset="0"/>
                          <a:cs typeface="Times New Roman" panose="02020603050405020304" pitchFamily="18" charset="0"/>
                        </a:rPr>
                        <a:t>nặng</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solidFill>
                      <a:schemeClr val="bg1">
                        <a:lumMod val="75000"/>
                      </a:schemeClr>
                    </a:solidFill>
                  </a:tcP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Bị cháy</a:t>
                      </a:r>
                    </a:p>
                  </a:txBody>
                  <a:tcPr marL="0" marR="0" marT="0" marB="0" anchor="ctr">
                    <a:solidFill>
                      <a:schemeClr val="bg1">
                        <a:lumMod val="75000"/>
                      </a:schemeClr>
                    </a:solidFill>
                  </a:tcPr>
                </a:tc>
                <a:tc>
                  <a:txBody>
                    <a:bodyPr/>
                    <a:lstStyle/>
                    <a:p>
                      <a:pPr marL="7493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Không</a:t>
                      </a:r>
                    </a:p>
                  </a:txBody>
                  <a:tcPr marL="0" marR="0" marT="0" marB="0" anchor="ctr">
                    <a:solidFill>
                      <a:schemeClr val="bg1">
                        <a:lumMod val="75000"/>
                      </a:schemeClr>
                    </a:solidFill>
                  </a:tcPr>
                </a:tc>
                <a:extLst>
                  <a:ext uri="{0D108BD9-81ED-4DB2-BD59-A6C34878D82A}">
                    <a16:rowId xmlns:a16="http://schemas.microsoft.com/office/drawing/2014/main" val="1477497146"/>
                  </a:ext>
                </a:extLst>
              </a:tr>
              <a:tr h="329565">
                <a:tc>
                  <a:txBody>
                    <a:bodyPr/>
                    <a:lstStyle/>
                    <a:p>
                      <a:pPr marL="75565" marR="0" algn="ctr" eaLnBrk="0" hangingPunct="0">
                        <a:lnSpc>
                          <a:spcPct val="100000"/>
                        </a:lnSpc>
                        <a:spcBef>
                          <a:spcPts val="0"/>
                        </a:spcBef>
                        <a:spcAft>
                          <a:spcPts val="0"/>
                        </a:spcAft>
                      </a:pPr>
                      <a:r>
                        <a:rPr lang="en-US" sz="1800" spc="-25">
                          <a:solidFill>
                            <a:srgbClr val="0070C0"/>
                          </a:solidFill>
                          <a:effectLst/>
                          <a:latin typeface="+mn-lt"/>
                          <a:ea typeface="Calibri" panose="020F0502020204030204" pitchFamily="34" charset="0"/>
                          <a:cs typeface="Times New Roman" panose="02020603050405020304" pitchFamily="18" charset="0"/>
                        </a:rPr>
                        <a:t>Nhẹ</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extLst>
                  <a:ext uri="{0D108BD9-81ED-4DB2-BD59-A6C34878D82A}">
                    <a16:rowId xmlns:a16="http://schemas.microsoft.com/office/drawing/2014/main" val="1899155127"/>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Vừa</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2</a:t>
                      </a:r>
                    </a:p>
                  </a:txBody>
                  <a:tcPr marL="0" marR="0" marT="0" marB="0" anchor="ctr"/>
                </a:tc>
                <a:extLst>
                  <a:ext uri="{0D108BD9-81ED-4DB2-BD59-A6C34878D82A}">
                    <a16:rowId xmlns:a16="http://schemas.microsoft.com/office/drawing/2014/main" val="3521435230"/>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Nặng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1</a:t>
                      </a:r>
                    </a:p>
                  </a:txBody>
                  <a:tcPr marL="0" marR="0" marT="0" marB="0" anchor="ctr"/>
                </a:tc>
                <a:tc>
                  <a:txBody>
                    <a:bodyPr/>
                    <a:lstStyle/>
                    <a:p>
                      <a:pPr marL="75565" marR="0" algn="ctr" eaLnBrk="0" hangingPunct="0">
                        <a:lnSpc>
                          <a:spcPct val="100000"/>
                        </a:lnSpc>
                        <a:spcBef>
                          <a:spcPts val="0"/>
                        </a:spcBef>
                        <a:spcAft>
                          <a:spcPts val="0"/>
                        </a:spcAft>
                      </a:pPr>
                      <a:r>
                        <a:rPr lang="en-US" sz="1800" dirty="0">
                          <a:solidFill>
                            <a:srgbClr val="0070C0"/>
                          </a:solidFill>
                          <a:effectLst/>
                          <a:latin typeface="+mn-lt"/>
                          <a:ea typeface="Calibri" panose="020F0502020204030204" pitchFamily="34" charset="0"/>
                          <a:cs typeface="Times New Roman" panose="02020603050405020304" pitchFamily="18" charset="0"/>
                        </a:rPr>
                        <a:t>2</a:t>
                      </a:r>
                    </a:p>
                  </a:txBody>
                  <a:tcPr marL="0" marR="0" marT="0" marB="0" anchor="ctr"/>
                </a:tc>
                <a:extLst>
                  <a:ext uri="{0D108BD9-81ED-4DB2-BD59-A6C34878D82A}">
                    <a16:rowId xmlns:a16="http://schemas.microsoft.com/office/drawing/2014/main" val="1821515045"/>
                  </a:ext>
                </a:extLst>
              </a:tr>
            </a:tbl>
          </a:graphicData>
        </a:graphic>
      </p:graphicFrame>
    </p:spTree>
    <p:extLst>
      <p:ext uri="{BB962C8B-B14F-4D97-AF65-F5344CB8AC3E}">
        <p14:creationId xmlns:p14="http://schemas.microsoft.com/office/powerpoint/2010/main" val="39053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53" presetClass="entr" presetSubtype="16"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ppt_w</p:attrName>
                                        </p:attrNameLst>
                                      </p:cBhvr>
                                      <p:tavLst>
                                        <p:tav tm="0">
                                          <p:val>
                                            <p:fltVal val="0"/>
                                          </p:val>
                                        </p:tav>
                                        <p:tav tm="100000">
                                          <p:val>
                                            <p:strVal val="#ppt_w"/>
                                          </p:val>
                                        </p:tav>
                                      </p:tavLst>
                                    </p:anim>
                                    <p:anim calcmode="lin" valueType="num">
                                      <p:cBhvr>
                                        <p:cTn id="67" dur="500" fill="hold"/>
                                        <p:tgtEl>
                                          <p:spTgt spid="3"/>
                                        </p:tgtEl>
                                        <p:attrNameLst>
                                          <p:attrName>ppt_h</p:attrName>
                                        </p:attrNameLst>
                                      </p:cBhvr>
                                      <p:tavLst>
                                        <p:tav tm="0">
                                          <p:val>
                                            <p:fltVal val="0"/>
                                          </p:val>
                                        </p:tav>
                                        <p:tav tm="100000">
                                          <p:val>
                                            <p:strVal val="#ppt_h"/>
                                          </p:val>
                                        </p:tav>
                                      </p:tavLst>
                                    </p:anim>
                                    <p:animEffect transition="in" filter="fade">
                                      <p:cBhvr>
                                        <p:cTn id="68" dur="500"/>
                                        <p:tgtEl>
                                          <p:spTgt spid="3"/>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500" fill="hold"/>
                                        <p:tgtEl>
                                          <p:spTgt spid="7"/>
                                        </p:tgtEl>
                                        <p:attrNameLst>
                                          <p:attrName>ppt_w</p:attrName>
                                        </p:attrNameLst>
                                      </p:cBhvr>
                                      <p:tavLst>
                                        <p:tav tm="0">
                                          <p:val>
                                            <p:fltVal val="0"/>
                                          </p:val>
                                        </p:tav>
                                        <p:tav tm="100000">
                                          <p:val>
                                            <p:strVal val="#ppt_w"/>
                                          </p:val>
                                        </p:tav>
                                      </p:tavLst>
                                    </p:anim>
                                    <p:anim calcmode="lin" valueType="num">
                                      <p:cBhvr>
                                        <p:cTn id="73" dur="500" fill="hold"/>
                                        <p:tgtEl>
                                          <p:spTgt spid="7"/>
                                        </p:tgtEl>
                                        <p:attrNameLst>
                                          <p:attrName>ppt_h</p:attrName>
                                        </p:attrNameLst>
                                      </p:cBhvr>
                                      <p:tavLst>
                                        <p:tav tm="0">
                                          <p:val>
                                            <p:fltVal val="0"/>
                                          </p:val>
                                        </p:tav>
                                        <p:tav tm="100000">
                                          <p:val>
                                            <p:strVal val="#ppt_h"/>
                                          </p:val>
                                        </p:tav>
                                      </p:tavLst>
                                    </p:anim>
                                    <p:animEffect transition="in" filter="fade">
                                      <p:cBhvr>
                                        <p:cTn id="7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55</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ID3 {5}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382A04D-45FA-491A-8F90-602AE234AE8C}"/>
                  </a:ext>
                </a:extLst>
              </p:cNvPr>
              <p:cNvSpPr>
                <a:spLocks noChangeArrowheads="1"/>
              </p:cNvSpPr>
              <p:nvPr/>
            </p:nvSpPr>
            <p:spPr bwMode="auto">
              <a:xfrm>
                <a:off x="1524000" y="457203"/>
                <a:ext cx="9144000" cy="2590791"/>
              </a:xfrm>
              <a:prstGeom prst="rect">
                <a:avLst/>
              </a:prstGeom>
              <a:noFill/>
              <a:ln w="9525">
                <a:noFill/>
                <a:miter lim="800000"/>
                <a:headEnd/>
                <a:tailEnd/>
              </a:ln>
            </p:spPr>
            <p:txBody>
              <a:bodyPr/>
              <a:lstStyle/>
              <a:p>
                <a:pPr marL="800100" lvl="1" indent="-342900" algn="just">
                  <a:spcBef>
                    <a:spcPts val="300"/>
                  </a:spcBef>
                  <a:buFont typeface="Wingdings" panose="05000000000000000000" pitchFamily="2" charset="2"/>
                  <a:buChar char="§"/>
                </a:pPr>
                <a:r>
                  <a:rPr lang="en-US" sz="1600" b="0" dirty="0">
                    <a:solidFill>
                      <a:srgbClr val="0070C0"/>
                    </a:solidFill>
                  </a:rPr>
                  <a:t>Tính information gain </a:t>
                </a:r>
                <a:r>
                  <a:rPr lang="en-US" sz="1600" b="0" dirty="0" err="1">
                    <a:solidFill>
                      <a:srgbClr val="0070C0"/>
                    </a:solidFill>
                  </a:rPr>
                  <a:t>đối</a:t>
                </a:r>
                <a:r>
                  <a:rPr lang="en-US" sz="1600" b="0" dirty="0">
                    <a:solidFill>
                      <a:srgbClr val="0070C0"/>
                    </a:solidFill>
                  </a:rPr>
                  <a:t> </a:t>
                </a:r>
                <a:r>
                  <a:rPr lang="en-US" sz="1600" b="0" dirty="0" err="1">
                    <a:solidFill>
                      <a:srgbClr val="0070C0"/>
                    </a:solidFill>
                  </a:rPr>
                  <a:t>với</a:t>
                </a:r>
                <a:r>
                  <a:rPr lang="en-US" sz="1600" b="0" dirty="0">
                    <a:solidFill>
                      <a:srgbClr val="0070C0"/>
                    </a:solidFill>
                  </a:rPr>
                  <a:t> “</a:t>
                </a:r>
                <a:r>
                  <a:rPr lang="en-US" sz="1600" b="0" dirty="0" err="1">
                    <a:solidFill>
                      <a:srgbClr val="0070C0"/>
                    </a:solidFill>
                  </a:rPr>
                  <a:t>Dùng</a:t>
                </a:r>
                <a:r>
                  <a:rPr lang="en-US" sz="1600" b="0" dirty="0">
                    <a:solidFill>
                      <a:srgbClr val="0070C0"/>
                    </a:solidFill>
                  </a:rPr>
                  <a:t> </a:t>
                </a:r>
                <a:r>
                  <a:rPr lang="en-US" sz="1600" b="0" dirty="0" err="1">
                    <a:solidFill>
                      <a:srgbClr val="0070C0"/>
                    </a:solidFill>
                  </a:rPr>
                  <a:t>thuốc</a:t>
                </a:r>
                <a:r>
                  <a:rPr lang="en-US" sz="1600" b="0" dirty="0">
                    <a:solidFill>
                      <a:srgbClr val="0070C0"/>
                    </a:solidFill>
                  </a:rPr>
                  <a:t>”</a:t>
                </a:r>
                <a:endParaRPr lang="vi-VN" sz="1600" b="0" dirty="0">
                  <a:solidFill>
                    <a:srgbClr val="0070C0"/>
                  </a:solidFill>
                </a:endParaRPr>
              </a:p>
              <a:p>
                <a:pPr lvl="2">
                  <a:spcBef>
                    <a:spcPts val="300"/>
                  </a:spcBef>
                </a:pPr>
                <a14:m>
                  <m:oMathPara xmlns:m="http://schemas.openxmlformats.org/officeDocument/2006/math">
                    <m:oMathParaPr>
                      <m:jc m:val="left"/>
                    </m:oMathParaPr>
                    <m:oMath xmlns:m="http://schemas.openxmlformats.org/officeDocument/2006/math">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I</m:t>
                          </m:r>
                          <m:r>
                            <m:rPr>
                              <m:sty m:val="p"/>
                            </m:rPr>
                            <a:rPr lang="en-US" sz="1600" b="0" i="0" smtClean="0">
                              <a:solidFill>
                                <a:srgbClr val="0070C0"/>
                              </a:solidFill>
                              <a:latin typeface="Cambria Math" panose="02040503050406030204" pitchFamily="18" charset="0"/>
                            </a:rPr>
                            <m:t>nfo</m:t>
                          </m:r>
                        </m:e>
                        <m:sub>
                          <m:r>
                            <m:rPr>
                              <m:sty m:val="p"/>
                            </m:rPr>
                            <a:rPr lang="en-US" sz="1600" b="0" i="1" smtClean="0">
                              <a:solidFill>
                                <a:srgbClr val="0070C0"/>
                              </a:solidFill>
                              <a:latin typeface="Cambria Math" panose="02040503050406030204" pitchFamily="18" charset="0"/>
                            </a:rPr>
                            <m:t>D</m:t>
                          </m:r>
                          <m:r>
                            <a:rPr lang="en-US" sz="1600" b="0" i="1" smtClean="0">
                              <a:solidFill>
                                <a:srgbClr val="0070C0"/>
                              </a:solidFill>
                              <a:latin typeface="Cambria Math" panose="02040503050406030204" pitchFamily="18" charset="0"/>
                            </a:rPr>
                            <m:t>ù</m:t>
                          </m:r>
                          <m:r>
                            <m:rPr>
                              <m:sty m:val="p"/>
                            </m:rPr>
                            <a:rPr lang="en-US" sz="1600" b="0" i="1" smtClean="0">
                              <a:solidFill>
                                <a:srgbClr val="0070C0"/>
                              </a:solidFill>
                              <a:latin typeface="Cambria Math" panose="02040503050406030204" pitchFamily="18" charset="0"/>
                            </a:rPr>
                            <m:t>ng</m:t>
                          </m:r>
                          <m:r>
                            <a:rPr lang="en-US" sz="1600" b="0" i="1" smtClean="0">
                              <a:solidFill>
                                <a:srgbClr val="0070C0"/>
                              </a:solidFill>
                              <a:latin typeface="Cambria Math" panose="02040503050406030204" pitchFamily="18" charset="0"/>
                            </a:rPr>
                            <m:t> </m:t>
                          </m:r>
                          <m:r>
                            <m:rPr>
                              <m:sty m:val="p"/>
                            </m:rPr>
                            <a:rPr lang="en-US" sz="1600" b="0" i="1" smtClean="0">
                              <a:solidFill>
                                <a:srgbClr val="0070C0"/>
                              </a:solidFill>
                              <a:latin typeface="Cambria Math" panose="02040503050406030204" pitchFamily="18" charset="0"/>
                            </a:rPr>
                            <m:t>thu</m:t>
                          </m:r>
                          <m:r>
                            <a:rPr lang="en-US" sz="1600" b="0" i="1" smtClean="0">
                              <a:solidFill>
                                <a:srgbClr val="0070C0"/>
                              </a:solidFill>
                              <a:latin typeface="Cambria Math" panose="02040503050406030204" pitchFamily="18" charset="0"/>
                            </a:rPr>
                            <m:t>ố</m:t>
                          </m:r>
                          <m:r>
                            <m:rPr>
                              <m:sty m:val="p"/>
                            </m:rPr>
                            <a:rPr lang="en-US" sz="1600" b="0" i="1" smtClean="0">
                              <a:solidFill>
                                <a:srgbClr val="0070C0"/>
                              </a:solidFill>
                              <a:latin typeface="Cambria Math" panose="02040503050406030204" pitchFamily="18" charset="0"/>
                            </a:rPr>
                            <m:t>c</m:t>
                          </m:r>
                        </m:sub>
                      </m:sSub>
                      <m:d>
                        <m:dPr>
                          <m:ctrlPr>
                            <a:rPr lang="en-US" sz="1600" b="0" i="1">
                              <a:solidFill>
                                <a:srgbClr val="0070C0"/>
                              </a:solidFill>
                              <a:latin typeface="Cambria Math" panose="02040503050406030204" pitchFamily="18" charset="0"/>
                            </a:rPr>
                          </m:ctrlPr>
                        </m:dPr>
                        <m:e>
                          <m:r>
                            <m:rPr>
                              <m:sty m:val="p"/>
                            </m:rPr>
                            <a:rPr lang="en-US" sz="1600" b="0">
                              <a:solidFill>
                                <a:srgbClr val="0070C0"/>
                              </a:solidFill>
                              <a:latin typeface="Cambria Math" panose="02040503050406030204" pitchFamily="18" charset="0"/>
                            </a:rPr>
                            <m:t>D</m:t>
                          </m:r>
                        </m:e>
                      </m:d>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3</m:t>
                          </m:r>
                        </m:num>
                        <m:den>
                          <m:r>
                            <a:rPr lang="en-US" sz="1600" b="0" i="1" smtClean="0">
                              <a:solidFill>
                                <a:srgbClr val="0070C0"/>
                              </a:solidFill>
                              <a:latin typeface="Cambria Math" panose="02040503050406030204" pitchFamily="18" charset="0"/>
                            </a:rPr>
                            <m:t>8</m:t>
                          </m:r>
                        </m:den>
                      </m:f>
                      <m:d>
                        <m:dPr>
                          <m:ctrlPr>
                            <a:rPr lang="en-US" sz="1600" b="0" i="1" smtClean="0">
                              <a:solidFill>
                                <a:srgbClr val="0070C0"/>
                              </a:solidFill>
                              <a:latin typeface="Cambria Math" panose="02040503050406030204" pitchFamily="18" charset="0"/>
                            </a:rPr>
                          </m:ctrlPr>
                        </m:dPr>
                        <m:e>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a:solidFill>
                                    <a:srgbClr val="0070C0"/>
                                  </a:solidFill>
                                  <a:latin typeface="Cambria Math" panose="02040503050406030204" pitchFamily="18" charset="0"/>
                                </a:rPr>
                                <m:t>3</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a:solidFill>
                                        <a:srgbClr val="0070C0"/>
                                      </a:solidFill>
                                      <a:latin typeface="Cambria Math" panose="02040503050406030204" pitchFamily="18" charset="0"/>
                                    </a:rPr>
                                    <m:t>3</m:t>
                                  </m:r>
                                </m:den>
                              </m:f>
                            </m:e>
                          </m:func>
                        </m:e>
                      </m:d>
                      <m:r>
                        <a:rPr lang="en-US" sz="1600" b="0" i="1">
                          <a:solidFill>
                            <a:srgbClr val="0070C0"/>
                          </a:solidFill>
                          <a:latin typeface="Cambria Math" panose="02040503050406030204" pitchFamily="18" charset="0"/>
                        </a:rPr>
                        <m:t>+</m:t>
                      </m:r>
                    </m:oMath>
                  </m:oMathPara>
                </a14:m>
                <a:endParaRPr lang="en-US" sz="1600" b="0" i="1" dirty="0">
                  <a:solidFill>
                    <a:srgbClr val="0070C0"/>
                  </a:solidFill>
                  <a:latin typeface="Cambria Math" panose="02040503050406030204" pitchFamily="18" charset="0"/>
                </a:endParaRPr>
              </a:p>
              <a:p>
                <a:pPr marL="3087688" lvl="2">
                  <a:spcBef>
                    <a:spcPts val="300"/>
                  </a:spcBef>
                </a:pPr>
                <a14:m>
                  <m:oMathPara xmlns:m="http://schemas.openxmlformats.org/officeDocument/2006/math">
                    <m:oMathParaPr>
                      <m:jc m:val="left"/>
                    </m:oMathParaPr>
                    <m:oMath xmlns:m="http://schemas.openxmlformats.org/officeDocument/2006/math">
                      <m:f>
                        <m:fPr>
                          <m:ctrlPr>
                            <a:rPr lang="en-US" sz="1600" b="0" i="1">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5</m:t>
                          </m:r>
                        </m:num>
                        <m:den>
                          <m:r>
                            <a:rPr lang="en-US" sz="1600" b="0" i="1" smtClean="0">
                              <a:solidFill>
                                <a:srgbClr val="0070C0"/>
                              </a:solidFill>
                              <a:latin typeface="Cambria Math" panose="02040503050406030204" pitchFamily="18" charset="0"/>
                            </a:rPr>
                            <m:t>8</m:t>
                          </m:r>
                        </m:den>
                      </m:f>
                      <m:d>
                        <m:dPr>
                          <m:ctrlPr>
                            <a:rPr lang="en-US" sz="1600" b="0" i="1" smtClean="0">
                              <a:solidFill>
                                <a:srgbClr val="0070C0"/>
                              </a:solidFill>
                              <a:latin typeface="Cambria Math" panose="02040503050406030204" pitchFamily="18" charset="0"/>
                            </a:rPr>
                          </m:ctrlPr>
                        </m:dPr>
                        <m:e>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smtClean="0">
                                  <a:solidFill>
                                    <a:srgbClr val="0070C0"/>
                                  </a:solidFill>
                                  <a:latin typeface="Cambria Math" panose="02040503050406030204" pitchFamily="18" charset="0"/>
                                </a:rPr>
                                <m:t>5</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smtClean="0">
                                      <a:solidFill>
                                        <a:srgbClr val="0070C0"/>
                                      </a:solidFill>
                                      <a:latin typeface="Cambria Math" panose="02040503050406030204" pitchFamily="18" charset="0"/>
                                    </a:rPr>
                                    <m:t>5</m:t>
                                  </m:r>
                                </m:den>
                              </m:f>
                            </m:e>
                          </m:func>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2</m:t>
                              </m:r>
                            </m:num>
                            <m:den>
                              <m:r>
                                <a:rPr lang="en-US" sz="1600" b="0" i="1" smtClean="0">
                                  <a:solidFill>
                                    <a:srgbClr val="0070C0"/>
                                  </a:solidFill>
                                  <a:latin typeface="Cambria Math" panose="02040503050406030204" pitchFamily="18" charset="0"/>
                                </a:rPr>
                                <m:t>5</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2</m:t>
                                  </m:r>
                                </m:num>
                                <m:den>
                                  <m:r>
                                    <a:rPr lang="en-US" sz="1600" b="0" i="1" smtClean="0">
                                      <a:solidFill>
                                        <a:srgbClr val="0070C0"/>
                                      </a:solidFill>
                                      <a:latin typeface="Cambria Math" panose="02040503050406030204" pitchFamily="18" charset="0"/>
                                    </a:rPr>
                                    <m:t>5</m:t>
                                  </m:r>
                                </m:den>
                              </m:f>
                            </m:e>
                          </m:func>
                        </m:e>
                      </m:d>
                      <m:r>
                        <a:rPr lang="en-US" sz="1600" b="0" i="1">
                          <a:solidFill>
                            <a:srgbClr val="0070C0"/>
                          </a:solidFill>
                          <a:latin typeface="Cambria Math" panose="02040503050406030204" pitchFamily="18" charset="0"/>
                          <a:ea typeface="Cambria Math" panose="02040503050406030204" pitchFamily="18" charset="0"/>
                        </a:rPr>
                        <m:t>≈</m:t>
                      </m:r>
                      <m:r>
                        <a:rPr lang="en-US" sz="1600" b="0" i="1" smtClean="0">
                          <a:solidFill>
                            <a:srgbClr val="0070C0"/>
                          </a:solidFill>
                          <a:latin typeface="Cambria Math" panose="02040503050406030204" pitchFamily="18" charset="0"/>
                        </a:rPr>
                        <m:t>0.607</m:t>
                      </m:r>
                    </m:oMath>
                  </m:oMathPara>
                </a14:m>
                <a:endParaRPr lang="en-US" sz="1600" b="0" dirty="0">
                  <a:solidFill>
                    <a:srgbClr val="0070C0"/>
                  </a:solidFill>
                </a:endParaRPr>
              </a:p>
              <a:p>
                <a:pPr marL="1257300" lvl="2" indent="-342900">
                  <a:spcBef>
                    <a:spcPts val="300"/>
                  </a:spcBef>
                  <a:buFont typeface="Symbol" panose="05050102010706020507" pitchFamily="18" charset="2"/>
                  <a:buChar char="®"/>
                </a:pPr>
                <a14:m>
                  <m:oMath xmlns:m="http://schemas.openxmlformats.org/officeDocument/2006/math">
                    <m:r>
                      <m:rPr>
                        <m:sty m:val="p"/>
                      </m:rPr>
                      <a:rPr lang="en-US" sz="1600" b="0">
                        <a:solidFill>
                          <a:srgbClr val="0070C0"/>
                        </a:solidFill>
                        <a:latin typeface="Cambria Math" panose="02040503050406030204" pitchFamily="18" charset="0"/>
                      </a:rPr>
                      <m:t>Gain</m:t>
                    </m:r>
                    <m:d>
                      <m:dPr>
                        <m:ctrlPr>
                          <a:rPr lang="en-US" sz="1600" b="0" i="1">
                            <a:solidFill>
                              <a:srgbClr val="0070C0"/>
                            </a:solidFill>
                            <a:latin typeface="Cambria Math" panose="02040503050406030204" pitchFamily="18" charset="0"/>
                          </a:rPr>
                        </m:ctrlPr>
                      </m:dPr>
                      <m:e>
                        <m:r>
                          <m:rPr>
                            <m:sty m:val="p"/>
                          </m:rPr>
                          <a:rPr lang="en-US" sz="1600" b="0" i="1" smtClean="0">
                            <a:solidFill>
                              <a:srgbClr val="0070C0"/>
                            </a:solidFill>
                            <a:latin typeface="Cambria Math" panose="02040503050406030204" pitchFamily="18" charset="0"/>
                          </a:rPr>
                          <m:t>D</m:t>
                        </m:r>
                        <m:r>
                          <a:rPr lang="en-US" sz="1600" b="0" i="1" smtClean="0">
                            <a:solidFill>
                              <a:srgbClr val="0070C0"/>
                            </a:solidFill>
                            <a:latin typeface="Cambria Math" panose="02040503050406030204" pitchFamily="18" charset="0"/>
                          </a:rPr>
                          <m:t>ù</m:t>
                        </m:r>
                        <m:r>
                          <m:rPr>
                            <m:sty m:val="p"/>
                          </m:rPr>
                          <a:rPr lang="en-US" sz="1600" b="0" i="1" smtClean="0">
                            <a:solidFill>
                              <a:srgbClr val="0070C0"/>
                            </a:solidFill>
                            <a:latin typeface="Cambria Math" panose="02040503050406030204" pitchFamily="18" charset="0"/>
                          </a:rPr>
                          <m:t>ng</m:t>
                        </m:r>
                        <m:r>
                          <a:rPr lang="en-US" sz="1600" b="0" i="1" smtClean="0">
                            <a:solidFill>
                              <a:srgbClr val="0070C0"/>
                            </a:solidFill>
                            <a:latin typeface="Cambria Math" panose="02040503050406030204" pitchFamily="18" charset="0"/>
                          </a:rPr>
                          <m:t> </m:t>
                        </m:r>
                        <m:r>
                          <m:rPr>
                            <m:sty m:val="p"/>
                          </m:rPr>
                          <a:rPr lang="en-US" sz="1600" b="0" i="1" smtClean="0">
                            <a:solidFill>
                              <a:srgbClr val="0070C0"/>
                            </a:solidFill>
                            <a:latin typeface="Cambria Math" panose="02040503050406030204" pitchFamily="18" charset="0"/>
                          </a:rPr>
                          <m:t>thu</m:t>
                        </m:r>
                        <m:r>
                          <a:rPr lang="en-US" sz="1600" b="0" i="1" smtClean="0">
                            <a:solidFill>
                              <a:srgbClr val="0070C0"/>
                            </a:solidFill>
                            <a:latin typeface="Cambria Math" panose="02040503050406030204" pitchFamily="18" charset="0"/>
                          </a:rPr>
                          <m:t>ố</m:t>
                        </m:r>
                        <m:r>
                          <m:rPr>
                            <m:sty m:val="p"/>
                          </m:rPr>
                          <a:rPr lang="en-US" sz="1600" b="0" i="1" smtClean="0">
                            <a:solidFill>
                              <a:srgbClr val="0070C0"/>
                            </a:solidFill>
                            <a:latin typeface="Cambria Math" panose="02040503050406030204" pitchFamily="18" charset="0"/>
                          </a:rPr>
                          <m:t>c</m:t>
                        </m:r>
                      </m:e>
                    </m:d>
                    <m:r>
                      <a:rPr lang="en-US" sz="1600" b="0">
                        <a:solidFill>
                          <a:srgbClr val="0070C0"/>
                        </a:solidFill>
                        <a:latin typeface="Cambria Math" panose="02040503050406030204" pitchFamily="18" charset="0"/>
                      </a:rPr>
                      <m:t>=</m:t>
                    </m:r>
                    <m:r>
                      <m:rPr>
                        <m:sty m:val="p"/>
                      </m:rPr>
                      <a:rPr lang="en-US" sz="1600" b="0">
                        <a:solidFill>
                          <a:srgbClr val="0070C0"/>
                        </a:solidFill>
                        <a:latin typeface="Cambria Math" panose="02040503050406030204" pitchFamily="18" charset="0"/>
                      </a:rPr>
                      <m:t>Info</m:t>
                    </m:r>
                    <m:d>
                      <m:dPr>
                        <m:ctrlPr>
                          <a:rPr lang="en-US" sz="1600" b="0" i="1">
                            <a:solidFill>
                              <a:srgbClr val="0070C0"/>
                            </a:solidFill>
                            <a:latin typeface="Cambria Math" panose="02040503050406030204" pitchFamily="18" charset="0"/>
                          </a:rPr>
                        </m:ctrlPr>
                      </m:dPr>
                      <m:e>
                        <m:r>
                          <m:rPr>
                            <m:sty m:val="p"/>
                          </m:rPr>
                          <a:rPr lang="en-US" sz="1600" b="0">
                            <a:solidFill>
                              <a:srgbClr val="0070C0"/>
                            </a:solidFill>
                            <a:latin typeface="Cambria Math" panose="02040503050406030204" pitchFamily="18" charset="0"/>
                          </a:rPr>
                          <m:t>D</m:t>
                        </m:r>
                      </m:e>
                    </m:d>
                    <m:r>
                      <a:rPr lang="en-US" sz="1600" b="0">
                        <a:solidFill>
                          <a:srgbClr val="0070C0"/>
                        </a:solidFill>
                        <a:latin typeface="Cambria Math" panose="02040503050406030204" pitchFamily="18" charset="0"/>
                      </a:rPr>
                      <m:t>−</m:t>
                    </m:r>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I</m:t>
                        </m:r>
                        <m:r>
                          <m:rPr>
                            <m:sty m:val="p"/>
                          </m:rPr>
                          <a:rPr lang="en-US" sz="1600" b="0" i="0" smtClean="0">
                            <a:solidFill>
                              <a:srgbClr val="0070C0"/>
                            </a:solidFill>
                            <a:latin typeface="Cambria Math" panose="02040503050406030204" pitchFamily="18" charset="0"/>
                          </a:rPr>
                          <m:t>nfo</m:t>
                        </m:r>
                      </m:e>
                      <m:sub>
                        <m:r>
                          <m:rPr>
                            <m:sty m:val="p"/>
                          </m:rPr>
                          <a:rPr lang="en-US" sz="1600" b="0" i="1" smtClean="0">
                            <a:solidFill>
                              <a:srgbClr val="0070C0"/>
                            </a:solidFill>
                            <a:latin typeface="Cambria Math" panose="02040503050406030204" pitchFamily="18" charset="0"/>
                          </a:rPr>
                          <m:t>D</m:t>
                        </m:r>
                        <m:r>
                          <a:rPr lang="en-US" sz="1600" b="0" i="1" smtClean="0">
                            <a:solidFill>
                              <a:srgbClr val="0070C0"/>
                            </a:solidFill>
                            <a:latin typeface="Cambria Math" panose="02040503050406030204" pitchFamily="18" charset="0"/>
                          </a:rPr>
                          <m:t>ù</m:t>
                        </m:r>
                        <m:r>
                          <m:rPr>
                            <m:sty m:val="p"/>
                          </m:rPr>
                          <a:rPr lang="en-US" sz="1600" b="0" i="1" smtClean="0">
                            <a:solidFill>
                              <a:srgbClr val="0070C0"/>
                            </a:solidFill>
                            <a:latin typeface="Cambria Math" panose="02040503050406030204" pitchFamily="18" charset="0"/>
                          </a:rPr>
                          <m:t>ng</m:t>
                        </m:r>
                        <m:r>
                          <a:rPr lang="en-US" sz="1600" b="0" i="1" smtClean="0">
                            <a:solidFill>
                              <a:srgbClr val="0070C0"/>
                            </a:solidFill>
                            <a:latin typeface="Cambria Math" panose="02040503050406030204" pitchFamily="18" charset="0"/>
                          </a:rPr>
                          <m:t> </m:t>
                        </m:r>
                        <m:r>
                          <m:rPr>
                            <m:sty m:val="p"/>
                          </m:rPr>
                          <a:rPr lang="en-US" sz="1600" b="0" i="1" smtClean="0">
                            <a:solidFill>
                              <a:srgbClr val="0070C0"/>
                            </a:solidFill>
                            <a:latin typeface="Cambria Math" panose="02040503050406030204" pitchFamily="18" charset="0"/>
                          </a:rPr>
                          <m:t>thu</m:t>
                        </m:r>
                        <m:r>
                          <a:rPr lang="en-US" sz="1600" b="0" i="1" smtClean="0">
                            <a:solidFill>
                              <a:srgbClr val="0070C0"/>
                            </a:solidFill>
                            <a:latin typeface="Cambria Math" panose="02040503050406030204" pitchFamily="18" charset="0"/>
                          </a:rPr>
                          <m:t>ố</m:t>
                        </m:r>
                        <m:r>
                          <m:rPr>
                            <m:sty m:val="p"/>
                          </m:rPr>
                          <a:rPr lang="en-US" sz="1600" b="0" i="1" smtClean="0">
                            <a:solidFill>
                              <a:srgbClr val="0070C0"/>
                            </a:solidFill>
                            <a:latin typeface="Cambria Math" panose="02040503050406030204" pitchFamily="18" charset="0"/>
                          </a:rPr>
                          <m:t>c</m:t>
                        </m:r>
                      </m:sub>
                    </m:sSub>
                    <m:d>
                      <m:dPr>
                        <m:ctrlPr>
                          <a:rPr lang="en-US" sz="1600" b="0" i="1">
                            <a:solidFill>
                              <a:srgbClr val="0070C0"/>
                            </a:solidFill>
                            <a:latin typeface="Cambria Math" panose="02040503050406030204" pitchFamily="18" charset="0"/>
                          </a:rPr>
                        </m:ctrlPr>
                      </m:dPr>
                      <m:e>
                        <m:r>
                          <m:rPr>
                            <m:sty m:val="p"/>
                          </m:rPr>
                          <a:rPr lang="en-US" sz="1600" b="0">
                            <a:solidFill>
                              <a:srgbClr val="0070C0"/>
                            </a:solidFill>
                            <a:latin typeface="Cambria Math" panose="02040503050406030204" pitchFamily="18" charset="0"/>
                          </a:rPr>
                          <m:t>D</m:t>
                        </m:r>
                      </m:e>
                    </m:d>
                    <m:r>
                      <a:rPr lang="en-US" sz="1600" b="0" i="1">
                        <a:solidFill>
                          <a:srgbClr val="0070C0"/>
                        </a:solidFill>
                        <a:latin typeface="Cambria Math" panose="02040503050406030204" pitchFamily="18" charset="0"/>
                        <a:ea typeface="Cambria Math" panose="02040503050406030204" pitchFamily="18" charset="0"/>
                      </a:rPr>
                      <m:t>≈</m:t>
                    </m:r>
                    <m:r>
                      <a:rPr lang="en-US" sz="1600" b="0" i="1">
                        <a:solidFill>
                          <a:srgbClr val="0070C0"/>
                        </a:solidFill>
                        <a:latin typeface="Cambria Math" panose="02040503050406030204" pitchFamily="18" charset="0"/>
                      </a:rPr>
                      <m:t>0.</m:t>
                    </m:r>
                    <m:r>
                      <a:rPr lang="en-US" sz="1600" b="0" i="1" smtClean="0">
                        <a:solidFill>
                          <a:srgbClr val="0070C0"/>
                        </a:solidFill>
                        <a:latin typeface="Cambria Math" panose="02040503050406030204" pitchFamily="18" charset="0"/>
                      </a:rPr>
                      <m:t>347</m:t>
                    </m:r>
                  </m:oMath>
                </a14:m>
                <a:endParaRPr lang="en-US" sz="1600" b="0" dirty="0">
                  <a:solidFill>
                    <a:srgbClr val="0070C0"/>
                  </a:solidFill>
                  <a:latin typeface="+mn-lt"/>
                </a:endParaRPr>
              </a:p>
              <a:p>
                <a:pPr marL="800100" lvl="1" indent="-342900">
                  <a:spcBef>
                    <a:spcPts val="300"/>
                  </a:spcBef>
                  <a:buFont typeface="Symbol" panose="05050102010706020507" pitchFamily="18" charset="2"/>
                  <a:buChar char="Þ"/>
                </a:pPr>
                <a:r>
                  <a:rPr lang="en-US" sz="1600" b="0" dirty="0">
                    <a:solidFill>
                      <a:srgbClr val="0070C0"/>
                    </a:solidFill>
                    <a:sym typeface="Symbol" panose="05050102010706020507" pitchFamily="18" charset="2"/>
                  </a:rPr>
                  <a:t>C</a:t>
                </a:r>
                <a:r>
                  <a:rPr lang="vi-VN" sz="1600" b="0" dirty="0">
                    <a:solidFill>
                      <a:srgbClr val="0070C0"/>
                    </a:solidFill>
                  </a:rPr>
                  <a:t>họn </a:t>
                </a:r>
                <a:r>
                  <a:rPr lang="en-US" sz="1600" b="0" dirty="0">
                    <a:solidFill>
                      <a:srgbClr val="0070C0"/>
                    </a:solidFill>
                  </a:rPr>
                  <a:t>“M</a:t>
                </a:r>
                <a:r>
                  <a:rPr lang="vi-VN" sz="1600" b="0" dirty="0">
                    <a:solidFill>
                      <a:srgbClr val="0070C0"/>
                    </a:solidFill>
                  </a:rPr>
                  <a:t>àu tóc</a:t>
                </a:r>
                <a:r>
                  <a:rPr lang="en-US" sz="1600" b="0" dirty="0">
                    <a:solidFill>
                      <a:srgbClr val="0070C0"/>
                    </a:solidFill>
                  </a:rPr>
                  <a:t>”</a:t>
                </a:r>
                <a:r>
                  <a:rPr lang="vi-VN" sz="1600" b="0" dirty="0">
                    <a:solidFill>
                      <a:srgbClr val="0070C0"/>
                    </a:solidFill>
                  </a:rPr>
                  <a:t> làm thuộc tính phân hoạch</a:t>
                </a:r>
                <a:endParaRPr lang="en-US" sz="1600" b="0" dirty="0">
                  <a:solidFill>
                    <a:srgbClr val="0070C0"/>
                  </a:solidFill>
                </a:endParaRPr>
              </a:p>
            </p:txBody>
          </p:sp>
        </mc:Choice>
        <mc:Fallback>
          <p:sp>
            <p:nvSpPr>
              <p:cNvPr id="8" name="Rectangle 7">
                <a:extLst>
                  <a:ext uri="{FF2B5EF4-FFF2-40B4-BE49-F238E27FC236}">
                    <a16:creationId xmlns:a16="http://schemas.microsoft.com/office/drawing/2014/main" id="{E382A04D-45FA-491A-8F90-602AE234AE8C}"/>
                  </a:ext>
                </a:extLst>
              </p:cNvPr>
              <p:cNvSpPr>
                <a:spLocks noRot="1" noChangeAspect="1" noMove="1" noResize="1" noEditPoints="1" noAdjustHandles="1" noChangeArrowheads="1" noChangeShapeType="1" noTextEdit="1"/>
              </p:cNvSpPr>
              <p:nvPr/>
            </p:nvSpPr>
            <p:spPr bwMode="auto">
              <a:xfrm>
                <a:off x="1524000" y="457203"/>
                <a:ext cx="9144000" cy="2590791"/>
              </a:xfrm>
              <a:prstGeom prst="rect">
                <a:avLst/>
              </a:prstGeom>
              <a:blipFill>
                <a:blip r:embed="rId3"/>
                <a:stretch>
                  <a:fillRect t="-706"/>
                </a:stretch>
              </a:blipFill>
              <a:ln w="9525">
                <a:noFill/>
                <a:miter lim="800000"/>
                <a:headEnd/>
                <a:tailEnd/>
              </a:ln>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7B6B6E61-241D-4638-B717-FBC360722A5D}"/>
              </a:ext>
            </a:extLst>
          </p:cNvPr>
          <p:cNvGraphicFramePr>
            <a:graphicFrameLocks noGrp="1"/>
          </p:cNvGraphicFramePr>
          <p:nvPr>
            <p:extLst>
              <p:ext uri="{D42A27DB-BD31-4B8C-83A1-F6EECF244321}">
                <p14:modId xmlns:p14="http://schemas.microsoft.com/office/powerpoint/2010/main" val="3595841661"/>
              </p:ext>
            </p:extLst>
          </p:nvPr>
        </p:nvGraphicFramePr>
        <p:xfrm>
          <a:off x="7467600" y="379821"/>
          <a:ext cx="2994660" cy="988695"/>
        </p:xfrm>
        <a:graphic>
          <a:graphicData uri="http://schemas.openxmlformats.org/drawingml/2006/table">
            <a:tbl>
              <a:tblPr>
                <a:tableStyleId>{5940675A-B579-460E-94D1-54222C63F5DA}</a:tableStyleId>
              </a:tblPr>
              <a:tblGrid>
                <a:gridCol w="1307465">
                  <a:extLst>
                    <a:ext uri="{9D8B030D-6E8A-4147-A177-3AD203B41FA5}">
                      <a16:colId xmlns:a16="http://schemas.microsoft.com/office/drawing/2014/main" val="3275464442"/>
                    </a:ext>
                  </a:extLst>
                </a:gridCol>
                <a:gridCol w="888365">
                  <a:extLst>
                    <a:ext uri="{9D8B030D-6E8A-4147-A177-3AD203B41FA5}">
                      <a16:colId xmlns:a16="http://schemas.microsoft.com/office/drawing/2014/main" val="3110210436"/>
                    </a:ext>
                  </a:extLst>
                </a:gridCol>
                <a:gridCol w="798830">
                  <a:extLst>
                    <a:ext uri="{9D8B030D-6E8A-4147-A177-3AD203B41FA5}">
                      <a16:colId xmlns:a16="http://schemas.microsoft.com/office/drawing/2014/main" val="518524090"/>
                    </a:ext>
                  </a:extLst>
                </a:gridCol>
              </a:tblGrid>
              <a:tr h="321945">
                <a:tc>
                  <a:txBody>
                    <a:bodyPr/>
                    <a:lstStyle/>
                    <a:p>
                      <a:pPr marL="75565" marR="0" algn="ctr" eaLnBrk="0" hangingPunct="0">
                        <a:lnSpc>
                          <a:spcPct val="100000"/>
                        </a:lnSpc>
                        <a:spcBef>
                          <a:spcPts val="0"/>
                        </a:spcBef>
                        <a:spcAft>
                          <a:spcPts val="0"/>
                        </a:spcAft>
                      </a:pPr>
                      <a:r>
                        <a:rPr lang="en-US" sz="1800" dirty="0" err="1">
                          <a:solidFill>
                            <a:srgbClr val="0070C0"/>
                          </a:solidFill>
                          <a:effectLst/>
                          <a:latin typeface="+mn-lt"/>
                          <a:ea typeface="Calibri" panose="020F0502020204030204" pitchFamily="34" charset="0"/>
                          <a:cs typeface="Times New Roman" panose="02020603050405020304" pitchFamily="18" charset="0"/>
                        </a:rPr>
                        <a:t>Dùng</a:t>
                      </a:r>
                      <a:r>
                        <a:rPr lang="en-US" sz="1800" dirty="0">
                          <a:solidFill>
                            <a:srgbClr val="0070C0"/>
                          </a:solidFill>
                          <a:effectLst/>
                          <a:latin typeface="+mn-lt"/>
                          <a:ea typeface="Calibri" panose="020F0502020204030204" pitchFamily="34" charset="0"/>
                          <a:cs typeface="Times New Roman" panose="02020603050405020304" pitchFamily="18" charset="0"/>
                        </a:rPr>
                        <a:t> </a:t>
                      </a:r>
                      <a:r>
                        <a:rPr lang="en-US" sz="1800" dirty="0" err="1">
                          <a:solidFill>
                            <a:srgbClr val="0070C0"/>
                          </a:solidFill>
                          <a:effectLst/>
                          <a:latin typeface="+mn-lt"/>
                          <a:ea typeface="Calibri" panose="020F0502020204030204" pitchFamily="34" charset="0"/>
                          <a:cs typeface="Times New Roman" panose="02020603050405020304" pitchFamily="18" charset="0"/>
                        </a:rPr>
                        <a:t>thuốc</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solidFill>
                      <a:schemeClr val="bg1">
                        <a:lumMod val="75000"/>
                      </a:schemeClr>
                    </a:solidFill>
                  </a:tcPr>
                </a:tc>
                <a:tc>
                  <a:txBody>
                    <a:bodyPr/>
                    <a:lstStyle/>
                    <a:p>
                      <a:pPr marL="75565"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Bị cháy</a:t>
                      </a:r>
                    </a:p>
                  </a:txBody>
                  <a:tcPr marL="0" marR="0" marT="0" marB="0" anchor="ctr">
                    <a:solidFill>
                      <a:schemeClr val="bg1">
                        <a:lumMod val="75000"/>
                      </a:schemeClr>
                    </a:solidFill>
                  </a:tcPr>
                </a:tc>
                <a:tc>
                  <a:txBody>
                    <a:bodyPr/>
                    <a:lstStyle/>
                    <a:p>
                      <a:pPr marL="7493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Không</a:t>
                      </a:r>
                    </a:p>
                  </a:txBody>
                  <a:tcPr marL="0" marR="0" marT="0" marB="0" anchor="ctr">
                    <a:solidFill>
                      <a:schemeClr val="bg1">
                        <a:lumMod val="75000"/>
                      </a:schemeClr>
                    </a:solidFill>
                  </a:tcPr>
                </a:tc>
                <a:extLst>
                  <a:ext uri="{0D108BD9-81ED-4DB2-BD59-A6C34878D82A}">
                    <a16:rowId xmlns:a16="http://schemas.microsoft.com/office/drawing/2014/main" val="1477497146"/>
                  </a:ext>
                </a:extLst>
              </a:tr>
              <a:tr h="329565">
                <a:tc>
                  <a:txBody>
                    <a:bodyPr/>
                    <a:lstStyle/>
                    <a:p>
                      <a:pPr marL="75565" marR="0" algn="ctr" eaLnBrk="0" hangingPunct="0">
                        <a:lnSpc>
                          <a:spcPct val="100000"/>
                        </a:lnSpc>
                        <a:spcBef>
                          <a:spcPts val="0"/>
                        </a:spcBef>
                        <a:spcAft>
                          <a:spcPts val="0"/>
                        </a:spcAft>
                      </a:pPr>
                      <a:r>
                        <a:rPr lang="en-US" sz="1800" spc="-25">
                          <a:solidFill>
                            <a:srgbClr val="0070C0"/>
                          </a:solidFill>
                          <a:effectLst/>
                          <a:latin typeface="+mn-lt"/>
                          <a:ea typeface="Calibri" panose="020F0502020204030204" pitchFamily="34" charset="0"/>
                          <a:cs typeface="Times New Roman" panose="02020603050405020304" pitchFamily="18" charset="0"/>
                        </a:rPr>
                        <a:t>Có</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0</a:t>
                      </a: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3</a:t>
                      </a:r>
                    </a:p>
                  </a:txBody>
                  <a:tcPr marL="0" marR="0" marT="0" marB="0" anchor="ctr"/>
                </a:tc>
                <a:extLst>
                  <a:ext uri="{0D108BD9-81ED-4DB2-BD59-A6C34878D82A}">
                    <a16:rowId xmlns:a16="http://schemas.microsoft.com/office/drawing/2014/main" val="1899155127"/>
                  </a:ext>
                </a:extLst>
              </a:tr>
              <a:tr h="337185">
                <a:tc>
                  <a:txBody>
                    <a:bodyPr/>
                    <a:lstStyle/>
                    <a:p>
                      <a:pPr marL="75565" marR="0" algn="ctr" eaLnBrk="0" hangingPunct="0">
                        <a:lnSpc>
                          <a:spcPct val="100000"/>
                        </a:lnSpc>
                        <a:spcBef>
                          <a:spcPts val="0"/>
                        </a:spcBef>
                        <a:spcAft>
                          <a:spcPts val="0"/>
                        </a:spcAft>
                      </a:pPr>
                      <a:r>
                        <a:rPr lang="en-US" sz="1800">
                          <a:solidFill>
                            <a:srgbClr val="0070C0"/>
                          </a:solidFill>
                          <a:effectLst/>
                          <a:latin typeface="+mn-lt"/>
                        </a:rPr>
                        <a:t>Không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76200" marR="0" algn="ctr" eaLnBrk="0" hangingPunct="0">
                        <a:lnSpc>
                          <a:spcPct val="100000"/>
                        </a:lnSpc>
                        <a:spcBef>
                          <a:spcPts val="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3</a:t>
                      </a:r>
                    </a:p>
                  </a:txBody>
                  <a:tcPr marL="0" marR="0" marT="0" marB="0" anchor="ctr"/>
                </a:tc>
                <a:tc>
                  <a:txBody>
                    <a:bodyPr/>
                    <a:lstStyle/>
                    <a:p>
                      <a:pPr marL="76200" marR="0" algn="ctr" eaLnBrk="0" hangingPunct="0">
                        <a:lnSpc>
                          <a:spcPct val="100000"/>
                        </a:lnSpc>
                        <a:spcBef>
                          <a:spcPts val="0"/>
                        </a:spcBef>
                        <a:spcAft>
                          <a:spcPts val="0"/>
                        </a:spcAft>
                      </a:pPr>
                      <a:r>
                        <a:rPr lang="en-US" sz="1800" dirty="0">
                          <a:solidFill>
                            <a:srgbClr val="0070C0"/>
                          </a:solidFill>
                          <a:effectLst/>
                          <a:latin typeface="+mn-lt"/>
                          <a:ea typeface="Calibri" panose="020F0502020204030204" pitchFamily="34" charset="0"/>
                          <a:cs typeface="Times New Roman" panose="02020603050405020304" pitchFamily="18" charset="0"/>
                        </a:rPr>
                        <a:t>2</a:t>
                      </a:r>
                    </a:p>
                  </a:txBody>
                  <a:tcPr marL="0" marR="0" marT="0" marB="0" anchor="ctr"/>
                </a:tc>
                <a:extLst>
                  <a:ext uri="{0D108BD9-81ED-4DB2-BD59-A6C34878D82A}">
                    <a16:rowId xmlns:a16="http://schemas.microsoft.com/office/drawing/2014/main" val="3521435230"/>
                  </a:ext>
                </a:extLst>
              </a:tr>
            </a:tbl>
          </a:graphicData>
        </a:graphic>
      </p:graphicFrame>
      <p:graphicFrame>
        <p:nvGraphicFramePr>
          <p:cNvPr id="7" name="Table 6">
            <a:extLst>
              <a:ext uri="{FF2B5EF4-FFF2-40B4-BE49-F238E27FC236}">
                <a16:creationId xmlns:a16="http://schemas.microsoft.com/office/drawing/2014/main" id="{9D1427FA-E91D-4528-95A5-8627406890DB}"/>
              </a:ext>
            </a:extLst>
          </p:cNvPr>
          <p:cNvGraphicFramePr>
            <a:graphicFrameLocks noGrp="1"/>
          </p:cNvGraphicFramePr>
          <p:nvPr>
            <p:extLst>
              <p:ext uri="{D42A27DB-BD31-4B8C-83A1-F6EECF244321}">
                <p14:modId xmlns:p14="http://schemas.microsoft.com/office/powerpoint/2010/main" val="692672753"/>
              </p:ext>
            </p:extLst>
          </p:nvPr>
        </p:nvGraphicFramePr>
        <p:xfrm>
          <a:off x="3657600" y="2514597"/>
          <a:ext cx="5403850" cy="1645920"/>
        </p:xfrm>
        <a:graphic>
          <a:graphicData uri="http://schemas.openxmlformats.org/drawingml/2006/table">
            <a:tbl>
              <a:tblPr>
                <a:tableStyleId>{5940675A-B579-460E-94D1-54222C63F5DA}</a:tableStyleId>
              </a:tblPr>
              <a:tblGrid>
                <a:gridCol w="608330">
                  <a:extLst>
                    <a:ext uri="{9D8B030D-6E8A-4147-A177-3AD203B41FA5}">
                      <a16:colId xmlns:a16="http://schemas.microsoft.com/office/drawing/2014/main" val="2892032410"/>
                    </a:ext>
                  </a:extLst>
                </a:gridCol>
                <a:gridCol w="601345">
                  <a:extLst>
                    <a:ext uri="{9D8B030D-6E8A-4147-A177-3AD203B41FA5}">
                      <a16:colId xmlns:a16="http://schemas.microsoft.com/office/drawing/2014/main" val="1793415005"/>
                    </a:ext>
                  </a:extLst>
                </a:gridCol>
                <a:gridCol w="1080770">
                  <a:extLst>
                    <a:ext uri="{9D8B030D-6E8A-4147-A177-3AD203B41FA5}">
                      <a16:colId xmlns:a16="http://schemas.microsoft.com/office/drawing/2014/main" val="256286772"/>
                    </a:ext>
                  </a:extLst>
                </a:gridCol>
                <a:gridCol w="1045210">
                  <a:extLst>
                    <a:ext uri="{9D8B030D-6E8A-4147-A177-3AD203B41FA5}">
                      <a16:colId xmlns:a16="http://schemas.microsoft.com/office/drawing/2014/main" val="2117613034"/>
                    </a:ext>
                  </a:extLst>
                </a:gridCol>
                <a:gridCol w="1225550">
                  <a:extLst>
                    <a:ext uri="{9D8B030D-6E8A-4147-A177-3AD203B41FA5}">
                      <a16:colId xmlns:a16="http://schemas.microsoft.com/office/drawing/2014/main" val="3182616084"/>
                    </a:ext>
                  </a:extLst>
                </a:gridCol>
                <a:gridCol w="842645">
                  <a:extLst>
                    <a:ext uri="{9D8B030D-6E8A-4147-A177-3AD203B41FA5}">
                      <a16:colId xmlns:a16="http://schemas.microsoft.com/office/drawing/2014/main" val="1490218002"/>
                    </a:ext>
                  </a:extLst>
                </a:gridCol>
              </a:tblGrid>
              <a:tr h="329184">
                <a:tc>
                  <a:txBody>
                    <a:bodyPr/>
                    <a:lstStyle/>
                    <a:p>
                      <a:pPr marL="0" marR="0" indent="0" algn="ctr" eaLnBrk="0" hangingPunct="0">
                        <a:lnSpc>
                          <a:spcPct val="100000"/>
                        </a:lnSpc>
                        <a:spcBef>
                          <a:spcPts val="1525"/>
                        </a:spcBef>
                        <a:spcAft>
                          <a:spcPts val="0"/>
                        </a:spcAft>
                      </a:pPr>
                      <a:r>
                        <a:rPr lang="en-US" sz="1800" dirty="0">
                          <a:solidFill>
                            <a:srgbClr val="0070C0"/>
                          </a:solidFill>
                          <a:effectLst/>
                          <a:latin typeface="+mn-lt"/>
                        </a:rPr>
                        <a:t>STT</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00000"/>
                        </a:lnSpc>
                        <a:spcBef>
                          <a:spcPts val="1525"/>
                        </a:spcBef>
                        <a:spcAft>
                          <a:spcPts val="0"/>
                        </a:spcAft>
                      </a:pPr>
                      <a:r>
                        <a:rPr lang="en-US" sz="1800">
                          <a:solidFill>
                            <a:srgbClr val="0070C0"/>
                          </a:solidFill>
                          <a:effectLst/>
                          <a:latin typeface="+mn-lt"/>
                        </a:rPr>
                        <a:t>Tên</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635" marR="0" algn="ctr" eaLnBrk="0" hangingPunct="0">
                        <a:lnSpc>
                          <a:spcPct val="100000"/>
                        </a:lnSpc>
                        <a:spcBef>
                          <a:spcPts val="445"/>
                        </a:spcBef>
                        <a:spcAft>
                          <a:spcPts val="0"/>
                        </a:spcAft>
                      </a:pPr>
                      <a:r>
                        <a:rPr lang="en-US" sz="1800" spc="-5">
                          <a:solidFill>
                            <a:srgbClr val="0070C0"/>
                          </a:solidFill>
                          <a:effectLst/>
                          <a:latin typeface="+mn-lt"/>
                        </a:rPr>
                        <a:t>Chiều cao</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00000"/>
                        </a:lnSpc>
                        <a:spcBef>
                          <a:spcPts val="0"/>
                        </a:spcBef>
                        <a:spcAft>
                          <a:spcPts val="0"/>
                        </a:spcAft>
                      </a:pPr>
                      <a:r>
                        <a:rPr lang="en-US" sz="1800" spc="-5">
                          <a:solidFill>
                            <a:srgbClr val="0070C0"/>
                          </a:solidFill>
                          <a:effectLst/>
                          <a:latin typeface="+mn-lt"/>
                        </a:rPr>
                        <a:t>Cân </a:t>
                      </a:r>
                      <a:r>
                        <a:rPr lang="en-US" sz="1800">
                          <a:solidFill>
                            <a:srgbClr val="0070C0"/>
                          </a:solidFill>
                          <a:effectLst/>
                          <a:latin typeface="+mn-lt"/>
                        </a:rPr>
                        <a:t>nặng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00000"/>
                        </a:lnSpc>
                        <a:spcBef>
                          <a:spcPts val="445"/>
                        </a:spcBef>
                        <a:spcAft>
                          <a:spcPts val="0"/>
                        </a:spcAft>
                      </a:pPr>
                      <a:r>
                        <a:rPr lang="en-US" sz="1800">
                          <a:solidFill>
                            <a:srgbClr val="0070C0"/>
                          </a:solidFill>
                          <a:effectLst/>
                          <a:latin typeface="+mn-lt"/>
                        </a:rPr>
                        <a:t>Dùng thuốc</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tc>
                  <a:txBody>
                    <a:bodyPr/>
                    <a:lstStyle/>
                    <a:p>
                      <a:pPr marL="0" marR="0" indent="0" algn="ctr" eaLnBrk="0" hangingPunct="0">
                        <a:lnSpc>
                          <a:spcPct val="100000"/>
                        </a:lnSpc>
                        <a:spcBef>
                          <a:spcPts val="1525"/>
                        </a:spcBef>
                        <a:spcAft>
                          <a:spcPts val="0"/>
                        </a:spcAft>
                      </a:pPr>
                      <a:r>
                        <a:rPr lang="en-US" sz="1800" spc="-5">
                          <a:solidFill>
                            <a:srgbClr val="0070C0"/>
                          </a:solidFill>
                          <a:effectLst/>
                          <a:latin typeface="+mn-lt"/>
                        </a:rPr>
                        <a:t>Kết</a:t>
                      </a:r>
                      <a:r>
                        <a:rPr lang="en-US" sz="1800">
                          <a:solidFill>
                            <a:srgbClr val="0070C0"/>
                          </a:solidFill>
                          <a:effectLst/>
                          <a:latin typeface="+mn-lt"/>
                        </a:rPr>
                        <a:t> quả</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solidFill>
                      <a:schemeClr val="bg1">
                        <a:lumMod val="85000"/>
                      </a:schemeClr>
                    </a:solidFill>
                  </a:tcPr>
                </a:tc>
                <a:extLst>
                  <a:ext uri="{0D108BD9-81ED-4DB2-BD59-A6C34878D82A}">
                    <a16:rowId xmlns:a16="http://schemas.microsoft.com/office/drawing/2014/main" val="247259310"/>
                  </a:ext>
                </a:extLst>
              </a:tr>
              <a:tr h="329184">
                <a:tc>
                  <a:txBody>
                    <a:bodyPr/>
                    <a:lstStyle/>
                    <a:p>
                      <a:pPr marL="635" marR="0" algn="ctr" eaLnBrk="0" hangingPunct="0">
                        <a:lnSpc>
                          <a:spcPct val="100000"/>
                        </a:lnSpc>
                        <a:spcBef>
                          <a:spcPts val="375"/>
                        </a:spcBef>
                        <a:spcAft>
                          <a:spcPts val="0"/>
                        </a:spcAft>
                      </a:pPr>
                      <a:r>
                        <a:rPr lang="en-US" sz="1800">
                          <a:solidFill>
                            <a:srgbClr val="0070C0"/>
                          </a:solidFill>
                          <a:effectLst/>
                          <a:latin typeface="+mn-lt"/>
                        </a:rPr>
                        <a:t>1</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spc="-5">
                          <a:solidFill>
                            <a:srgbClr val="0070C0"/>
                          </a:solidFill>
                          <a:effectLst/>
                          <a:latin typeface="+mn-lt"/>
                        </a:rPr>
                        <a:t>Hoa</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2540" marR="0" algn="ctr" eaLnBrk="0" hangingPunct="0">
                        <a:lnSpc>
                          <a:spcPct val="100000"/>
                        </a:lnSpc>
                        <a:spcBef>
                          <a:spcPts val="375"/>
                        </a:spcBef>
                        <a:spcAft>
                          <a:spcPts val="0"/>
                        </a:spcAft>
                      </a:pPr>
                      <a:r>
                        <a:rPr lang="en-US" sz="1800" spc="15">
                          <a:solidFill>
                            <a:srgbClr val="0070C0"/>
                          </a:solidFill>
                          <a:effectLst/>
                          <a:latin typeface="+mn-lt"/>
                        </a:rPr>
                        <a:t>TB</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spc="-5">
                          <a:solidFill>
                            <a:srgbClr val="0070C0"/>
                          </a:solidFill>
                          <a:effectLst/>
                          <a:latin typeface="+mn-lt"/>
                        </a:rPr>
                        <a:t>Nhẹ</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spc="-5">
                          <a:solidFill>
                            <a:srgbClr val="0070C0"/>
                          </a:solidFill>
                          <a:effectLst/>
                          <a:latin typeface="+mn-lt"/>
                        </a:rPr>
                        <a:t>Không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a:solidFill>
                            <a:srgbClr val="0070C0"/>
                          </a:solidFill>
                          <a:effectLst/>
                          <a:latin typeface="+mn-lt"/>
                        </a:rPr>
                        <a:t>Bị cháy</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45092863"/>
                  </a:ext>
                </a:extLst>
              </a:tr>
              <a:tr h="329184">
                <a:tc>
                  <a:txBody>
                    <a:bodyPr/>
                    <a:lstStyle/>
                    <a:p>
                      <a:pPr marL="635" marR="0" algn="ctr" eaLnBrk="0" hangingPunct="0">
                        <a:lnSpc>
                          <a:spcPct val="100000"/>
                        </a:lnSpc>
                        <a:spcBef>
                          <a:spcPts val="380"/>
                        </a:spcBef>
                        <a:spcAft>
                          <a:spcPts val="0"/>
                        </a:spcAft>
                      </a:pPr>
                      <a:r>
                        <a:rPr lang="en-US" sz="1800">
                          <a:solidFill>
                            <a:srgbClr val="0070C0"/>
                          </a:solidFill>
                          <a:effectLst/>
                          <a:latin typeface="+mn-lt"/>
                        </a:rPr>
                        <a:t>2</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spc="-10">
                          <a:solidFill>
                            <a:srgbClr val="0070C0"/>
                          </a:solidFill>
                          <a:effectLst/>
                          <a:latin typeface="+mn-lt"/>
                        </a:rPr>
                        <a:t>Lan</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355600" marR="0" algn="l" eaLnBrk="0" hangingPunct="0">
                        <a:lnSpc>
                          <a:spcPct val="100000"/>
                        </a:lnSpc>
                        <a:spcBef>
                          <a:spcPts val="380"/>
                        </a:spcBef>
                        <a:spcAft>
                          <a:spcPts val="0"/>
                        </a:spcAft>
                      </a:pPr>
                      <a:r>
                        <a:rPr lang="en-US" sz="1800" spc="-10">
                          <a:solidFill>
                            <a:srgbClr val="0070C0"/>
                          </a:solidFill>
                          <a:effectLst/>
                          <a:latin typeface="+mn-lt"/>
                        </a:rPr>
                        <a:t>Cao</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spc="-5">
                          <a:solidFill>
                            <a:srgbClr val="0070C0"/>
                          </a:solidFill>
                          <a:effectLst/>
                          <a:latin typeface="+mn-lt"/>
                        </a:rPr>
                        <a:t>Vừa</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1905" marR="0" algn="ctr" eaLnBrk="0" hangingPunct="0">
                        <a:lnSpc>
                          <a:spcPct val="100000"/>
                        </a:lnSpc>
                        <a:spcBef>
                          <a:spcPts val="380"/>
                        </a:spcBef>
                        <a:spcAft>
                          <a:spcPts val="0"/>
                        </a:spcAft>
                      </a:pPr>
                      <a:r>
                        <a:rPr lang="en-US" sz="1800" spc="-10">
                          <a:solidFill>
                            <a:srgbClr val="0070C0"/>
                          </a:solidFill>
                          <a:effectLst/>
                          <a:latin typeface="+mn-lt"/>
                        </a:rPr>
                        <a:t>Có</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spc="-10">
                          <a:solidFill>
                            <a:srgbClr val="0070C0"/>
                          </a:solidFill>
                          <a:effectLst/>
                          <a:latin typeface="+mn-lt"/>
                        </a:rPr>
                        <a:t>Không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02482"/>
                  </a:ext>
                </a:extLst>
              </a:tr>
              <a:tr h="329184">
                <a:tc>
                  <a:txBody>
                    <a:bodyPr/>
                    <a:lstStyle/>
                    <a:p>
                      <a:pPr marL="635" marR="0" algn="ctr" eaLnBrk="0" hangingPunct="0">
                        <a:lnSpc>
                          <a:spcPct val="100000"/>
                        </a:lnSpc>
                        <a:spcBef>
                          <a:spcPts val="380"/>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4</a:t>
                      </a:r>
                    </a:p>
                  </a:txBody>
                  <a:tcPr marL="0" marR="0" marT="0" marB="0"/>
                </a:tc>
                <a:tc>
                  <a:txBody>
                    <a:bodyPr/>
                    <a:lstStyle/>
                    <a:p>
                      <a:pPr marL="0" marR="0" indent="0" algn="ctr" eaLnBrk="0" hangingPunct="0">
                        <a:lnSpc>
                          <a:spcPct val="100000"/>
                        </a:lnSpc>
                        <a:spcBef>
                          <a:spcPts val="380"/>
                        </a:spcBef>
                        <a:spcAft>
                          <a:spcPts val="0"/>
                        </a:spcAft>
                      </a:pPr>
                      <a:r>
                        <a:rPr lang="en-US" sz="1800" spc="-5">
                          <a:solidFill>
                            <a:srgbClr val="0070C0"/>
                          </a:solidFill>
                          <a:effectLst/>
                          <a:latin typeface="+mn-lt"/>
                        </a:rPr>
                        <a:t>Hạ</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304165" marR="0" algn="l" eaLnBrk="0" hangingPunct="0">
                        <a:lnSpc>
                          <a:spcPct val="100000"/>
                        </a:lnSpc>
                        <a:spcBef>
                          <a:spcPts val="380"/>
                        </a:spcBef>
                        <a:spcAft>
                          <a:spcPts val="0"/>
                        </a:spcAft>
                      </a:pPr>
                      <a:r>
                        <a:rPr lang="en-US" sz="1800">
                          <a:solidFill>
                            <a:srgbClr val="0070C0"/>
                          </a:solidFill>
                          <a:effectLst/>
                          <a:latin typeface="+mn-lt"/>
                        </a:rPr>
                        <a:t>Thấp</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dirty="0" err="1">
                          <a:solidFill>
                            <a:srgbClr val="0070C0"/>
                          </a:solidFill>
                          <a:effectLst/>
                          <a:latin typeface="+mn-lt"/>
                        </a:rPr>
                        <a:t>Vừa</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spc="-5">
                          <a:solidFill>
                            <a:srgbClr val="0070C0"/>
                          </a:solidFill>
                          <a:effectLst/>
                          <a:latin typeface="+mn-lt"/>
                        </a:rPr>
                        <a:t>Không</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80"/>
                        </a:spcBef>
                        <a:spcAft>
                          <a:spcPts val="0"/>
                        </a:spcAft>
                      </a:pPr>
                      <a:r>
                        <a:rPr lang="en-US" sz="1800">
                          <a:solidFill>
                            <a:srgbClr val="0070C0"/>
                          </a:solidFill>
                          <a:effectLst/>
                          <a:latin typeface="+mn-lt"/>
                        </a:rPr>
                        <a:t>Bị cháy</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851040511"/>
                  </a:ext>
                </a:extLst>
              </a:tr>
              <a:tr h="329184">
                <a:tc>
                  <a:txBody>
                    <a:bodyPr/>
                    <a:lstStyle/>
                    <a:p>
                      <a:pPr marL="635" marR="0" algn="ctr" eaLnBrk="0" hangingPunct="0">
                        <a:lnSpc>
                          <a:spcPct val="100000"/>
                        </a:lnSpc>
                        <a:spcBef>
                          <a:spcPts val="375"/>
                        </a:spcBef>
                        <a:spcAft>
                          <a:spcPts val="0"/>
                        </a:spcAft>
                      </a:pPr>
                      <a:r>
                        <a:rPr lang="en-US" sz="1800">
                          <a:solidFill>
                            <a:srgbClr val="0070C0"/>
                          </a:solidFill>
                          <a:effectLst/>
                          <a:latin typeface="+mn-lt"/>
                          <a:ea typeface="Calibri" panose="020F0502020204030204" pitchFamily="34" charset="0"/>
                          <a:cs typeface="Times New Roman" panose="02020603050405020304" pitchFamily="18" charset="0"/>
                        </a:rPr>
                        <a:t>8</a:t>
                      </a:r>
                    </a:p>
                  </a:txBody>
                  <a:tcPr marL="0" marR="0" marT="0" marB="0"/>
                </a:tc>
                <a:tc>
                  <a:txBody>
                    <a:bodyPr/>
                    <a:lstStyle/>
                    <a:p>
                      <a:pPr marL="0" marR="0" indent="0" algn="ctr" eaLnBrk="0" hangingPunct="0">
                        <a:lnSpc>
                          <a:spcPct val="100000"/>
                        </a:lnSpc>
                        <a:spcBef>
                          <a:spcPts val="375"/>
                        </a:spcBef>
                        <a:spcAft>
                          <a:spcPts val="0"/>
                        </a:spcAft>
                      </a:pPr>
                      <a:r>
                        <a:rPr lang="en-US" sz="1800" spc="-5">
                          <a:solidFill>
                            <a:srgbClr val="0070C0"/>
                          </a:solidFill>
                          <a:effectLst/>
                          <a:latin typeface="+mn-lt"/>
                        </a:rPr>
                        <a:t>Đào</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304165" marR="0" algn="l" eaLnBrk="0" hangingPunct="0">
                        <a:lnSpc>
                          <a:spcPct val="100000"/>
                        </a:lnSpc>
                        <a:spcBef>
                          <a:spcPts val="375"/>
                        </a:spcBef>
                        <a:spcAft>
                          <a:spcPts val="0"/>
                        </a:spcAft>
                      </a:pPr>
                      <a:r>
                        <a:rPr lang="en-US" sz="1800">
                          <a:solidFill>
                            <a:srgbClr val="0070C0"/>
                          </a:solidFill>
                          <a:effectLst/>
                          <a:latin typeface="+mn-lt"/>
                        </a:rPr>
                        <a:t>Thấp</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spc="-5">
                          <a:solidFill>
                            <a:srgbClr val="0070C0"/>
                          </a:solidFill>
                          <a:effectLst/>
                          <a:latin typeface="+mn-lt"/>
                        </a:rPr>
                        <a:t>Nhẹ</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1905" marR="0" algn="ctr" eaLnBrk="0" hangingPunct="0">
                        <a:lnSpc>
                          <a:spcPct val="100000"/>
                        </a:lnSpc>
                        <a:spcBef>
                          <a:spcPts val="375"/>
                        </a:spcBef>
                        <a:spcAft>
                          <a:spcPts val="0"/>
                        </a:spcAft>
                      </a:pPr>
                      <a:r>
                        <a:rPr lang="en-US" sz="1800" spc="-5">
                          <a:solidFill>
                            <a:srgbClr val="0070C0"/>
                          </a:solidFill>
                          <a:effectLst/>
                          <a:latin typeface="+mn-lt"/>
                        </a:rPr>
                        <a:t>Có</a:t>
                      </a:r>
                      <a:endParaRPr lang="en-US" sz="180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tc>
                  <a:txBody>
                    <a:bodyPr/>
                    <a:lstStyle/>
                    <a:p>
                      <a:pPr marL="0" marR="0" indent="0" algn="ctr" eaLnBrk="0" hangingPunct="0">
                        <a:lnSpc>
                          <a:spcPct val="100000"/>
                        </a:lnSpc>
                        <a:spcBef>
                          <a:spcPts val="375"/>
                        </a:spcBef>
                        <a:spcAft>
                          <a:spcPts val="0"/>
                        </a:spcAft>
                      </a:pPr>
                      <a:r>
                        <a:rPr lang="en-US" sz="1800" spc="-5" dirty="0" err="1">
                          <a:solidFill>
                            <a:srgbClr val="0070C0"/>
                          </a:solidFill>
                          <a:effectLst/>
                          <a:latin typeface="+mn-lt"/>
                        </a:rPr>
                        <a:t>Không</a:t>
                      </a:r>
                      <a:endParaRPr lang="en-US" sz="1800" dirty="0">
                        <a:solidFill>
                          <a:srgbClr val="0070C0"/>
                        </a:solidFill>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16735487"/>
                  </a:ext>
                </a:extLst>
              </a:tr>
            </a:tbl>
          </a:graphicData>
        </a:graphic>
      </p:graphicFrame>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59D82C9A-40C5-406C-BA44-FF376951F840}"/>
                  </a:ext>
                </a:extLst>
              </p:cNvPr>
              <p:cNvSpPr>
                <a:spLocks noChangeArrowheads="1"/>
              </p:cNvSpPr>
              <p:nvPr/>
            </p:nvSpPr>
            <p:spPr bwMode="auto">
              <a:xfrm>
                <a:off x="1447800" y="4160517"/>
                <a:ext cx="9296400" cy="1523991"/>
              </a:xfrm>
              <a:prstGeom prst="rect">
                <a:avLst/>
              </a:prstGeom>
              <a:noFill/>
              <a:ln w="9525">
                <a:noFill/>
                <a:miter lim="800000"/>
                <a:headEnd/>
                <a:tailEnd/>
              </a:ln>
            </p:spPr>
            <p:txBody>
              <a:bodyPr/>
              <a:lstStyle/>
              <a:p>
                <a:pPr lvl="1" algn="just">
                  <a:spcBef>
                    <a:spcPts val="400"/>
                  </a:spcBef>
                  <a:spcAft>
                    <a:spcPts val="300"/>
                  </a:spcAft>
                </a:pPr>
                <a14:m>
                  <m:oMathPara xmlns:m="http://schemas.openxmlformats.org/officeDocument/2006/math">
                    <m:oMathParaPr>
                      <m:jc m:val="left"/>
                    </m:oMathParaPr>
                    <m:oMath xmlns:m="http://schemas.openxmlformats.org/officeDocument/2006/math">
                      <m:r>
                        <m:rPr>
                          <m:sty m:val="p"/>
                        </m:rPr>
                        <a:rPr lang="en-US" sz="1600" b="0" smtClean="0">
                          <a:solidFill>
                            <a:srgbClr val="0070C0"/>
                          </a:solidFill>
                          <a:latin typeface="Cambria Math" panose="02040503050406030204" pitchFamily="18" charset="0"/>
                        </a:rPr>
                        <m:t>Info</m:t>
                      </m:r>
                      <m:d>
                        <m:dPr>
                          <m:ctrlPr>
                            <a:rPr lang="en-US" sz="1600" b="0" i="1">
                              <a:solidFill>
                                <a:srgbClr val="0070C0"/>
                              </a:solidFill>
                              <a:latin typeface="Cambria Math" panose="02040503050406030204" pitchFamily="18" charset="0"/>
                            </a:rPr>
                          </m:ctrlPr>
                        </m:dPr>
                        <m:e>
                          <m:r>
                            <m:rPr>
                              <m:sty m:val="p"/>
                            </m:rPr>
                            <a:rPr lang="en-US" sz="1600" b="0">
                              <a:solidFill>
                                <a:srgbClr val="0070C0"/>
                              </a:solidFill>
                              <a:latin typeface="Cambria Math" panose="02040503050406030204" pitchFamily="18" charset="0"/>
                            </a:rPr>
                            <m:t>D</m:t>
                          </m:r>
                        </m:e>
                      </m:d>
                      <m:r>
                        <a:rPr lang="vi-VN" sz="1600" b="0">
                          <a:solidFill>
                            <a:srgbClr val="0070C0"/>
                          </a:solidFill>
                          <a:latin typeface="Cambria Math" panose="02040503050406030204" pitchFamily="18" charset="0"/>
                        </a:rPr>
                        <m:t>=</m:t>
                      </m:r>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2</m:t>
                          </m:r>
                        </m:num>
                        <m:den>
                          <m:r>
                            <a:rPr lang="en-US" sz="1600" b="0" i="0">
                              <a:solidFill>
                                <a:srgbClr val="0070C0"/>
                              </a:solidFill>
                              <a:latin typeface="Cambria Math" panose="02040503050406030204" pitchFamily="18" charset="0"/>
                            </a:rPr>
                            <m:t>4</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2</m:t>
                              </m:r>
                            </m:num>
                            <m:den>
                              <m:r>
                                <a:rPr lang="en-US" sz="1600" b="0" i="0">
                                  <a:solidFill>
                                    <a:srgbClr val="0070C0"/>
                                  </a:solidFill>
                                  <a:latin typeface="Cambria Math" panose="02040503050406030204" pitchFamily="18" charset="0"/>
                                </a:rPr>
                                <m:t>4</m:t>
                              </m:r>
                            </m:den>
                          </m:f>
                        </m:e>
                      </m:func>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2</m:t>
                          </m:r>
                        </m:num>
                        <m:den>
                          <m:r>
                            <a:rPr lang="en-US" sz="1600" b="0" i="0">
                              <a:solidFill>
                                <a:srgbClr val="0070C0"/>
                              </a:solidFill>
                              <a:latin typeface="Cambria Math" panose="02040503050406030204" pitchFamily="18" charset="0"/>
                            </a:rPr>
                            <m:t>4</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2</m:t>
                              </m:r>
                            </m:num>
                            <m:den>
                              <m:r>
                                <a:rPr lang="en-US" sz="1600" b="0" i="0">
                                  <a:solidFill>
                                    <a:srgbClr val="0070C0"/>
                                  </a:solidFill>
                                  <a:latin typeface="Cambria Math" panose="02040503050406030204" pitchFamily="18" charset="0"/>
                                </a:rPr>
                                <m:t>4</m:t>
                              </m:r>
                            </m:den>
                          </m:f>
                        </m:e>
                      </m:func>
                      <m:r>
                        <a:rPr lang="en-US" sz="1600" b="0" i="1">
                          <a:solidFill>
                            <a:srgbClr val="0070C0"/>
                          </a:solidFill>
                          <a:latin typeface="Cambria Math" panose="02040503050406030204" pitchFamily="18" charset="0"/>
                          <a:ea typeface="Cambria Math" panose="02040503050406030204" pitchFamily="18" charset="0"/>
                        </a:rPr>
                        <m:t>=1</m:t>
                      </m:r>
                    </m:oMath>
                  </m:oMathPara>
                </a14:m>
                <a:endParaRPr lang="en-US" sz="1600" b="0" dirty="0">
                  <a:solidFill>
                    <a:srgbClr val="0070C0"/>
                  </a:solidFill>
                </a:endParaRPr>
              </a:p>
              <a:p>
                <a:pPr lvl="1" algn="just">
                  <a:spcBef>
                    <a:spcPts val="400"/>
                  </a:spcBef>
                  <a:spcAft>
                    <a:spcPts val="300"/>
                  </a:spcAft>
                </a:pPr>
                <a14:m>
                  <m:oMathPara xmlns:m="http://schemas.openxmlformats.org/officeDocument/2006/math">
                    <m:oMathParaPr>
                      <m:jc m:val="left"/>
                    </m:oMathParaPr>
                    <m:oMath xmlns:m="http://schemas.openxmlformats.org/officeDocument/2006/math">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Info</m:t>
                          </m:r>
                        </m:e>
                        <m:sub>
                          <m:r>
                            <m:rPr>
                              <m:sty m:val="p"/>
                            </m:rPr>
                            <a:rPr lang="en-US" sz="1600" b="0" i="1">
                              <a:solidFill>
                                <a:srgbClr val="0070C0"/>
                              </a:solidFill>
                              <a:latin typeface="Cambria Math" panose="02040503050406030204" pitchFamily="18" charset="0"/>
                            </a:rPr>
                            <m:t>Chi</m:t>
                          </m:r>
                          <m:r>
                            <a:rPr lang="en-US" sz="1600" b="0" i="1">
                              <a:solidFill>
                                <a:srgbClr val="0070C0"/>
                              </a:solidFill>
                              <a:latin typeface="Cambria Math" panose="02040503050406030204" pitchFamily="18" charset="0"/>
                            </a:rPr>
                            <m:t>ề</m:t>
                          </m:r>
                          <m:r>
                            <m:rPr>
                              <m:sty m:val="p"/>
                            </m:rPr>
                            <a:rPr lang="en-US" sz="1600" b="0" i="1">
                              <a:solidFill>
                                <a:srgbClr val="0070C0"/>
                              </a:solidFill>
                              <a:latin typeface="Cambria Math" panose="02040503050406030204" pitchFamily="18" charset="0"/>
                            </a:rPr>
                            <m:t>u</m:t>
                          </m:r>
                          <m:r>
                            <a:rPr lang="en-US" sz="1600" b="0" i="1">
                              <a:solidFill>
                                <a:srgbClr val="0070C0"/>
                              </a:solidFill>
                              <a:latin typeface="Cambria Math" panose="02040503050406030204" pitchFamily="18" charset="0"/>
                            </a:rPr>
                            <m:t> </m:t>
                          </m:r>
                          <m:r>
                            <m:rPr>
                              <m:sty m:val="p"/>
                            </m:rPr>
                            <a:rPr lang="en-US" sz="1600" b="0" i="1">
                              <a:solidFill>
                                <a:srgbClr val="0070C0"/>
                              </a:solidFill>
                              <a:latin typeface="Cambria Math" panose="02040503050406030204" pitchFamily="18" charset="0"/>
                            </a:rPr>
                            <m:t>cao</m:t>
                          </m:r>
                        </m:sub>
                      </m:sSub>
                      <m:d>
                        <m:dPr>
                          <m:ctrlPr>
                            <a:rPr lang="en-US" sz="1600" b="0" i="1">
                              <a:solidFill>
                                <a:srgbClr val="0070C0"/>
                              </a:solidFill>
                              <a:latin typeface="Cambria Math" panose="02040503050406030204" pitchFamily="18" charset="0"/>
                            </a:rPr>
                          </m:ctrlPr>
                        </m:dPr>
                        <m:e>
                          <m:r>
                            <m:rPr>
                              <m:sty m:val="p"/>
                            </m:rPr>
                            <a:rPr lang="en-US" sz="1600" b="0">
                              <a:solidFill>
                                <a:srgbClr val="0070C0"/>
                              </a:solidFill>
                              <a:latin typeface="Cambria Math" panose="02040503050406030204" pitchFamily="18" charset="0"/>
                            </a:rPr>
                            <m:t>D</m:t>
                          </m:r>
                        </m:e>
                      </m:d>
                      <m:r>
                        <a:rPr lang="en-US" sz="1600" b="0" i="1">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4</m:t>
                          </m:r>
                        </m:den>
                      </m:f>
                      <m:d>
                        <m:dPr>
                          <m:ctrlPr>
                            <a:rPr lang="en-US" sz="1600" b="0" i="1">
                              <a:solidFill>
                                <a:srgbClr val="0070C0"/>
                              </a:solidFill>
                              <a:latin typeface="Cambria Math" panose="02040503050406030204" pitchFamily="18" charset="0"/>
                            </a:rPr>
                          </m:ctrlPr>
                        </m:dPr>
                        <m:e>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1</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1</m:t>
                                  </m:r>
                                </m:den>
                              </m:f>
                            </m:e>
                          </m:func>
                        </m:e>
                      </m:d>
                      <m:r>
                        <a:rPr lang="en-US" sz="1600" b="0" i="1">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4</m:t>
                          </m:r>
                        </m:den>
                      </m:f>
                      <m:d>
                        <m:dPr>
                          <m:ctrlPr>
                            <a:rPr lang="en-US" sz="1600" b="0" i="1">
                              <a:solidFill>
                                <a:srgbClr val="0070C0"/>
                              </a:solidFill>
                              <a:latin typeface="Cambria Math" panose="02040503050406030204" pitchFamily="18" charset="0"/>
                            </a:rPr>
                          </m:ctrlPr>
                        </m:dPr>
                        <m:e>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1</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1</m:t>
                                  </m:r>
                                </m:den>
                              </m:f>
                            </m:e>
                          </m:func>
                        </m:e>
                      </m:d>
                      <m:r>
                        <a:rPr lang="en-US" sz="1600" b="0" i="1">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0">
                              <a:solidFill>
                                <a:srgbClr val="0070C0"/>
                              </a:solidFill>
                              <a:latin typeface="Cambria Math" panose="02040503050406030204" pitchFamily="18" charset="0"/>
                            </a:rPr>
                            <m:t>2</m:t>
                          </m:r>
                        </m:num>
                        <m:den>
                          <m:r>
                            <a:rPr lang="en-US" sz="1600" b="0" i="1">
                              <a:solidFill>
                                <a:srgbClr val="0070C0"/>
                              </a:solidFill>
                              <a:latin typeface="Cambria Math" panose="02040503050406030204" pitchFamily="18" charset="0"/>
                            </a:rPr>
                            <m:t>4</m:t>
                          </m:r>
                        </m:den>
                      </m:f>
                      <m:d>
                        <m:dPr>
                          <m:ctrlPr>
                            <a:rPr lang="en-US" sz="1600" b="0" i="1">
                              <a:solidFill>
                                <a:srgbClr val="0070C0"/>
                              </a:solidFill>
                              <a:latin typeface="Cambria Math" panose="02040503050406030204" pitchFamily="18" charset="0"/>
                            </a:rPr>
                          </m:ctrlPr>
                        </m:dPr>
                        <m:e>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2</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2</m:t>
                                  </m:r>
                                </m:den>
                              </m:f>
                            </m:e>
                          </m:func>
                          <m:r>
                            <a:rPr lang="en-US" sz="1600" b="0">
                              <a:solidFill>
                                <a:srgbClr val="0070C0"/>
                              </a:solidFill>
                              <a:latin typeface="Cambria Math" panose="02040503050406030204" pitchFamily="18" charset="0"/>
                            </a:rPr>
                            <m:t>−</m:t>
                          </m:r>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2</m:t>
                              </m:r>
                            </m:den>
                          </m:f>
                          <m:func>
                            <m:funcPr>
                              <m:ctrlPr>
                                <a:rPr lang="en-US" sz="1600" b="0" i="1">
                                  <a:solidFill>
                                    <a:srgbClr val="0070C0"/>
                                  </a:solidFill>
                                  <a:latin typeface="Cambria Math" panose="02040503050406030204" pitchFamily="18" charset="0"/>
                                </a:rPr>
                              </m:ctrlPr>
                            </m:funcPr>
                            <m:fName>
                              <m:sSub>
                                <m:sSubPr>
                                  <m:ctrlPr>
                                    <a:rPr lang="en-US" sz="1600" b="0" i="1">
                                      <a:solidFill>
                                        <a:srgbClr val="0070C0"/>
                                      </a:solidFill>
                                      <a:latin typeface="Cambria Math" panose="02040503050406030204" pitchFamily="18" charset="0"/>
                                    </a:rPr>
                                  </m:ctrlPr>
                                </m:sSubPr>
                                <m:e>
                                  <m:r>
                                    <m:rPr>
                                      <m:sty m:val="p"/>
                                    </m:rPr>
                                    <a:rPr lang="en-US" sz="1600" b="0">
                                      <a:solidFill>
                                        <a:srgbClr val="0070C0"/>
                                      </a:solidFill>
                                      <a:latin typeface="Cambria Math" panose="02040503050406030204" pitchFamily="18" charset="0"/>
                                    </a:rPr>
                                    <m:t>log</m:t>
                                  </m:r>
                                </m:e>
                                <m:sub>
                                  <m:r>
                                    <a:rPr lang="en-US" sz="1600" b="0">
                                      <a:solidFill>
                                        <a:srgbClr val="0070C0"/>
                                      </a:solidFill>
                                      <a:latin typeface="Cambria Math" panose="02040503050406030204" pitchFamily="18" charset="0"/>
                                    </a:rPr>
                                    <m:t>2</m:t>
                                  </m:r>
                                </m:sub>
                              </m:sSub>
                            </m:fName>
                            <m:e>
                              <m:f>
                                <m:fPr>
                                  <m:ctrlPr>
                                    <a:rPr lang="en-US" sz="1600" b="0" i="1">
                                      <a:solidFill>
                                        <a:srgbClr val="0070C0"/>
                                      </a:solidFill>
                                      <a:latin typeface="Cambria Math" panose="02040503050406030204" pitchFamily="18" charset="0"/>
                                    </a:rPr>
                                  </m:ctrlPr>
                                </m:fPr>
                                <m:num>
                                  <m:r>
                                    <a:rPr lang="en-US" sz="1600" b="0" i="1">
                                      <a:solidFill>
                                        <a:srgbClr val="0070C0"/>
                                      </a:solidFill>
                                      <a:latin typeface="Cambria Math" panose="02040503050406030204" pitchFamily="18" charset="0"/>
                                    </a:rPr>
                                    <m:t>1</m:t>
                                  </m:r>
                                </m:num>
                                <m:den>
                                  <m:r>
                                    <a:rPr lang="en-US" sz="1600" b="0" i="1">
                                      <a:solidFill>
                                        <a:srgbClr val="0070C0"/>
                                      </a:solidFill>
                                      <a:latin typeface="Cambria Math" panose="02040503050406030204" pitchFamily="18" charset="0"/>
                                    </a:rPr>
                                    <m:t>2</m:t>
                                  </m:r>
                                </m:den>
                              </m:f>
                            </m:e>
                          </m:func>
                        </m:e>
                      </m:d>
                      <m:r>
                        <a:rPr lang="en-US" sz="1600" b="0" i="1">
                          <a:solidFill>
                            <a:srgbClr val="0070C0"/>
                          </a:solidFill>
                          <a:latin typeface="Cambria Math" panose="02040503050406030204" pitchFamily="18" charset="0"/>
                        </a:rPr>
                        <m:t>=0.5</m:t>
                      </m:r>
                    </m:oMath>
                  </m:oMathPara>
                </a14:m>
                <a:endParaRPr lang="en-US" sz="1600" b="0" i="1" dirty="0">
                  <a:solidFill>
                    <a:srgbClr val="0070C0"/>
                  </a:solidFill>
                  <a:latin typeface="Cambria Math" panose="02040503050406030204" pitchFamily="18" charset="0"/>
                </a:endParaRPr>
              </a:p>
              <a:p>
                <a:pPr lvl="1" algn="just">
                  <a:spcBef>
                    <a:spcPts val="400"/>
                  </a:spcBef>
                </a:pPr>
                <a:r>
                  <a:rPr lang="en-US" dirty="0">
                    <a:solidFill>
                      <a:srgbClr val="0070C0"/>
                    </a:solidFill>
                  </a:rPr>
                  <a:t>→ Gain</a:t>
                </a:r>
                <a:r>
                  <a:rPr lang="vi-VN" dirty="0">
                    <a:solidFill>
                      <a:srgbClr val="0070C0"/>
                    </a:solidFill>
                  </a:rPr>
                  <a:t>(Chiều cao) </a:t>
                </a:r>
                <a:r>
                  <a:rPr lang="vi-VN" dirty="0">
                    <a:solidFill>
                      <a:srgbClr val="0070C0"/>
                    </a:solidFill>
                    <a:sym typeface="Symbol" panose="05050102010706020507" pitchFamily="18" charset="2"/>
                  </a:rPr>
                  <a:t>=</a:t>
                </a:r>
                <a:r>
                  <a:rPr lang="vi-VN" dirty="0">
                    <a:solidFill>
                      <a:srgbClr val="0070C0"/>
                    </a:solidFill>
                  </a:rPr>
                  <a:t> 0.</a:t>
                </a:r>
                <a:r>
                  <a:rPr lang="en-US" dirty="0">
                    <a:solidFill>
                      <a:srgbClr val="0070C0"/>
                    </a:solidFill>
                  </a:rPr>
                  <a:t>5</a:t>
                </a:r>
              </a:p>
              <a:p>
                <a:pPr lvl="1" algn="just">
                  <a:spcBef>
                    <a:spcPts val="400"/>
                  </a:spcBef>
                </a:pPr>
                <a:r>
                  <a:rPr lang="en-US" dirty="0" err="1">
                    <a:solidFill>
                      <a:srgbClr val="0070C0"/>
                    </a:solidFill>
                  </a:rPr>
                  <a:t>Tương</a:t>
                </a:r>
                <a:r>
                  <a:rPr lang="en-US" dirty="0">
                    <a:solidFill>
                      <a:srgbClr val="0070C0"/>
                    </a:solidFill>
                  </a:rPr>
                  <a:t> </a:t>
                </a:r>
                <a:r>
                  <a:rPr lang="en-US" dirty="0" err="1">
                    <a:solidFill>
                      <a:srgbClr val="0070C0"/>
                    </a:solidFill>
                  </a:rPr>
                  <a:t>tự</a:t>
                </a:r>
                <a:r>
                  <a:rPr lang="en-US" dirty="0">
                    <a:solidFill>
                      <a:srgbClr val="0070C0"/>
                    </a:solidFill>
                  </a:rPr>
                  <a:t>: Gain</a:t>
                </a:r>
                <a:r>
                  <a:rPr lang="vi-VN" dirty="0">
                    <a:solidFill>
                      <a:srgbClr val="0070C0"/>
                    </a:solidFill>
                  </a:rPr>
                  <a:t>(Cân nặng) </a:t>
                </a:r>
                <a:r>
                  <a:rPr lang="vi-VN" dirty="0">
                    <a:solidFill>
                      <a:srgbClr val="0070C0"/>
                    </a:solidFill>
                    <a:sym typeface="Symbol" panose="05050102010706020507" pitchFamily="18" charset="2"/>
                  </a:rPr>
                  <a:t>=</a:t>
                </a:r>
                <a:r>
                  <a:rPr lang="vi-VN" dirty="0">
                    <a:solidFill>
                      <a:srgbClr val="0070C0"/>
                    </a:solidFill>
                  </a:rPr>
                  <a:t> </a:t>
                </a:r>
                <a:r>
                  <a:rPr lang="en-US" dirty="0">
                    <a:solidFill>
                      <a:srgbClr val="0070C0"/>
                    </a:solidFill>
                  </a:rPr>
                  <a:t>0</a:t>
                </a:r>
                <a:r>
                  <a:rPr lang="vi-VN" dirty="0">
                    <a:solidFill>
                      <a:srgbClr val="0070C0"/>
                    </a:solidFill>
                  </a:rPr>
                  <a:t> và </a:t>
                </a:r>
                <a:r>
                  <a:rPr lang="en-US" dirty="0">
                    <a:solidFill>
                      <a:srgbClr val="0070C0"/>
                    </a:solidFill>
                  </a:rPr>
                  <a:t>Gain</a:t>
                </a:r>
                <a:r>
                  <a:rPr lang="vi-VN" dirty="0">
                    <a:solidFill>
                      <a:srgbClr val="0070C0"/>
                    </a:solidFill>
                  </a:rPr>
                  <a:t>(Dùng thuốc) </a:t>
                </a:r>
                <a:r>
                  <a:rPr lang="vi-VN" dirty="0">
                    <a:solidFill>
                      <a:srgbClr val="0070C0"/>
                    </a:solidFill>
                    <a:sym typeface="Symbol" panose="05050102010706020507" pitchFamily="18" charset="2"/>
                  </a:rPr>
                  <a:t>=</a:t>
                </a:r>
                <a:r>
                  <a:rPr lang="en-US" dirty="0">
                    <a:solidFill>
                      <a:srgbClr val="0070C0"/>
                    </a:solidFill>
                    <a:sym typeface="Symbol" panose="05050102010706020507" pitchFamily="18" charset="2"/>
                  </a:rPr>
                  <a:t> 1</a:t>
                </a:r>
                <a:endParaRPr lang="vi-VN" dirty="0">
                  <a:solidFill>
                    <a:srgbClr val="0070C0"/>
                  </a:solidFill>
                </a:endParaRPr>
              </a:p>
              <a:p>
                <a:pPr lvl="1" algn="just">
                  <a:spcBef>
                    <a:spcPts val="400"/>
                  </a:spcBef>
                </a:pPr>
                <a:r>
                  <a:rPr lang="vi-VN" dirty="0">
                    <a:solidFill>
                      <a:srgbClr val="0070C0"/>
                    </a:solidFill>
                  </a:rPr>
                  <a:t> </a:t>
                </a:r>
                <a:r>
                  <a:rPr lang="en-US" dirty="0">
                    <a:solidFill>
                      <a:srgbClr val="0070C0"/>
                    </a:solidFill>
                    <a:sym typeface="Symbol" panose="05050102010706020507" pitchFamily="18" charset="2"/>
                  </a:rPr>
                  <a:t> C</a:t>
                </a:r>
                <a:r>
                  <a:rPr lang="vi-VN" dirty="0">
                    <a:solidFill>
                      <a:srgbClr val="0070C0"/>
                    </a:solidFill>
                  </a:rPr>
                  <a:t>họn </a:t>
                </a:r>
                <a:r>
                  <a:rPr lang="en-US" dirty="0">
                    <a:solidFill>
                      <a:srgbClr val="0070C0"/>
                    </a:solidFill>
                  </a:rPr>
                  <a:t>“D</a:t>
                </a:r>
                <a:r>
                  <a:rPr lang="vi-VN" dirty="0">
                    <a:solidFill>
                      <a:srgbClr val="0070C0"/>
                    </a:solidFill>
                  </a:rPr>
                  <a:t>ùng thuốc</a:t>
                </a:r>
                <a:r>
                  <a:rPr lang="en-US" dirty="0">
                    <a:solidFill>
                      <a:srgbClr val="0070C0"/>
                    </a:solidFill>
                  </a:rPr>
                  <a:t>”</a:t>
                </a:r>
                <a:r>
                  <a:rPr lang="vi-VN" dirty="0">
                    <a:solidFill>
                      <a:srgbClr val="0070C0"/>
                    </a:solidFill>
                  </a:rPr>
                  <a:t> làm thuộc tính phân hoạch</a:t>
                </a:r>
                <a:r>
                  <a:rPr lang="en-US" dirty="0">
                    <a:solidFill>
                      <a:srgbClr val="0070C0"/>
                    </a:solidFill>
                  </a:rPr>
                  <a:t> </a:t>
                </a:r>
                <a:r>
                  <a:rPr lang="vi-VN" dirty="0">
                    <a:solidFill>
                      <a:srgbClr val="0070C0"/>
                    </a:solidFill>
                  </a:rPr>
                  <a:t>và được cây </a:t>
                </a:r>
                <a:r>
                  <a:rPr lang="en-US" dirty="0" err="1">
                    <a:solidFill>
                      <a:srgbClr val="0070C0"/>
                    </a:solidFill>
                  </a:rPr>
                  <a:t>quyết</a:t>
                </a:r>
                <a:r>
                  <a:rPr lang="en-US" dirty="0">
                    <a:solidFill>
                      <a:srgbClr val="0070C0"/>
                    </a:solidFill>
                  </a:rPr>
                  <a:t> </a:t>
                </a:r>
                <a:r>
                  <a:rPr lang="en-US" dirty="0" err="1">
                    <a:solidFill>
                      <a:srgbClr val="0070C0"/>
                    </a:solidFill>
                  </a:rPr>
                  <a:t>định</a:t>
                </a:r>
                <a:endParaRPr lang="vi-VN" dirty="0">
                  <a:solidFill>
                    <a:srgbClr val="0070C0"/>
                  </a:solidFill>
                </a:endParaRPr>
              </a:p>
              <a:p>
                <a:pPr lvl="1">
                  <a:spcBef>
                    <a:spcPts val="300"/>
                  </a:spcBef>
                </a:pPr>
                <a:endParaRPr lang="en-US" dirty="0">
                  <a:solidFill>
                    <a:srgbClr val="0070C0"/>
                  </a:solidFill>
                  <a:latin typeface="+mn-lt"/>
                </a:endParaRPr>
              </a:p>
              <a:p>
                <a:pPr lvl="1">
                  <a:spcBef>
                    <a:spcPts val="300"/>
                  </a:spcBef>
                </a:pPr>
                <a:endParaRPr lang="en-US" dirty="0">
                  <a:solidFill>
                    <a:srgbClr val="0070C0"/>
                  </a:solidFill>
                  <a:latin typeface="+mn-lt"/>
                </a:endParaRPr>
              </a:p>
            </p:txBody>
          </p:sp>
        </mc:Choice>
        <mc:Fallback>
          <p:sp>
            <p:nvSpPr>
              <p:cNvPr id="9" name="Rectangle 8">
                <a:extLst>
                  <a:ext uri="{FF2B5EF4-FFF2-40B4-BE49-F238E27FC236}">
                    <a16:creationId xmlns:a16="http://schemas.microsoft.com/office/drawing/2014/main" id="{59D82C9A-40C5-406C-BA44-FF376951F840}"/>
                  </a:ext>
                </a:extLst>
              </p:cNvPr>
              <p:cNvSpPr>
                <a:spLocks noRot="1" noChangeAspect="1" noMove="1" noResize="1" noEditPoints="1" noAdjustHandles="1" noChangeArrowheads="1" noChangeShapeType="1" noTextEdit="1"/>
              </p:cNvSpPr>
              <p:nvPr/>
            </p:nvSpPr>
            <p:spPr bwMode="auto">
              <a:xfrm>
                <a:off x="1447800" y="4160517"/>
                <a:ext cx="9296400" cy="1523991"/>
              </a:xfrm>
              <a:prstGeom prst="rect">
                <a:avLst/>
              </a:prstGeom>
              <a:blipFill>
                <a:blip r:embed="rId4"/>
                <a:stretch>
                  <a:fillRect b="-476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1037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 calcmode="lin" valueType="num">
                                      <p:cBhvr additive="base">
                                        <p:cTn id="5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9">
                                            <p:txEl>
                                              <p:pRg st="1" end="1"/>
                                            </p:txEl>
                                          </p:spTgt>
                                        </p:tgtEl>
                                        <p:attrNameLst>
                                          <p:attrName>style.visibility</p:attrName>
                                        </p:attrNameLst>
                                      </p:cBhvr>
                                      <p:to>
                                        <p:strVal val="visible"/>
                                      </p:to>
                                    </p:set>
                                    <p:anim calcmode="lin" valueType="num">
                                      <p:cBhvr additive="base">
                                        <p:cTn id="56"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9">
                                            <p:txEl>
                                              <p:pRg st="2" end="2"/>
                                            </p:txEl>
                                          </p:spTgt>
                                        </p:tgtEl>
                                        <p:attrNameLst>
                                          <p:attrName>style.visibility</p:attrName>
                                        </p:attrNameLst>
                                      </p:cBhvr>
                                      <p:to>
                                        <p:strVal val="visible"/>
                                      </p:to>
                                    </p:set>
                                    <p:anim calcmode="lin" valueType="num">
                                      <p:cBhvr additive="base">
                                        <p:cTn id="62"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9">
                                            <p:txEl>
                                              <p:pRg st="3" end="3"/>
                                            </p:txEl>
                                          </p:spTgt>
                                        </p:tgtEl>
                                        <p:attrNameLst>
                                          <p:attrName>style.visibility</p:attrName>
                                        </p:attrNameLst>
                                      </p:cBhvr>
                                      <p:to>
                                        <p:strVal val="visible"/>
                                      </p:to>
                                    </p:set>
                                    <p:anim calcmode="lin" valueType="num">
                                      <p:cBhvr additive="base">
                                        <p:cTn id="68"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9">
                                            <p:txEl>
                                              <p:pRg st="4" end="4"/>
                                            </p:txEl>
                                          </p:spTgt>
                                        </p:tgtEl>
                                        <p:attrNameLst>
                                          <p:attrName>style.visibility</p:attrName>
                                        </p:attrNameLst>
                                      </p:cBhvr>
                                      <p:to>
                                        <p:strVal val="visible"/>
                                      </p:to>
                                    </p:set>
                                    <p:anim calcmode="lin" valueType="num">
                                      <p:cBhvr additive="base">
                                        <p:cTn id="74"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56</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en-US" sz="3200" b="1">
                <a:solidFill>
                  <a:srgbClr val="FF0000"/>
                </a:solidFill>
              </a:rPr>
              <a:t>C4.5 </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445E652-45E3-4106-8D41-F87B4E7BA581}"/>
                  </a:ext>
                </a:extLst>
              </p:cNvPr>
              <p:cNvSpPr>
                <a:spLocks noChangeArrowheads="1"/>
              </p:cNvSpPr>
              <p:nvPr/>
            </p:nvSpPr>
            <p:spPr bwMode="auto">
              <a:xfrm>
                <a:off x="1524000" y="381000"/>
                <a:ext cx="9144000" cy="2286000"/>
              </a:xfrm>
              <a:prstGeom prst="rect">
                <a:avLst/>
              </a:prstGeom>
              <a:noFill/>
              <a:ln w="9525">
                <a:noFill/>
                <a:miter lim="800000"/>
                <a:headEnd/>
                <a:tailEnd/>
              </a:ln>
            </p:spPr>
            <p:txBody>
              <a:bodyPr/>
              <a:lstStyle/>
              <a:p>
                <a:pPr marL="342900" indent="-342900" algn="just">
                  <a:spcBef>
                    <a:spcPts val="0"/>
                  </a:spcBef>
                  <a:buFont typeface="Arial" panose="020B0604020202020204" pitchFamily="34" charset="0"/>
                  <a:buChar char="•"/>
                </a:pPr>
                <a:r>
                  <a:rPr lang="en-US" sz="2400" dirty="0">
                    <a:solidFill>
                      <a:srgbClr val="0070C0"/>
                    </a:solidFill>
                  </a:rPr>
                  <a:t>Độ </a:t>
                </a:r>
                <a:r>
                  <a:rPr lang="en-US" sz="2400" dirty="0" err="1">
                    <a:solidFill>
                      <a:srgbClr val="0070C0"/>
                    </a:solidFill>
                  </a:rPr>
                  <a:t>đo</a:t>
                </a:r>
                <a:r>
                  <a:rPr lang="en-US" sz="2400" dirty="0">
                    <a:solidFill>
                      <a:srgbClr val="0070C0"/>
                    </a:solidFill>
                  </a:rPr>
                  <a:t> information gain </a:t>
                </a:r>
                <a:r>
                  <a:rPr lang="en-US" sz="2400" dirty="0" err="1">
                    <a:solidFill>
                      <a:srgbClr val="0070C0"/>
                    </a:solidFill>
                  </a:rPr>
                  <a:t>có</a:t>
                </a:r>
                <a:r>
                  <a:rPr lang="en-US" sz="2400" dirty="0">
                    <a:solidFill>
                      <a:srgbClr val="0070C0"/>
                    </a:solidFill>
                  </a:rPr>
                  <a:t> xu </a:t>
                </a:r>
                <a:r>
                  <a:rPr lang="en-US" sz="2400" dirty="0" err="1">
                    <a:solidFill>
                      <a:srgbClr val="0070C0"/>
                    </a:solidFill>
                  </a:rPr>
                  <a:t>hướng</a:t>
                </a:r>
                <a:r>
                  <a:rPr lang="en-US" sz="2400" dirty="0">
                    <a:solidFill>
                      <a:srgbClr val="0070C0"/>
                    </a:solidFill>
                  </a:rPr>
                  <a:t> </a:t>
                </a:r>
                <a:r>
                  <a:rPr lang="en-US" sz="2400" dirty="0" err="1">
                    <a:solidFill>
                      <a:srgbClr val="0070C0"/>
                    </a:solidFill>
                  </a:rPr>
                  <a:t>thiên</a:t>
                </a:r>
                <a:r>
                  <a:rPr lang="en-US" sz="2400" dirty="0">
                    <a:solidFill>
                      <a:srgbClr val="0070C0"/>
                    </a:solidFill>
                  </a:rPr>
                  <a:t> </a:t>
                </a:r>
                <a:r>
                  <a:rPr lang="en-US" sz="2400" dirty="0" err="1">
                    <a:solidFill>
                      <a:srgbClr val="0070C0"/>
                    </a:solidFill>
                  </a:rPr>
                  <a:t>vị</a:t>
                </a:r>
                <a:r>
                  <a:rPr lang="en-US" sz="2400" dirty="0">
                    <a:solidFill>
                      <a:srgbClr val="0070C0"/>
                    </a:solidFill>
                  </a:rPr>
                  <a:t> </a:t>
                </a:r>
                <a:r>
                  <a:rPr lang="en-US" sz="2400" dirty="0" err="1">
                    <a:solidFill>
                      <a:srgbClr val="0070C0"/>
                    </a:solidFill>
                  </a:rPr>
                  <a:t>cho</a:t>
                </a:r>
                <a:r>
                  <a:rPr lang="en-US" sz="2400" dirty="0">
                    <a:solidFill>
                      <a:srgbClr val="0070C0"/>
                    </a:solidFill>
                  </a:rPr>
                  <a:t> </a:t>
                </a:r>
                <a:r>
                  <a:rPr lang="en-US" sz="2400" dirty="0" err="1">
                    <a:solidFill>
                      <a:srgbClr val="0070C0"/>
                    </a:solidFill>
                  </a:rPr>
                  <a:t>các</a:t>
                </a:r>
                <a:r>
                  <a:rPr lang="en-US" sz="2400" dirty="0">
                    <a:solidFill>
                      <a:srgbClr val="0070C0"/>
                    </a:solidFill>
                  </a:rPr>
                  <a:t> </a:t>
                </a:r>
                <a:r>
                  <a:rPr lang="en-US" sz="2400" dirty="0" err="1">
                    <a:solidFill>
                      <a:srgbClr val="0070C0"/>
                    </a:solidFill>
                  </a:rPr>
                  <a:t>thuộc</a:t>
                </a:r>
                <a:r>
                  <a:rPr lang="en-US" sz="2400" dirty="0">
                    <a:solidFill>
                      <a:srgbClr val="0070C0"/>
                    </a:solidFill>
                  </a:rPr>
                  <a:t> </a:t>
                </a:r>
                <a:r>
                  <a:rPr lang="en-US" sz="2400" dirty="0" err="1">
                    <a:solidFill>
                      <a:srgbClr val="0070C0"/>
                    </a:solidFill>
                  </a:rPr>
                  <a:t>tính</a:t>
                </a:r>
                <a:r>
                  <a:rPr lang="en-US" sz="2400" dirty="0">
                    <a:solidFill>
                      <a:srgbClr val="0070C0"/>
                    </a:solidFill>
                  </a:rPr>
                  <a:t> </a:t>
                </a:r>
                <a:r>
                  <a:rPr lang="en-US" sz="2400" dirty="0" err="1">
                    <a:solidFill>
                      <a:srgbClr val="0070C0"/>
                    </a:solidFill>
                  </a:rPr>
                  <a:t>có</a:t>
                </a:r>
                <a:r>
                  <a:rPr lang="en-US" sz="2400" dirty="0">
                    <a:solidFill>
                      <a:srgbClr val="0070C0"/>
                    </a:solidFill>
                  </a:rPr>
                  <a:t> </a:t>
                </a:r>
                <a:r>
                  <a:rPr lang="en-US" sz="2400" dirty="0" err="1">
                    <a:solidFill>
                      <a:srgbClr val="0070C0"/>
                    </a:solidFill>
                  </a:rPr>
                  <a:t>nhiều</a:t>
                </a:r>
                <a:r>
                  <a:rPr lang="en-US" sz="2400" dirty="0">
                    <a:solidFill>
                      <a:srgbClr val="0070C0"/>
                    </a:solidFill>
                  </a:rPr>
                  <a:t> </a:t>
                </a:r>
                <a:r>
                  <a:rPr lang="en-US" sz="2400" dirty="0" err="1">
                    <a:solidFill>
                      <a:srgbClr val="0070C0"/>
                    </a:solidFill>
                  </a:rPr>
                  <a:t>giá</a:t>
                </a:r>
                <a:r>
                  <a:rPr lang="en-US" sz="2400" dirty="0">
                    <a:solidFill>
                      <a:srgbClr val="0070C0"/>
                    </a:solidFill>
                  </a:rPr>
                  <a:t> </a:t>
                </a:r>
                <a:r>
                  <a:rPr lang="en-US" sz="2400" dirty="0" err="1">
                    <a:solidFill>
                      <a:srgbClr val="0070C0"/>
                    </a:solidFill>
                  </a:rPr>
                  <a:t>trị</a:t>
                </a:r>
                <a:r>
                  <a:rPr lang="en-US" sz="2400" dirty="0">
                    <a:solidFill>
                      <a:srgbClr val="0070C0"/>
                    </a:solidFill>
                  </a:rPr>
                  <a:t> </a:t>
                </a:r>
              </a:p>
              <a:p>
                <a:pPr lvl="1" algn="just">
                  <a:spcBef>
                    <a:spcPts val="0"/>
                  </a:spcBef>
                </a:pPr>
                <a:r>
                  <a:rPr lang="en-US" sz="2000" dirty="0">
                    <a:solidFill>
                      <a:srgbClr val="0070C0"/>
                    </a:solidFill>
                    <a:sym typeface="Symbol" panose="05050102010706020507" pitchFamily="18" charset="2"/>
                  </a:rPr>
                  <a:t> M</a:t>
                </a:r>
                <a:r>
                  <a:rPr lang="vi-VN" sz="2000" dirty="0">
                    <a:solidFill>
                      <a:srgbClr val="0070C0"/>
                    </a:solidFill>
                    <a:sym typeface="Symbol" panose="05050102010706020507" pitchFamily="18" charset="2"/>
                  </a:rPr>
                  <a:t>ột số trường hợp các mẫu chia thuần nhất và không có ích cho việc phân lớp</a:t>
                </a:r>
                <a:endParaRPr lang="en-US" sz="2000" dirty="0">
                  <a:solidFill>
                    <a:srgbClr val="0070C0"/>
                  </a:solidFill>
                  <a:sym typeface="Symbol" panose="05050102010706020507" pitchFamily="18" charset="2"/>
                </a:endParaRPr>
              </a:p>
              <a:p>
                <a:pPr lvl="1" algn="just">
                  <a:spcBef>
                    <a:spcPts val="0"/>
                  </a:spcBef>
                </a:pP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Cần</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chuẩn</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hóa</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độ</a:t>
                </a:r>
                <a:r>
                  <a:rPr lang="en-US" sz="2000" dirty="0">
                    <a:solidFill>
                      <a:srgbClr val="0070C0"/>
                    </a:solidFill>
                    <a:sym typeface="Symbol" panose="05050102010706020507" pitchFamily="18" charset="2"/>
                  </a:rPr>
                  <a:t> </a:t>
                </a:r>
                <a:r>
                  <a:rPr lang="en-US" sz="2000" dirty="0" err="1">
                    <a:solidFill>
                      <a:srgbClr val="0070C0"/>
                    </a:solidFill>
                    <a:sym typeface="Symbol" panose="05050102010706020507" pitchFamily="18" charset="2"/>
                  </a:rPr>
                  <a:t>đo</a:t>
                </a:r>
                <a:r>
                  <a:rPr lang="en-US" sz="2000" dirty="0">
                    <a:solidFill>
                      <a:srgbClr val="0070C0"/>
                    </a:solidFill>
                    <a:sym typeface="Symbol" panose="05050102010706020507" pitchFamily="18" charset="2"/>
                  </a:rPr>
                  <a:t> </a:t>
                </a:r>
                <a:r>
                  <a:rPr lang="en-US" sz="2000" dirty="0">
                    <a:solidFill>
                      <a:srgbClr val="0070C0"/>
                    </a:solidFill>
                  </a:rPr>
                  <a:t>information gain</a:t>
                </a:r>
              </a:p>
              <a:p>
                <a:pPr marL="342900" indent="-342900" algn="just">
                  <a:spcBef>
                    <a:spcPts val="0"/>
                  </a:spcBef>
                  <a:buFont typeface="Arial" panose="020B0604020202020204" pitchFamily="34" charset="0"/>
                  <a:buChar char="•"/>
                </a:pPr>
                <a:r>
                  <a:rPr lang="en-US" sz="2400" dirty="0">
                    <a:solidFill>
                      <a:srgbClr val="0070C0"/>
                    </a:solidFill>
                  </a:rPr>
                  <a:t>C4.5 </a:t>
                </a:r>
                <a:r>
                  <a:rPr lang="en-US" sz="2400" dirty="0" err="1">
                    <a:solidFill>
                      <a:srgbClr val="0070C0"/>
                    </a:solidFill>
                  </a:rPr>
                  <a:t>sử</a:t>
                </a:r>
                <a:r>
                  <a:rPr lang="en-US" sz="2400" dirty="0">
                    <a:solidFill>
                      <a:srgbClr val="0070C0"/>
                    </a:solidFill>
                  </a:rPr>
                  <a:t> </a:t>
                </a:r>
                <a:r>
                  <a:rPr lang="en-US" sz="2400" dirty="0" err="1">
                    <a:solidFill>
                      <a:srgbClr val="0070C0"/>
                    </a:solidFill>
                  </a:rPr>
                  <a:t>dụng</a:t>
                </a:r>
                <a:r>
                  <a:rPr lang="en-US" sz="2400" dirty="0">
                    <a:solidFill>
                      <a:srgbClr val="0070C0"/>
                    </a:solidFill>
                  </a:rPr>
                  <a:t> </a:t>
                </a:r>
                <a:r>
                  <a:rPr lang="en-US" sz="2400" dirty="0" err="1">
                    <a:solidFill>
                      <a:srgbClr val="0070C0"/>
                    </a:solidFill>
                  </a:rPr>
                  <a:t>độ</a:t>
                </a:r>
                <a:r>
                  <a:rPr lang="en-US" sz="2400" dirty="0">
                    <a:solidFill>
                      <a:srgbClr val="0070C0"/>
                    </a:solidFill>
                  </a:rPr>
                  <a:t> </a:t>
                </a:r>
                <a:r>
                  <a:rPr lang="en-US" sz="2400" dirty="0" err="1">
                    <a:solidFill>
                      <a:srgbClr val="0070C0"/>
                    </a:solidFill>
                  </a:rPr>
                  <a:t>đo</a:t>
                </a:r>
                <a:r>
                  <a:rPr lang="en-US" sz="2400" dirty="0">
                    <a:solidFill>
                      <a:srgbClr val="0070C0"/>
                    </a:solidFill>
                  </a:rPr>
                  <a:t> gain ratio </a:t>
                </a:r>
                <a:r>
                  <a:rPr lang="en-US" sz="2400" dirty="0" err="1">
                    <a:solidFill>
                      <a:srgbClr val="0070C0"/>
                    </a:solidFill>
                  </a:rPr>
                  <a:t>để</a:t>
                </a:r>
                <a:r>
                  <a:rPr lang="en-US" sz="2400" dirty="0">
                    <a:solidFill>
                      <a:srgbClr val="0070C0"/>
                    </a:solidFill>
                  </a:rPr>
                  <a:t> </a:t>
                </a:r>
                <a:r>
                  <a:rPr lang="en-US" sz="2400" dirty="0" err="1">
                    <a:solidFill>
                      <a:srgbClr val="0070C0"/>
                    </a:solidFill>
                  </a:rPr>
                  <a:t>khắc</a:t>
                </a:r>
                <a:r>
                  <a:rPr lang="en-US" sz="2400" dirty="0">
                    <a:solidFill>
                      <a:srgbClr val="0070C0"/>
                    </a:solidFill>
                  </a:rPr>
                  <a:t> </a:t>
                </a:r>
                <a:r>
                  <a:rPr lang="en-US" sz="2400" dirty="0" err="1">
                    <a:solidFill>
                      <a:srgbClr val="0070C0"/>
                    </a:solidFill>
                  </a:rPr>
                  <a:t>phục</a:t>
                </a:r>
                <a:r>
                  <a:rPr lang="en-US" sz="2400" dirty="0">
                    <a:solidFill>
                      <a:srgbClr val="0070C0"/>
                    </a:solidFill>
                  </a:rPr>
                  <a:t> </a:t>
                </a:r>
                <a:r>
                  <a:rPr lang="en-US" sz="2400" dirty="0" err="1">
                    <a:solidFill>
                      <a:srgbClr val="0070C0"/>
                    </a:solidFill>
                  </a:rPr>
                  <a:t>vấn</a:t>
                </a:r>
                <a:r>
                  <a:rPr lang="en-US" sz="2400" dirty="0">
                    <a:solidFill>
                      <a:srgbClr val="0070C0"/>
                    </a:solidFill>
                  </a:rPr>
                  <a:t> </a:t>
                </a:r>
                <a:r>
                  <a:rPr lang="en-US" sz="2400" dirty="0" err="1">
                    <a:solidFill>
                      <a:srgbClr val="0070C0"/>
                    </a:solidFill>
                  </a:rPr>
                  <a:t>đề</a:t>
                </a:r>
                <a:r>
                  <a:rPr lang="en-US" sz="2400" dirty="0">
                    <a:solidFill>
                      <a:srgbClr val="0070C0"/>
                    </a:solidFill>
                  </a:rPr>
                  <a:t> </a:t>
                </a:r>
                <a:r>
                  <a:rPr lang="en-US" sz="2400" dirty="0" err="1">
                    <a:solidFill>
                      <a:srgbClr val="0070C0"/>
                    </a:solidFill>
                  </a:rPr>
                  <a:t>của</a:t>
                </a:r>
                <a:r>
                  <a:rPr lang="en-US" sz="2400" dirty="0">
                    <a:solidFill>
                      <a:srgbClr val="0070C0"/>
                    </a:solidFill>
                  </a:rPr>
                  <a:t> ID3</a:t>
                </a:r>
              </a:p>
              <a:p>
                <a:pPr lvl="1" algn="just">
                  <a:spcBef>
                    <a:spcPts val="0"/>
                  </a:spcBef>
                  <a:spcAft>
                    <a:spcPts val="600"/>
                  </a:spcAft>
                </a:pPr>
                <a14:m>
                  <m:oMathPara xmlns:m="http://schemas.openxmlformats.org/officeDocument/2006/math">
                    <m:oMathParaPr>
                      <m:jc m:val="left"/>
                    </m:oMathParaPr>
                    <m:oMath xmlns:m="http://schemas.openxmlformats.org/officeDocument/2006/math">
                      <m:r>
                        <m:rPr>
                          <m:sty m:val="p"/>
                        </m:rPr>
                        <a:rPr lang="en-US" sz="2000">
                          <a:solidFill>
                            <a:srgbClr val="0070C0"/>
                          </a:solidFill>
                          <a:latin typeface="Cambria Math" panose="02040503050406030204" pitchFamily="18" charset="0"/>
                        </a:rPr>
                        <m:t>GainRatio</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A</m:t>
                          </m:r>
                        </m:e>
                      </m:d>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m:rPr>
                              <m:sty m:val="p"/>
                            </m:rPr>
                            <a:rPr lang="en-US" sz="2000">
                              <a:solidFill>
                                <a:srgbClr val="0070C0"/>
                              </a:solidFill>
                              <a:latin typeface="Cambria Math" panose="02040503050406030204" pitchFamily="18" charset="0"/>
                            </a:rPr>
                            <m:t>Gain</m:t>
                          </m:r>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A</m:t>
                              </m:r>
                            </m:e>
                          </m:d>
                        </m:num>
                        <m:den>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SplitInfo</m:t>
                              </m:r>
                            </m:e>
                            <m:sub>
                              <m:r>
                                <m:rPr>
                                  <m:sty m:val="p"/>
                                </m:rPr>
                                <a:rPr lang="en-US" sz="2000">
                                  <a:solidFill>
                                    <a:srgbClr val="0070C0"/>
                                  </a:solidFill>
                                  <a:latin typeface="Cambria Math" panose="02040503050406030204" pitchFamily="18" charset="0"/>
                                </a:rPr>
                                <m:t>A</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den>
                      </m:f>
                      <m:r>
                        <a:rPr lang="en-US" sz="2000">
                          <a:solidFill>
                            <a:srgbClr val="0070C0"/>
                          </a:solidFill>
                          <a:latin typeface="Cambria Math" panose="02040503050406030204" pitchFamily="18" charset="0"/>
                        </a:rPr>
                        <m:t> </m:t>
                      </m:r>
                      <m:r>
                        <m:rPr>
                          <m:sty m:val="p"/>
                        </m:rPr>
                        <a:rPr lang="en-US" sz="2000">
                          <a:solidFill>
                            <a:srgbClr val="0070C0"/>
                          </a:solidFill>
                          <a:latin typeface="Cambria Math" panose="02040503050406030204" pitchFamily="18" charset="0"/>
                        </a:rPr>
                        <m:t>v</m:t>
                      </m:r>
                      <m:r>
                        <a:rPr lang="en-US" sz="2000">
                          <a:solidFill>
                            <a:srgbClr val="0070C0"/>
                          </a:solidFill>
                          <a:latin typeface="Cambria Math" panose="02040503050406030204" pitchFamily="18" charset="0"/>
                        </a:rPr>
                        <m:t>ớ</m:t>
                      </m:r>
                      <m:r>
                        <m:rPr>
                          <m:sty m:val="p"/>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SplitInfo</m:t>
                          </m:r>
                        </m:e>
                        <m:sub>
                          <m:r>
                            <m:rPr>
                              <m:sty m:val="p"/>
                            </m:rPr>
                            <a:rPr lang="en-US" sz="2000">
                              <a:solidFill>
                                <a:srgbClr val="0070C0"/>
                              </a:solidFill>
                              <a:latin typeface="Cambria Math" panose="02040503050406030204" pitchFamily="18" charset="0"/>
                            </a:rPr>
                            <m:t>A</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nary>
                        <m:naryPr>
                          <m:chr m:val="∑"/>
                          <m:ctrlPr>
                            <a:rPr lang="en-US"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j</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v</m:t>
                          </m:r>
                        </m:sup>
                        <m:e>
                          <m:f>
                            <m:fPr>
                              <m:ctrlPr>
                                <a:rPr lang="en-US" sz="2000" i="1">
                                  <a:solidFill>
                                    <a:srgbClr val="0070C0"/>
                                  </a:solidFill>
                                  <a:latin typeface="Cambria Math" panose="02040503050406030204" pitchFamily="18" charset="0"/>
                                </a:rPr>
                              </m:ctrlPr>
                            </m:fPr>
                            <m:num>
                              <m:d>
                                <m:dPr>
                                  <m:begChr m:val="|"/>
                                  <m:endChr m:val="|"/>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D</m:t>
                                      </m:r>
                                    </m:e>
                                    <m:sub>
                                      <m:r>
                                        <m:rPr>
                                          <m:sty m:val="p"/>
                                        </m:rPr>
                                        <a:rPr lang="en-US" sz="2000">
                                          <a:solidFill>
                                            <a:srgbClr val="0070C0"/>
                                          </a:solidFill>
                                          <a:latin typeface="Cambria Math" panose="02040503050406030204" pitchFamily="18" charset="0"/>
                                        </a:rPr>
                                        <m:t>j</m:t>
                                      </m:r>
                                    </m:sub>
                                  </m:sSub>
                                </m:e>
                              </m:d>
                            </m:num>
                            <m:den>
                              <m:d>
                                <m:dPr>
                                  <m:begChr m:val="|"/>
                                  <m:endChr m:val="|"/>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den>
                          </m:f>
                        </m:e>
                      </m:nary>
                      <m:r>
                        <a:rPr lang="en-US" sz="2000">
                          <a:solidFill>
                            <a:srgbClr val="0070C0"/>
                          </a:solidFill>
                          <a:latin typeface="Cambria Math" panose="02040503050406030204" pitchFamily="18" charset="0"/>
                          <a:ea typeface="Cambria Math" panose="02040503050406030204" pitchFamily="18" charset="0"/>
                        </a:rPr>
                        <m:t>×</m:t>
                      </m:r>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d>
                            <m:dPr>
                              <m:ctrlPr>
                                <a:rPr lang="en-US" sz="2000" i="1">
                                  <a:solidFill>
                                    <a:srgbClr val="0070C0"/>
                                  </a:solidFill>
                                  <a:latin typeface="Cambria Math" panose="02040503050406030204" pitchFamily="18" charset="0"/>
                                </a:rPr>
                              </m:ctrlPr>
                            </m:dPr>
                            <m:e>
                              <m:f>
                                <m:fPr>
                                  <m:ctrlPr>
                                    <a:rPr lang="en-US" sz="2000" i="1">
                                      <a:solidFill>
                                        <a:srgbClr val="0070C0"/>
                                      </a:solidFill>
                                      <a:latin typeface="Cambria Math" panose="02040503050406030204" pitchFamily="18" charset="0"/>
                                    </a:rPr>
                                  </m:ctrlPr>
                                </m:fPr>
                                <m:num>
                                  <m:d>
                                    <m:dPr>
                                      <m:begChr m:val="|"/>
                                      <m:endChr m:val="|"/>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D</m:t>
                                          </m:r>
                                        </m:e>
                                        <m:sub>
                                          <m:r>
                                            <m:rPr>
                                              <m:sty m:val="p"/>
                                            </m:rPr>
                                            <a:rPr lang="en-US" sz="2000">
                                              <a:solidFill>
                                                <a:srgbClr val="0070C0"/>
                                              </a:solidFill>
                                              <a:latin typeface="Cambria Math" panose="02040503050406030204" pitchFamily="18" charset="0"/>
                                            </a:rPr>
                                            <m:t>j</m:t>
                                          </m:r>
                                        </m:sub>
                                      </m:sSub>
                                    </m:e>
                                  </m:d>
                                </m:num>
                                <m:den>
                                  <m:d>
                                    <m:dPr>
                                      <m:begChr m:val="|"/>
                                      <m:endChr m:val="|"/>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den>
                              </m:f>
                            </m:e>
                          </m:d>
                        </m:e>
                      </m:func>
                    </m:oMath>
                  </m:oMathPara>
                </a14:m>
                <a:endParaRPr lang="en-US" sz="1950" dirty="0">
                  <a:solidFill>
                    <a:srgbClr val="0070C0"/>
                  </a:solidFill>
                </a:endParaRPr>
              </a:p>
              <a:p>
                <a:pPr marL="342900" indent="-342900" algn="just">
                  <a:spcBef>
                    <a:spcPts val="0"/>
                  </a:spcBef>
                  <a:spcAft>
                    <a:spcPts val="600"/>
                  </a:spcAft>
                  <a:buFont typeface="Arial" panose="020B0604020202020204" pitchFamily="34" charset="0"/>
                  <a:buChar char="•"/>
                </a:pPr>
                <a:r>
                  <a:rPr lang="en-US" sz="2400" dirty="0" err="1">
                    <a:solidFill>
                      <a:srgbClr val="0070C0"/>
                    </a:solidFill>
                  </a:rPr>
                  <a:t>Chọn</a:t>
                </a:r>
                <a:r>
                  <a:rPr lang="en-US" sz="2400" dirty="0">
                    <a:solidFill>
                      <a:srgbClr val="0070C0"/>
                    </a:solidFill>
                  </a:rPr>
                  <a:t> </a:t>
                </a:r>
                <a:r>
                  <a:rPr lang="en-US" sz="2400" dirty="0" err="1">
                    <a:solidFill>
                      <a:srgbClr val="0070C0"/>
                    </a:solidFill>
                  </a:rPr>
                  <a:t>thuộc</a:t>
                </a:r>
                <a:r>
                  <a:rPr lang="en-US" sz="2400" dirty="0">
                    <a:solidFill>
                      <a:srgbClr val="0070C0"/>
                    </a:solidFill>
                  </a:rPr>
                  <a:t> </a:t>
                </a:r>
                <a:r>
                  <a:rPr lang="en-US" sz="2400" dirty="0" err="1">
                    <a:solidFill>
                      <a:srgbClr val="0070C0"/>
                    </a:solidFill>
                  </a:rPr>
                  <a:t>tính</a:t>
                </a:r>
                <a:r>
                  <a:rPr lang="en-US" sz="2400" dirty="0">
                    <a:solidFill>
                      <a:srgbClr val="0070C0"/>
                    </a:solidFill>
                  </a:rPr>
                  <a:t> </a:t>
                </a:r>
                <a:r>
                  <a:rPr lang="en-US" sz="2400" dirty="0" err="1">
                    <a:solidFill>
                      <a:srgbClr val="0070C0"/>
                    </a:solidFill>
                  </a:rPr>
                  <a:t>với</a:t>
                </a:r>
                <a:r>
                  <a:rPr lang="en-US" sz="2400" dirty="0">
                    <a:solidFill>
                      <a:srgbClr val="0070C0"/>
                    </a:solidFill>
                  </a:rPr>
                  <a:t> </a:t>
                </a:r>
                <a:r>
                  <a:rPr lang="en-US" sz="2400" dirty="0" err="1">
                    <a:solidFill>
                      <a:srgbClr val="FF0000"/>
                    </a:solidFill>
                  </a:rPr>
                  <a:t>độ</a:t>
                </a:r>
                <a:r>
                  <a:rPr lang="en-US" sz="2400" dirty="0">
                    <a:solidFill>
                      <a:srgbClr val="FF0000"/>
                    </a:solidFill>
                  </a:rPr>
                  <a:t> </a:t>
                </a:r>
                <a:r>
                  <a:rPr lang="en-US" sz="2400" dirty="0" err="1">
                    <a:solidFill>
                      <a:srgbClr val="FF0000"/>
                    </a:solidFill>
                  </a:rPr>
                  <a:t>đo</a:t>
                </a:r>
                <a:r>
                  <a:rPr lang="en-US" sz="2400" dirty="0">
                    <a:solidFill>
                      <a:srgbClr val="FF0000"/>
                    </a:solidFill>
                  </a:rPr>
                  <a:t> </a:t>
                </a:r>
                <a:r>
                  <a:rPr lang="en-US" sz="2400" dirty="0" err="1">
                    <a:solidFill>
                      <a:srgbClr val="FF0000"/>
                    </a:solidFill>
                  </a:rPr>
                  <a:t>GainRatio</a:t>
                </a:r>
                <a:r>
                  <a:rPr lang="en-US" sz="2400" dirty="0">
                    <a:solidFill>
                      <a:srgbClr val="FF0000"/>
                    </a:solidFill>
                  </a:rPr>
                  <a:t> </a:t>
                </a:r>
                <a:r>
                  <a:rPr lang="en-US" sz="2400" dirty="0" err="1">
                    <a:solidFill>
                      <a:srgbClr val="FF0000"/>
                    </a:solidFill>
                  </a:rPr>
                  <a:t>lớn</a:t>
                </a:r>
                <a:r>
                  <a:rPr lang="en-US" sz="2400" dirty="0">
                    <a:solidFill>
                      <a:srgbClr val="FF0000"/>
                    </a:solidFill>
                  </a:rPr>
                  <a:t> </a:t>
                </a:r>
                <a:r>
                  <a:rPr lang="en-US" sz="2400" dirty="0" err="1">
                    <a:solidFill>
                      <a:srgbClr val="FF0000"/>
                    </a:solidFill>
                  </a:rPr>
                  <a:t>nhất</a:t>
                </a:r>
                <a:r>
                  <a:rPr lang="en-US" sz="2400" dirty="0"/>
                  <a:t> </a:t>
                </a:r>
                <a:r>
                  <a:rPr lang="en-US" sz="2400" dirty="0">
                    <a:solidFill>
                      <a:srgbClr val="0070C0"/>
                    </a:solidFill>
                  </a:rPr>
                  <a:t>là </a:t>
                </a:r>
                <a:r>
                  <a:rPr lang="en-US" sz="2400" dirty="0" err="1">
                    <a:solidFill>
                      <a:srgbClr val="0070C0"/>
                    </a:solidFill>
                  </a:rPr>
                  <a:t>thuộc</a:t>
                </a:r>
                <a:r>
                  <a:rPr lang="en-US" sz="2400" dirty="0">
                    <a:solidFill>
                      <a:srgbClr val="0070C0"/>
                    </a:solidFill>
                  </a:rPr>
                  <a:t> </a:t>
                </a:r>
                <a:r>
                  <a:rPr lang="en-US" sz="2400" dirty="0" err="1">
                    <a:solidFill>
                      <a:srgbClr val="0070C0"/>
                    </a:solidFill>
                  </a:rPr>
                  <a:t>tính</a:t>
                </a:r>
                <a:r>
                  <a:rPr lang="en-US" sz="2400" dirty="0">
                    <a:solidFill>
                      <a:srgbClr val="0070C0"/>
                    </a:solidFill>
                  </a:rPr>
                  <a:t> </a:t>
                </a:r>
                <a:r>
                  <a:rPr lang="en-US" sz="2400" dirty="0" err="1">
                    <a:solidFill>
                      <a:srgbClr val="0070C0"/>
                    </a:solidFill>
                  </a:rPr>
                  <a:t>phân</a:t>
                </a:r>
                <a:r>
                  <a:rPr lang="en-US" sz="2400" dirty="0">
                    <a:solidFill>
                      <a:srgbClr val="0070C0"/>
                    </a:solidFill>
                  </a:rPr>
                  <a:t> </a:t>
                </a:r>
                <a:r>
                  <a:rPr lang="en-US" sz="2400" dirty="0" err="1">
                    <a:solidFill>
                      <a:srgbClr val="0070C0"/>
                    </a:solidFill>
                  </a:rPr>
                  <a:t>hoạch</a:t>
                </a:r>
                <a:endParaRPr lang="en-US" sz="2400" dirty="0">
                  <a:solidFill>
                    <a:srgbClr val="0070C0"/>
                  </a:solidFill>
                </a:endParaRPr>
              </a:p>
              <a:p>
                <a:pPr marL="342900" indent="-342900" algn="just">
                  <a:spcBef>
                    <a:spcPts val="0"/>
                  </a:spcBef>
                  <a:spcAft>
                    <a:spcPts val="600"/>
                  </a:spcAft>
                  <a:buFont typeface="Arial" panose="020B0604020202020204" pitchFamily="34" charset="0"/>
                  <a:buChar char="•"/>
                </a:pPr>
                <a:r>
                  <a:rPr lang="en-US" sz="2400" dirty="0" err="1">
                    <a:solidFill>
                      <a:srgbClr val="0070C0"/>
                    </a:solidFill>
                  </a:rPr>
                  <a:t>Ví</a:t>
                </a:r>
                <a:r>
                  <a:rPr lang="en-US" sz="2400" dirty="0">
                    <a:solidFill>
                      <a:srgbClr val="0070C0"/>
                    </a:solidFill>
                  </a:rPr>
                  <a:t> </a:t>
                </a:r>
                <a:r>
                  <a:rPr lang="en-US" sz="2400" dirty="0" err="1">
                    <a:solidFill>
                      <a:srgbClr val="0070C0"/>
                    </a:solidFill>
                  </a:rPr>
                  <a:t>dụ</a:t>
                </a:r>
                <a:r>
                  <a:rPr lang="en-US" sz="2400" dirty="0">
                    <a:solidFill>
                      <a:srgbClr val="0070C0"/>
                    </a:solidFill>
                  </a:rPr>
                  <a:t> 4</a:t>
                </a:r>
              </a:p>
              <a:p>
                <a:pPr marL="800100" lvl="1" indent="-342900" algn="just">
                  <a:spcBef>
                    <a:spcPts val="0"/>
                  </a:spcBef>
                  <a:buFont typeface="Wingdings" panose="05000000000000000000" pitchFamily="2" charset="2"/>
                  <a:buChar char="§"/>
                </a:pPr>
                <a:r>
                  <a:rPr lang="en-US" sz="2000" dirty="0" err="1">
                    <a:solidFill>
                      <a:srgbClr val="0070C0"/>
                    </a:solidFill>
                    <a:latin typeface="+mn-lt"/>
                  </a:rPr>
                  <a:t>Đối</a:t>
                </a:r>
                <a:r>
                  <a:rPr lang="en-US" sz="2000" dirty="0">
                    <a:solidFill>
                      <a:srgbClr val="0070C0"/>
                    </a:solidFill>
                    <a:latin typeface="+mn-lt"/>
                  </a:rPr>
                  <a:t> </a:t>
                </a:r>
                <a:r>
                  <a:rPr lang="en-US" sz="2000" dirty="0" err="1">
                    <a:solidFill>
                      <a:srgbClr val="0070C0"/>
                    </a:solidFill>
                    <a:latin typeface="+mn-lt"/>
                  </a:rPr>
                  <a:t>với</a:t>
                </a:r>
                <a:r>
                  <a:rPr lang="en-US" sz="2000" dirty="0">
                    <a:solidFill>
                      <a:srgbClr val="0070C0"/>
                    </a:solidFill>
                    <a:latin typeface="+mn-lt"/>
                  </a:rPr>
                  <a:t> </a:t>
                </a:r>
                <a:r>
                  <a:rPr lang="en-US" sz="2000" dirty="0" err="1">
                    <a:solidFill>
                      <a:srgbClr val="0070C0"/>
                    </a:solidFill>
                    <a:latin typeface="+mn-lt"/>
                  </a:rPr>
                  <a:t>thuộc</a:t>
                </a:r>
                <a:r>
                  <a:rPr lang="en-US" sz="2000" dirty="0">
                    <a:solidFill>
                      <a:srgbClr val="0070C0"/>
                    </a:solidFill>
                    <a:latin typeface="+mn-lt"/>
                  </a:rPr>
                  <a:t> </a:t>
                </a:r>
                <a:r>
                  <a:rPr lang="en-US" sz="2000" dirty="0" err="1">
                    <a:solidFill>
                      <a:srgbClr val="0070C0"/>
                    </a:solidFill>
                    <a:latin typeface="+mn-lt"/>
                  </a:rPr>
                  <a:t>tính</a:t>
                </a:r>
                <a:r>
                  <a:rPr lang="en-US" sz="2000" dirty="0">
                    <a:solidFill>
                      <a:srgbClr val="0070C0"/>
                    </a:solidFill>
                    <a:latin typeface="+mn-lt"/>
                  </a:rPr>
                  <a:t> “</a:t>
                </a:r>
                <a:r>
                  <a:rPr lang="en-US" sz="2000" dirty="0" err="1">
                    <a:solidFill>
                      <a:srgbClr val="0070C0"/>
                    </a:solidFill>
                    <a:latin typeface="+mn-lt"/>
                  </a:rPr>
                  <a:t>Màu</a:t>
                </a:r>
                <a:r>
                  <a:rPr lang="en-US" sz="2000" dirty="0">
                    <a:solidFill>
                      <a:srgbClr val="0070C0"/>
                    </a:solidFill>
                    <a:latin typeface="+mn-lt"/>
                  </a:rPr>
                  <a:t> </a:t>
                </a:r>
                <a:r>
                  <a:rPr lang="en-US" sz="2000" dirty="0" err="1">
                    <a:solidFill>
                      <a:srgbClr val="0070C0"/>
                    </a:solidFill>
                    <a:latin typeface="+mn-lt"/>
                  </a:rPr>
                  <a:t>tóc</a:t>
                </a:r>
                <a:r>
                  <a:rPr lang="en-US" sz="2000" dirty="0">
                    <a:solidFill>
                      <a:srgbClr val="0070C0"/>
                    </a:solidFill>
                    <a:latin typeface="+mn-lt"/>
                  </a:rPr>
                  <a:t>”</a:t>
                </a:r>
              </a:p>
              <a:p>
                <a:pPr lvl="2" algn="just">
                  <a:spcBef>
                    <a:spcPts val="0"/>
                  </a:spcBef>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SplitInfo</m:t>
                          </m:r>
                        </m:e>
                        <m:sub>
                          <m:r>
                            <m:rPr>
                              <m:sty m:val="p"/>
                            </m:rPr>
                            <a:rPr lang="en-US" sz="2000" i="1">
                              <a:solidFill>
                                <a:srgbClr val="0070C0"/>
                              </a:solidFill>
                              <a:latin typeface="Cambria Math" panose="02040503050406030204" pitchFamily="18" charset="0"/>
                            </a:rPr>
                            <m:t>M</m:t>
                          </m:r>
                          <m:r>
                            <a:rPr lang="en-US" sz="2000" i="1">
                              <a:solidFill>
                                <a:srgbClr val="0070C0"/>
                              </a:solidFill>
                              <a:latin typeface="Cambria Math" panose="02040503050406030204" pitchFamily="18" charset="0"/>
                            </a:rPr>
                            <m:t>à</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t</m:t>
                          </m:r>
                          <m:r>
                            <a:rPr lang="en-US" sz="2000" i="1">
                              <a:solidFill>
                                <a:srgbClr val="0070C0"/>
                              </a:solidFill>
                              <a:latin typeface="Cambria Math" panose="02040503050406030204" pitchFamily="18" charset="0"/>
                            </a:rPr>
                            <m:t>ó</m:t>
                          </m:r>
                          <m:r>
                            <m:rPr>
                              <m:sty m:val="p"/>
                            </m:rPr>
                            <a:rPr lang="en-US" sz="2000" i="1">
                              <a:solidFill>
                                <a:srgbClr val="0070C0"/>
                              </a:solidFill>
                              <a:latin typeface="Cambria Math" panose="02040503050406030204" pitchFamily="18" charset="0"/>
                            </a:rPr>
                            <m:t>c</m:t>
                          </m:r>
                        </m:sub>
                      </m:sSub>
                      <m:d>
                        <m:dPr>
                          <m:ctrlPr>
                            <a:rPr lang="en-US"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D</m:t>
                          </m:r>
                        </m:e>
                      </m:d>
                      <m:r>
                        <a:rPr lang="en-US" sz="200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4</m:t>
                          </m:r>
                        </m:num>
                        <m:den>
                          <m:r>
                            <a:rPr lang="en-US" sz="2000">
                              <a:solidFill>
                                <a:srgbClr val="0070C0"/>
                              </a:solidFill>
                              <a:latin typeface="Cambria Math" panose="02040503050406030204" pitchFamily="18" charset="0"/>
                            </a:rPr>
                            <m:t>8</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4</m:t>
                              </m:r>
                            </m:num>
                            <m:den>
                              <m:r>
                                <a:rPr lang="en-US" sz="2000" i="1">
                                  <a:solidFill>
                                    <a:srgbClr val="0070C0"/>
                                  </a:solidFill>
                                  <a:latin typeface="Cambria Math" panose="02040503050406030204" pitchFamily="18" charset="0"/>
                                </a:rPr>
                                <m:t>8</m:t>
                              </m:r>
                            </m:den>
                          </m:f>
                          <m:r>
                            <a:rPr lang="en-US" sz="2000" i="1">
                              <a:solidFill>
                                <a:srgbClr val="0070C0"/>
                              </a:solidFill>
                              <a:latin typeface="Cambria Math" panose="02040503050406030204" pitchFamily="18" charset="0"/>
                            </a:rPr>
                            <m:t>−</m:t>
                          </m:r>
                        </m:e>
                      </m:func>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8</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3</m:t>
                              </m:r>
                            </m:num>
                            <m:den>
                              <m:r>
                                <a:rPr lang="en-US" sz="2000" i="1">
                                  <a:solidFill>
                                    <a:srgbClr val="0070C0"/>
                                  </a:solidFill>
                                  <a:latin typeface="Cambria Math" panose="02040503050406030204" pitchFamily="18" charset="0"/>
                                </a:rPr>
                                <m:t>8</m:t>
                              </m:r>
                            </m:den>
                          </m:f>
                          <m:r>
                            <a:rPr lang="en-US" sz="2000" i="1">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8</m:t>
                              </m:r>
                            </m:den>
                          </m:f>
                          <m:func>
                            <m:funcPr>
                              <m:ctrlPr>
                                <a:rPr lang="en-US" sz="2000" i="1">
                                  <a:solidFill>
                                    <a:srgbClr val="0070C0"/>
                                  </a:solidFill>
                                  <a:latin typeface="Cambria Math" panose="02040503050406030204" pitchFamily="18" charset="0"/>
                                </a:rPr>
                              </m:ctrlPr>
                            </m:funcPr>
                            <m:fNa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log</m:t>
                                  </m:r>
                                </m:e>
                                <m:sub>
                                  <m:r>
                                    <a:rPr lang="en-US" sz="2000">
                                      <a:solidFill>
                                        <a:srgbClr val="0070C0"/>
                                      </a:solidFill>
                                      <a:latin typeface="Cambria Math" panose="02040503050406030204" pitchFamily="18" charset="0"/>
                                    </a:rPr>
                                    <m:t>2</m:t>
                                  </m:r>
                                </m:sub>
                              </m:sSub>
                            </m:fName>
                            <m:e>
                              <m:f>
                                <m:fPr>
                                  <m:ctrlPr>
                                    <a:rPr lang="en-US" sz="2000" i="1">
                                      <a:solidFill>
                                        <a:srgbClr val="0070C0"/>
                                      </a:solidFill>
                                      <a:latin typeface="Cambria Math" panose="02040503050406030204" pitchFamily="18" charset="0"/>
                                    </a:rPr>
                                  </m:ctrlPr>
                                </m:fPr>
                                <m:num>
                                  <m:r>
                                    <a:rPr lang="en-US" sz="2000">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8</m:t>
                                  </m:r>
                                </m:den>
                              </m:f>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1</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40</m:t>
                              </m:r>
                              <m:r>
                                <a:rPr lang="en-US" sz="2000" i="1">
                                  <a:solidFill>
                                    <a:srgbClr val="0070C0"/>
                                  </a:solidFill>
                                  <a:latin typeface="Cambria Math" panose="02040503050406030204" pitchFamily="18" charset="0"/>
                                </a:rPr>
                                <m:t>6</m:t>
                              </m:r>
                            </m:e>
                          </m:func>
                        </m:e>
                      </m:func>
                    </m:oMath>
                  </m:oMathPara>
                </a14:m>
                <a:endParaRPr lang="en-US" sz="2000" dirty="0">
                  <a:solidFill>
                    <a:srgbClr val="0070C0"/>
                  </a:solidFill>
                </a:endParaRPr>
              </a:p>
              <a:p>
                <a:pPr lvl="2" algn="just">
                  <a:spcBef>
                    <a:spcPts val="0"/>
                  </a:spcBef>
                </a:pPr>
                <a14:m>
                  <m:oMathPara xmlns:m="http://schemas.openxmlformats.org/officeDocument/2006/math">
                    <m:oMathParaPr>
                      <m:jc m:val="left"/>
                    </m:oMathParaPr>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m:t>
                      </m:r>
                      <m:r>
                        <m:rPr>
                          <m:sty m:val="p"/>
                        </m:rPr>
                        <a:rPr lang="en-US" sz="2000">
                          <a:solidFill>
                            <a:srgbClr val="0070C0"/>
                          </a:solidFill>
                          <a:latin typeface="Cambria Math" panose="02040503050406030204" pitchFamily="18" charset="0"/>
                        </a:rPr>
                        <m:t>GainRatio</m:t>
                      </m:r>
                      <m:r>
                        <a:rPr lang="en-US" sz="2000">
                          <a:solidFill>
                            <a:srgbClr val="0070C0"/>
                          </a:solidFill>
                          <a:latin typeface="Cambria Math" panose="02040503050406030204" pitchFamily="18" charset="0"/>
                        </a:rPr>
                        <m:t>(</m:t>
                      </m:r>
                      <m:r>
                        <m:rPr>
                          <m:sty m:val="p"/>
                        </m:rPr>
                        <a:rPr lang="en-US" sz="2000" i="1">
                          <a:solidFill>
                            <a:srgbClr val="0070C0"/>
                          </a:solidFill>
                          <a:latin typeface="Cambria Math" panose="02040503050406030204" pitchFamily="18" charset="0"/>
                        </a:rPr>
                        <m:t>M</m:t>
                      </m:r>
                      <m:r>
                        <a:rPr lang="en-US" sz="2000" i="1">
                          <a:solidFill>
                            <a:srgbClr val="0070C0"/>
                          </a:solidFill>
                          <a:latin typeface="Cambria Math" panose="02040503050406030204" pitchFamily="18" charset="0"/>
                        </a:rPr>
                        <m:t>à</m:t>
                      </m:r>
                      <m:r>
                        <m:rPr>
                          <m:sty m:val="p"/>
                        </m:rPr>
                        <a:rPr lang="en-US" sz="2000" i="1">
                          <a:solidFill>
                            <a:srgbClr val="0070C0"/>
                          </a:solidFill>
                          <a:latin typeface="Cambria Math" panose="02040503050406030204" pitchFamily="18" charset="0"/>
                        </a:rPr>
                        <m:t>u</m:t>
                      </m:r>
                      <m:r>
                        <a:rPr lang="en-US"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t</m:t>
                      </m:r>
                      <m:r>
                        <a:rPr lang="en-US" sz="2000" i="1">
                          <a:solidFill>
                            <a:srgbClr val="0070C0"/>
                          </a:solidFill>
                          <a:latin typeface="Cambria Math" panose="02040503050406030204" pitchFamily="18" charset="0"/>
                        </a:rPr>
                        <m:t>ó</m:t>
                      </m:r>
                      <m:r>
                        <m:rPr>
                          <m:sty m:val="p"/>
                        </m:rPr>
                        <a:rPr lang="en-US" sz="2000" i="1">
                          <a:solidFill>
                            <a:srgbClr val="0070C0"/>
                          </a:solidFill>
                          <a:latin typeface="Cambria Math" panose="02040503050406030204" pitchFamily="18" charset="0"/>
                        </a:rPr>
                        <m:t>c</m:t>
                      </m:r>
                      <m:r>
                        <a:rPr lang="en-US" sz="2000">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i="1">
                              <a:solidFill>
                                <a:srgbClr val="0070C0"/>
                              </a:solidFill>
                              <a:latin typeface="Cambria Math" panose="02040503050406030204" pitchFamily="18" charset="0"/>
                            </a:rPr>
                            <m:t>0.454</m:t>
                          </m:r>
                        </m:num>
                        <m:den>
                          <m:r>
                            <a:rPr lang="en-US" sz="2000" i="1">
                              <a:solidFill>
                                <a:srgbClr val="0070C0"/>
                              </a:solidFill>
                              <a:latin typeface="Cambria Math" panose="02040503050406030204" pitchFamily="18" charset="0"/>
                              <a:ea typeface="Cambria Math" panose="02040503050406030204" pitchFamily="18" charset="0"/>
                            </a:rPr>
                            <m:t>1</m:t>
                          </m:r>
                          <m:r>
                            <a:rPr lang="en-US" sz="2000" i="1">
                              <a:solidFill>
                                <a:srgbClr val="0070C0"/>
                              </a:solidFill>
                              <a:latin typeface="Cambria Math" panose="02040503050406030204" pitchFamily="18" charset="0"/>
                            </a:rPr>
                            <m:t>.406</m:t>
                          </m:r>
                        </m:den>
                      </m:f>
                      <m:r>
                        <a:rPr lang="en-US" sz="2000" i="1">
                          <a:solidFill>
                            <a:srgbClr val="0070C0"/>
                          </a:solidFill>
                          <a:latin typeface="Cambria Math" panose="02040503050406030204" pitchFamily="18" charset="0"/>
                          <a:ea typeface="Cambria Math" panose="02040503050406030204" pitchFamily="18" charset="0"/>
                        </a:rPr>
                        <m:t>≈0.</m:t>
                      </m:r>
                      <m:r>
                        <a:rPr lang="en-US" sz="2000" i="1">
                          <a:solidFill>
                            <a:srgbClr val="0070C0"/>
                          </a:solidFill>
                          <a:latin typeface="Cambria Math" panose="02040503050406030204" pitchFamily="18" charset="0"/>
                          <a:ea typeface="Cambria Math" panose="02040503050406030204" pitchFamily="18" charset="0"/>
                        </a:rPr>
                        <m:t>323</m:t>
                      </m:r>
                    </m:oMath>
                  </m:oMathPara>
                </a14:m>
                <a:endParaRPr lang="en-US" sz="2000" dirty="0">
                  <a:solidFill>
                    <a:srgbClr val="0070C0"/>
                  </a:solidFill>
                </a:endParaRPr>
              </a:p>
              <a:p>
                <a:pPr marL="342900" indent="-342900" algn="just">
                  <a:spcBef>
                    <a:spcPts val="0"/>
                  </a:spcBef>
                  <a:buFont typeface="Arial" panose="020B0604020202020204" pitchFamily="34" charset="0"/>
                  <a:buChar char="•"/>
                </a:pPr>
                <a:r>
                  <a:rPr lang="vi-VN" sz="2400" dirty="0">
                    <a:solidFill>
                      <a:srgbClr val="0070C0"/>
                    </a:solidFill>
                  </a:rPr>
                  <a:t>C4.5 hỗ trợ thuộc tính có giá trị liên tục</a:t>
                </a:r>
                <a:endParaRPr lang="vi-VN" sz="2400" dirty="0"/>
              </a:p>
            </p:txBody>
          </p:sp>
        </mc:Choice>
        <mc:Fallback>
          <p:sp>
            <p:nvSpPr>
              <p:cNvPr id="6" name="Rectangle 5">
                <a:extLst>
                  <a:ext uri="{FF2B5EF4-FFF2-40B4-BE49-F238E27FC236}">
                    <a16:creationId xmlns:a16="http://schemas.microsoft.com/office/drawing/2014/main" id="{8445E652-45E3-4106-8D41-F87B4E7BA581}"/>
                  </a:ext>
                </a:extLst>
              </p:cNvPr>
              <p:cNvSpPr>
                <a:spLocks noRot="1" noChangeAspect="1" noMove="1" noResize="1" noEditPoints="1" noAdjustHandles="1" noChangeArrowheads="1" noChangeShapeType="1" noTextEdit="1"/>
              </p:cNvSpPr>
              <p:nvPr/>
            </p:nvSpPr>
            <p:spPr bwMode="auto">
              <a:xfrm>
                <a:off x="1524000" y="381000"/>
                <a:ext cx="9144000" cy="2286000"/>
              </a:xfrm>
              <a:prstGeom prst="rect">
                <a:avLst/>
              </a:prstGeom>
              <a:blipFill>
                <a:blip r:embed="rId3"/>
                <a:stretch>
                  <a:fillRect l="-867" t="-2133" r="-1000" b="-16026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7011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anim calcmode="lin" valueType="num">
                                      <p:cBhvr additive="base">
                                        <p:cTn id="6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D7DABB3-FB2C-40CA-9348-A1A779520BD4}" type="slidenum">
              <a:rPr lang="en-US">
                <a:solidFill>
                  <a:srgbClr val="000000"/>
                </a:solidFill>
                <a:latin typeface="Arial" charset="0"/>
                <a:cs typeface="Arial" charset="0"/>
              </a:rPr>
              <a:pPr>
                <a:defRPr/>
              </a:pPr>
              <a:t>57</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{1}</a:t>
            </a:r>
          </a:p>
        </p:txBody>
      </p:sp>
      <p:sp>
        <p:nvSpPr>
          <p:cNvPr id="4" name="Rectangle 3"/>
          <p:cNvSpPr>
            <a:spLocks noChangeArrowheads="1"/>
          </p:cNvSpPr>
          <p:nvPr/>
        </p:nvSpPr>
        <p:spPr bwMode="auto">
          <a:xfrm>
            <a:off x="1524000" y="533400"/>
            <a:ext cx="9144000" cy="381000"/>
          </a:xfrm>
          <a:prstGeom prst="rect">
            <a:avLst/>
          </a:prstGeom>
          <a:noFill/>
          <a:ln w="9525">
            <a:noFill/>
            <a:miter lim="800000"/>
            <a:headEnd/>
            <a:tailEnd/>
          </a:ln>
        </p:spPr>
        <p:txBody>
          <a:bodyPr/>
          <a:lstStyle/>
          <a:p>
            <a:pPr lvl="1" indent="-457200" algn="just">
              <a:lnSpc>
                <a:spcPct val="150000"/>
              </a:lnSpc>
              <a:spcBef>
                <a:spcPts val="600"/>
              </a:spcBef>
              <a:spcAft>
                <a:spcPts val="600"/>
              </a:spcAft>
              <a:buClr>
                <a:srgbClr val="FF0000"/>
              </a:buClr>
              <a:buSzPct val="100000"/>
              <a:buFont typeface="Wingdings" panose="05000000000000000000" pitchFamily="2" charset="2"/>
              <a:buChar char="q"/>
              <a:defRPr/>
            </a:pPr>
            <a:r>
              <a:rPr lang="vi-VN" sz="2400" dirty="0">
                <a:solidFill>
                  <a:srgbClr val="0070C0"/>
                </a:solidFill>
                <a:latin typeface="Arial" panose="020B0604020202020204" pitchFamily="34" charset="0"/>
              </a:rPr>
              <a:t>M.Tolun, 1998, ILA – Inductive Learning Algorithm</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defRPr/>
            </a:pPr>
            <a:r>
              <a:rPr lang="vi-VN" sz="2400" dirty="0">
                <a:solidFill>
                  <a:srgbClr val="0070C0"/>
                </a:solidFill>
                <a:latin typeface="Arial" panose="020B0604020202020204" pitchFamily="34" charset="0"/>
              </a:rPr>
              <a:t>Xác định các luật IF</a:t>
            </a:r>
            <a:r>
              <a:rPr lang="en-US" sz="2400" dirty="0">
                <a:solidFill>
                  <a:srgbClr val="0070C0"/>
                </a:solidFill>
                <a:latin typeface="Arial" panose="020B0604020202020204" pitchFamily="34" charset="0"/>
              </a:rPr>
              <a:t> </a:t>
            </a:r>
            <a:r>
              <a:rPr lang="vi-VN" sz="2400" dirty="0">
                <a:solidFill>
                  <a:srgbClr val="0070C0"/>
                </a:solidFill>
                <a:latin typeface="Arial" panose="020B0604020202020204" pitchFamily="34" charset="0"/>
              </a:rPr>
              <a:t>–</a:t>
            </a:r>
            <a:r>
              <a:rPr lang="en-US" sz="2400" dirty="0">
                <a:solidFill>
                  <a:srgbClr val="0070C0"/>
                </a:solidFill>
                <a:latin typeface="Arial" panose="020B0604020202020204" pitchFamily="34" charset="0"/>
              </a:rPr>
              <a:t> </a:t>
            </a:r>
            <a:r>
              <a:rPr lang="vi-VN" sz="2400" dirty="0">
                <a:solidFill>
                  <a:srgbClr val="0070C0"/>
                </a:solidFill>
                <a:latin typeface="Arial" panose="020B0604020202020204" pitchFamily="34" charset="0"/>
              </a:rPr>
              <a:t>THEN trực tiếp từ tập huấn luyện (phát triển luật theo hướng từ tổng quát </a:t>
            </a:r>
            <a:r>
              <a:rPr lang="vi-VN" sz="2400" dirty="0">
                <a:solidFill>
                  <a:srgbClr val="0070C0"/>
                </a:solidFill>
                <a:latin typeface="Arial" panose="020B0604020202020204" pitchFamily="34" charset="0"/>
                <a:sym typeface="Symbol" panose="05050102010706020507" pitchFamily="18" charset="2"/>
              </a:rPr>
              <a:t></a:t>
            </a:r>
            <a:r>
              <a:rPr lang="vi-VN" sz="2400" dirty="0">
                <a:solidFill>
                  <a:srgbClr val="0070C0"/>
                </a:solidFill>
                <a:latin typeface="Arial" panose="020B0604020202020204" pitchFamily="34" charset="0"/>
              </a:rPr>
              <a:t> cụ thể)</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defRPr/>
            </a:pPr>
            <a:r>
              <a:rPr lang="vi-VN" sz="2400" dirty="0">
                <a:solidFill>
                  <a:srgbClr val="0070C0"/>
                </a:solidFill>
                <a:latin typeface="Arial" panose="020B0604020202020204" pitchFamily="34" charset="0"/>
              </a:rPr>
              <a:t>Chia tập huấn luyện thành các bảng con theo từng giá trị của lớp</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defRPr/>
            </a:pPr>
            <a:r>
              <a:rPr lang="vi-VN" sz="2400" dirty="0">
                <a:solidFill>
                  <a:srgbClr val="0070C0"/>
                </a:solidFill>
                <a:latin typeface="Arial" panose="020B0604020202020204" pitchFamily="34" charset="0"/>
              </a:rPr>
              <a:t>Thưc hiện việc so sánh các giá trị của thuộc tính trong từng bảng con và tính số lần xuất hiện</a:t>
            </a:r>
          </a:p>
        </p:txBody>
      </p:sp>
    </p:spTree>
    <p:extLst>
      <p:ext uri="{BB962C8B-B14F-4D97-AF65-F5344CB8AC3E}">
        <p14:creationId xmlns:p14="http://schemas.microsoft.com/office/powerpoint/2010/main" val="21912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D7DABB3-FB2C-40CA-9348-A1A779520BD4}" type="slidenum">
              <a:rPr lang="en-US">
                <a:solidFill>
                  <a:srgbClr val="000000"/>
                </a:solidFill>
                <a:latin typeface="Arial" charset="0"/>
                <a:cs typeface="Arial" charset="0"/>
              </a:rPr>
              <a:pPr>
                <a:defRPr/>
              </a:pPr>
              <a:t>58</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{2}</a:t>
            </a:r>
          </a:p>
        </p:txBody>
      </p:sp>
      <p:pic>
        <p:nvPicPr>
          <p:cNvPr id="4" name="Picture 3"/>
          <p:cNvPicPr>
            <a:picLocks noChangeAspect="1"/>
          </p:cNvPicPr>
          <p:nvPr/>
        </p:nvPicPr>
        <p:blipFill>
          <a:blip r:embed="rId2"/>
          <a:stretch>
            <a:fillRect/>
          </a:stretch>
        </p:blipFill>
        <p:spPr>
          <a:xfrm>
            <a:off x="1603149" y="1029532"/>
            <a:ext cx="8971121" cy="43029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464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59</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{3}</a:t>
            </a:r>
          </a:p>
        </p:txBody>
      </p:sp>
      <p:sp>
        <p:nvSpPr>
          <p:cNvPr id="4" name="Rectangle 3"/>
          <p:cNvSpPr>
            <a:spLocks noChangeArrowheads="1"/>
          </p:cNvSpPr>
          <p:nvPr/>
        </p:nvSpPr>
        <p:spPr bwMode="auto">
          <a:xfrm>
            <a:off x="1524000" y="457200"/>
            <a:ext cx="9144000" cy="381000"/>
          </a:xfrm>
          <a:prstGeom prst="rect">
            <a:avLst/>
          </a:prstGeom>
          <a:noFill/>
          <a:ln w="9525">
            <a:noFill/>
            <a:miter lim="800000"/>
            <a:headEnd/>
            <a:tailEnd/>
          </a:ln>
        </p:spPr>
        <p:txBody>
          <a:bodyPr/>
          <a:lstStyle/>
          <a:p>
            <a:pPr marL="342900" indent="-342900" algn="just">
              <a:spcBef>
                <a:spcPts val="400"/>
              </a:spcBef>
              <a:buFontTx/>
              <a:buChar char="•"/>
              <a:defRPr/>
            </a:pPr>
            <a:r>
              <a:rPr lang="en-US" sz="2400" dirty="0" err="1">
                <a:solidFill>
                  <a:srgbClr val="0070C0"/>
                </a:solidFill>
                <a:latin typeface="Arial" charset="0"/>
                <a:cs typeface="Arial" charset="0"/>
              </a:rPr>
              <a:t>Ví</a:t>
            </a:r>
            <a:r>
              <a:rPr lang="en-US" sz="2400" dirty="0">
                <a:solidFill>
                  <a:srgbClr val="0070C0"/>
                </a:solidFill>
                <a:latin typeface="Arial" charset="0"/>
                <a:cs typeface="Arial" charset="0"/>
              </a:rPr>
              <a:t> </a:t>
            </a:r>
            <a:r>
              <a:rPr lang="en-US" sz="2400" dirty="0" err="1">
                <a:solidFill>
                  <a:srgbClr val="0070C0"/>
                </a:solidFill>
                <a:latin typeface="Arial" charset="0"/>
                <a:cs typeface="Arial" charset="0"/>
              </a:rPr>
              <a:t>dụ</a:t>
            </a:r>
            <a:r>
              <a:rPr lang="en-US" sz="2400" dirty="0">
                <a:solidFill>
                  <a:srgbClr val="0070C0"/>
                </a:solidFill>
                <a:latin typeface="Arial" charset="0"/>
                <a:cs typeface="Arial" charset="0"/>
              </a:rPr>
              <a:t> 5: d</a:t>
            </a:r>
            <a:r>
              <a:rPr lang="vi-VN" sz="2400" dirty="0">
                <a:solidFill>
                  <a:srgbClr val="0070C0"/>
                </a:solidFill>
                <a:latin typeface="Arial" charset="0"/>
                <a:cs typeface="Arial" charset="0"/>
              </a:rPr>
              <a:t>ựa trên bảng cho trong </a:t>
            </a:r>
            <a:r>
              <a:rPr lang="en-US" sz="2400" dirty="0">
                <a:solidFill>
                  <a:srgbClr val="0070C0"/>
                </a:solidFill>
                <a:latin typeface="Arial" charset="0"/>
                <a:cs typeface="Arial" charset="0"/>
              </a:rPr>
              <a:t>v</a:t>
            </a:r>
            <a:r>
              <a:rPr lang="vi-VN" sz="2400" dirty="0">
                <a:solidFill>
                  <a:srgbClr val="0070C0"/>
                </a:solidFill>
                <a:latin typeface="Arial" charset="0"/>
                <a:cs typeface="Arial" charset="0"/>
              </a:rPr>
              <a:t>í dụ </a:t>
            </a:r>
            <a:r>
              <a:rPr lang="en-US" sz="2400" dirty="0">
                <a:solidFill>
                  <a:srgbClr val="0070C0"/>
                </a:solidFill>
                <a:latin typeface="Arial" charset="0"/>
                <a:cs typeface="Arial" charset="0"/>
              </a:rPr>
              <a:t>2</a:t>
            </a:r>
          </a:p>
          <a:p>
            <a:pPr lvl="1" algn="just">
              <a:spcBef>
                <a:spcPts val="400"/>
              </a:spcBef>
              <a:defRPr/>
            </a:pPr>
            <a:r>
              <a:rPr lang="en-US" sz="2000" dirty="0">
                <a:solidFill>
                  <a:srgbClr val="0070C0"/>
                </a:solidFill>
                <a:latin typeface="Arial" charset="0"/>
                <a:cs typeface="Arial" charset="0"/>
              </a:rPr>
              <a:t>(1) Chia </a:t>
            </a:r>
            <a:r>
              <a:rPr lang="en-US" sz="2000" dirty="0" err="1">
                <a:solidFill>
                  <a:srgbClr val="0070C0"/>
                </a:solidFill>
                <a:latin typeface="Arial" charset="0"/>
                <a:cs typeface="Arial" charset="0"/>
              </a:rPr>
              <a:t>bảng</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thành</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các</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bảng</a:t>
            </a:r>
            <a:r>
              <a:rPr lang="en-US" sz="2000" dirty="0">
                <a:solidFill>
                  <a:srgbClr val="0070C0"/>
                </a:solidFill>
                <a:latin typeface="Arial" charset="0"/>
                <a:cs typeface="Arial" charset="0"/>
              </a:rPr>
              <a:t> con </a:t>
            </a:r>
            <a:r>
              <a:rPr lang="en-US" sz="2000" dirty="0" err="1">
                <a:solidFill>
                  <a:srgbClr val="0070C0"/>
                </a:solidFill>
                <a:latin typeface="Arial" charset="0"/>
                <a:cs typeface="Arial" charset="0"/>
              </a:rPr>
              <a:t>ứng</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với</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từng</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phân</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lớp</a:t>
            </a:r>
            <a:endParaRPr lang="en-US" sz="2000" dirty="0">
              <a:solidFill>
                <a:srgbClr val="0070C0"/>
              </a:solidFill>
              <a:latin typeface="Arial"/>
              <a:cs typeface="Arial" charset="0"/>
            </a:endParaRPr>
          </a:p>
          <a:p>
            <a:pPr lvl="1" algn="just">
              <a:spcBef>
                <a:spcPts val="400"/>
              </a:spcBef>
              <a:defRPr/>
            </a:pPr>
            <a:endParaRPr lang="vi-VN" sz="2400" dirty="0">
              <a:solidFill>
                <a:srgbClr val="0070C0"/>
              </a:solidFill>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43856753"/>
              </p:ext>
            </p:extLst>
          </p:nvPr>
        </p:nvGraphicFramePr>
        <p:xfrm>
          <a:off x="2514600" y="1219200"/>
          <a:ext cx="5111750" cy="137160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886408296"/>
                    </a:ext>
                  </a:extLst>
                </a:gridCol>
                <a:gridCol w="793750">
                  <a:extLst>
                    <a:ext uri="{9D8B030D-6E8A-4147-A177-3AD203B41FA5}">
                      <a16:colId xmlns:a16="http://schemas.microsoft.com/office/drawing/2014/main" val="1414549838"/>
                    </a:ext>
                  </a:extLst>
                </a:gridCol>
                <a:gridCol w="982663">
                  <a:extLst>
                    <a:ext uri="{9D8B030D-6E8A-4147-A177-3AD203B41FA5}">
                      <a16:colId xmlns:a16="http://schemas.microsoft.com/office/drawing/2014/main" val="3485060639"/>
                    </a:ext>
                  </a:extLst>
                </a:gridCol>
                <a:gridCol w="949325">
                  <a:extLst>
                    <a:ext uri="{9D8B030D-6E8A-4147-A177-3AD203B41FA5}">
                      <a16:colId xmlns:a16="http://schemas.microsoft.com/office/drawing/2014/main" val="362816572"/>
                    </a:ext>
                  </a:extLst>
                </a:gridCol>
                <a:gridCol w="1108075">
                  <a:extLst>
                    <a:ext uri="{9D8B030D-6E8A-4147-A177-3AD203B41FA5}">
                      <a16:colId xmlns:a16="http://schemas.microsoft.com/office/drawing/2014/main" val="441496461"/>
                    </a:ext>
                  </a:extLst>
                </a:gridCol>
                <a:gridCol w="769937">
                  <a:extLst>
                    <a:ext uri="{9D8B030D-6E8A-4147-A177-3AD203B41FA5}">
                      <a16:colId xmlns:a16="http://schemas.microsoft.com/office/drawing/2014/main" val="1435744707"/>
                    </a:ext>
                  </a:extLst>
                </a:gridCol>
              </a:tblGrid>
              <a:tr h="274320">
                <a:tc gridSpan="6">
                  <a:txBody>
                    <a:bodyPr/>
                    <a:lstStyle/>
                    <a:p>
                      <a:pPr algn="ctr" fontAlgn="b">
                        <a:lnSpc>
                          <a:spcPct val="100000"/>
                        </a:lnSpc>
                      </a:pPr>
                      <a:r>
                        <a:rPr lang="en-US" sz="1600" b="0" i="0" u="none" strike="noStrike" dirty="0" err="1">
                          <a:solidFill>
                            <a:srgbClr val="0070C0"/>
                          </a:solidFill>
                          <a:effectLst/>
                          <a:latin typeface="+mn-lt"/>
                        </a:rPr>
                        <a:t>Bảng</a:t>
                      </a:r>
                      <a:r>
                        <a:rPr lang="en-US" sz="1600" b="0" i="0" u="none" strike="noStrike" dirty="0">
                          <a:solidFill>
                            <a:srgbClr val="0070C0"/>
                          </a:solidFill>
                          <a:effectLst/>
                          <a:latin typeface="+mn-lt"/>
                        </a:rPr>
                        <a:t> con 1</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extLst>
                  <a:ext uri="{0D108BD9-81ED-4DB2-BD59-A6C34878D82A}">
                    <a16:rowId xmlns:a16="http://schemas.microsoft.com/office/drawing/2014/main" val="3523435313"/>
                  </a:ext>
                </a:extLst>
              </a:tr>
              <a:tr h="274320">
                <a:tc>
                  <a:txBody>
                    <a:bodyPr/>
                    <a:lstStyle/>
                    <a:p>
                      <a:pPr algn="ctr" fontAlgn="b">
                        <a:lnSpc>
                          <a:spcPct val="100000"/>
                        </a:lnSpc>
                      </a:pPr>
                      <a:r>
                        <a:rPr lang="en-US" sz="1600" u="none" strike="noStrike">
                          <a:solidFill>
                            <a:srgbClr val="0070C0"/>
                          </a:solidFill>
                          <a:effectLst/>
                          <a:latin typeface="+mn-lt"/>
                        </a:rPr>
                        <a:t>STT</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Màu tóc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Chiều cao</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Cân nặng</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Dùng thuốc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Kết quả</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875416577"/>
                  </a:ext>
                </a:extLst>
              </a:tr>
              <a:tr h="274320">
                <a:tc>
                  <a:txBody>
                    <a:bodyPr/>
                    <a:lstStyle/>
                    <a:p>
                      <a:pPr algn="ctr" fontAlgn="b">
                        <a:lnSpc>
                          <a:spcPct val="100000"/>
                        </a:lnSpc>
                      </a:pPr>
                      <a:r>
                        <a:rPr lang="en-US" sz="1600" u="none" strike="noStrike">
                          <a:solidFill>
                            <a:srgbClr val="0070C0"/>
                          </a:solidFill>
                          <a:effectLst/>
                          <a:latin typeface="+mn-lt"/>
                        </a:rPr>
                        <a:t>1</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TB</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Nhẹ</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Bị cháy</a:t>
                      </a:r>
                      <a:endParaRPr lang="en-US" sz="1600" b="0" i="0" u="none" strike="noStrike">
                        <a:solidFill>
                          <a:srgbClr val="0070C0"/>
                        </a:solidFill>
                        <a:effectLst/>
                        <a:latin typeface="+mn-lt"/>
                      </a:endParaRPr>
                    </a:p>
                  </a:txBody>
                  <a:tcPr marL="6350" marR="6350" marT="6350" marB="0" anchor="ctr"/>
                </a:tc>
                <a:extLst>
                  <a:ext uri="{0D108BD9-81ED-4DB2-BD59-A6C34878D82A}">
                    <a16:rowId xmlns:a16="http://schemas.microsoft.com/office/drawing/2014/main" val="1753799783"/>
                  </a:ext>
                </a:extLst>
              </a:tr>
              <a:tr h="274320">
                <a:tc>
                  <a:txBody>
                    <a:bodyPr/>
                    <a:lstStyle/>
                    <a:p>
                      <a:pPr algn="ctr" fontAlgn="b">
                        <a:lnSpc>
                          <a:spcPct val="100000"/>
                        </a:lnSpc>
                      </a:pPr>
                      <a:r>
                        <a:rPr lang="en-US" sz="1600" b="0" i="0" u="none" strike="noStrike">
                          <a:solidFill>
                            <a:srgbClr val="0070C0"/>
                          </a:solidFill>
                          <a:effectLst/>
                          <a:latin typeface="+mn-lt"/>
                        </a:rPr>
                        <a:t>4</a:t>
                      </a: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Thấp</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Vừa</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Bị cháy</a:t>
                      </a:r>
                      <a:endParaRPr lang="en-US" sz="1600" b="0" i="0" u="none" strike="noStrike">
                        <a:solidFill>
                          <a:srgbClr val="0070C0"/>
                        </a:solidFill>
                        <a:effectLst/>
                        <a:latin typeface="+mn-lt"/>
                      </a:endParaRPr>
                    </a:p>
                  </a:txBody>
                  <a:tcPr marL="6350" marR="6350" marT="6350" marB="0" anchor="ctr"/>
                </a:tc>
                <a:extLst>
                  <a:ext uri="{0D108BD9-81ED-4DB2-BD59-A6C34878D82A}">
                    <a16:rowId xmlns:a16="http://schemas.microsoft.com/office/drawing/2014/main" val="1399552516"/>
                  </a:ext>
                </a:extLst>
              </a:tr>
              <a:tr h="274320">
                <a:tc>
                  <a:txBody>
                    <a:bodyPr/>
                    <a:lstStyle/>
                    <a:p>
                      <a:pPr algn="ctr" fontAlgn="b">
                        <a:lnSpc>
                          <a:spcPct val="100000"/>
                        </a:lnSpc>
                      </a:pPr>
                      <a:r>
                        <a:rPr lang="en-US" sz="1600" b="0" i="0" u="none" strike="noStrike">
                          <a:solidFill>
                            <a:srgbClr val="0070C0"/>
                          </a:solidFill>
                          <a:effectLst/>
                          <a:latin typeface="+mn-lt"/>
                        </a:rPr>
                        <a:t>5</a:t>
                      </a: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Bạc</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TB</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Nặng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dirty="0" err="1">
                          <a:solidFill>
                            <a:srgbClr val="0070C0"/>
                          </a:solidFill>
                          <a:effectLst/>
                          <a:latin typeface="+mn-lt"/>
                        </a:rPr>
                        <a:t>Bị</a:t>
                      </a:r>
                      <a:r>
                        <a:rPr lang="en-US" sz="1600" u="none" strike="noStrike" dirty="0">
                          <a:solidFill>
                            <a:srgbClr val="0070C0"/>
                          </a:solidFill>
                          <a:effectLst/>
                          <a:latin typeface="+mn-lt"/>
                        </a:rPr>
                        <a:t> </a:t>
                      </a:r>
                      <a:r>
                        <a:rPr lang="en-US" sz="1600" u="none" strike="noStrike" dirty="0" err="1">
                          <a:solidFill>
                            <a:srgbClr val="0070C0"/>
                          </a:solidFill>
                          <a:effectLst/>
                          <a:latin typeface="+mn-lt"/>
                        </a:rPr>
                        <a:t>cháy</a:t>
                      </a:r>
                      <a:endParaRPr lang="en-US" sz="1600" b="0" i="0" u="none" strike="noStrike" dirty="0">
                        <a:solidFill>
                          <a:srgbClr val="0070C0"/>
                        </a:solidFill>
                        <a:effectLst/>
                        <a:latin typeface="+mn-lt"/>
                      </a:endParaRPr>
                    </a:p>
                  </a:txBody>
                  <a:tcPr marL="6350" marR="6350" marT="6350" marB="0" anchor="ctr"/>
                </a:tc>
                <a:extLst>
                  <a:ext uri="{0D108BD9-81ED-4DB2-BD59-A6C34878D82A}">
                    <a16:rowId xmlns:a16="http://schemas.microsoft.com/office/drawing/2014/main" val="19059219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97203949"/>
              </p:ext>
            </p:extLst>
          </p:nvPr>
        </p:nvGraphicFramePr>
        <p:xfrm>
          <a:off x="2514600" y="2675572"/>
          <a:ext cx="5105400" cy="175133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081157820"/>
                    </a:ext>
                  </a:extLst>
                </a:gridCol>
                <a:gridCol w="793750">
                  <a:extLst>
                    <a:ext uri="{9D8B030D-6E8A-4147-A177-3AD203B41FA5}">
                      <a16:colId xmlns:a16="http://schemas.microsoft.com/office/drawing/2014/main" val="1270365381"/>
                    </a:ext>
                  </a:extLst>
                </a:gridCol>
                <a:gridCol w="982663">
                  <a:extLst>
                    <a:ext uri="{9D8B030D-6E8A-4147-A177-3AD203B41FA5}">
                      <a16:colId xmlns:a16="http://schemas.microsoft.com/office/drawing/2014/main" val="3004881675"/>
                    </a:ext>
                  </a:extLst>
                </a:gridCol>
                <a:gridCol w="949325">
                  <a:extLst>
                    <a:ext uri="{9D8B030D-6E8A-4147-A177-3AD203B41FA5}">
                      <a16:colId xmlns:a16="http://schemas.microsoft.com/office/drawing/2014/main" val="1732725846"/>
                    </a:ext>
                  </a:extLst>
                </a:gridCol>
                <a:gridCol w="1108075">
                  <a:extLst>
                    <a:ext uri="{9D8B030D-6E8A-4147-A177-3AD203B41FA5}">
                      <a16:colId xmlns:a16="http://schemas.microsoft.com/office/drawing/2014/main" val="1576476743"/>
                    </a:ext>
                  </a:extLst>
                </a:gridCol>
                <a:gridCol w="763587">
                  <a:extLst>
                    <a:ext uri="{9D8B030D-6E8A-4147-A177-3AD203B41FA5}">
                      <a16:colId xmlns:a16="http://schemas.microsoft.com/office/drawing/2014/main" val="3273787828"/>
                    </a:ext>
                  </a:extLst>
                </a:gridCol>
              </a:tblGrid>
              <a:tr h="195943">
                <a:tc gridSpan="6">
                  <a:txBody>
                    <a:bodyPr/>
                    <a:lstStyle/>
                    <a:p>
                      <a:pPr algn="ctr" fontAlgn="b"/>
                      <a:r>
                        <a:rPr lang="en-US" sz="1600" b="0" i="0" u="none" strike="noStrike" dirty="0" err="1">
                          <a:solidFill>
                            <a:srgbClr val="0070C0"/>
                          </a:solidFill>
                          <a:effectLst/>
                          <a:latin typeface="Arial" panose="020B0604020202020204" pitchFamily="34" charset="0"/>
                        </a:rPr>
                        <a:t>Bảng</a:t>
                      </a:r>
                      <a:r>
                        <a:rPr lang="en-US" sz="1600" b="0" i="0" u="none" strike="noStrike" baseline="0" dirty="0">
                          <a:solidFill>
                            <a:srgbClr val="0070C0"/>
                          </a:solidFill>
                          <a:effectLst/>
                          <a:latin typeface="Arial" panose="020B0604020202020204" pitchFamily="34" charset="0"/>
                        </a:rPr>
                        <a:t> con 2</a:t>
                      </a:r>
                      <a:endParaRPr lang="en-US" sz="1600" b="0" i="0" u="none" strike="noStrike" dirty="0">
                        <a:solidFill>
                          <a:srgbClr val="0070C0"/>
                        </a:solidFill>
                        <a:effectLst/>
                        <a:latin typeface="Arial" panose="020B0604020202020204" pitchFamily="34"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695604603"/>
                  </a:ext>
                </a:extLst>
              </a:tr>
              <a:tr h="195943">
                <a:tc>
                  <a:txBody>
                    <a:bodyPr/>
                    <a:lstStyle/>
                    <a:p>
                      <a:pPr algn="ctr" fontAlgn="b"/>
                      <a:r>
                        <a:rPr lang="en-US" sz="1600" u="none" strike="noStrike">
                          <a:solidFill>
                            <a:srgbClr val="0070C0"/>
                          </a:solidFill>
                          <a:effectLst/>
                        </a:rPr>
                        <a:t>STT</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Màu tóc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Chiều cao</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Cân nặng</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Dùng thuốc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Kết quả</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10815309"/>
                  </a:ext>
                </a:extLst>
              </a:tr>
              <a:tr h="195943">
                <a:tc>
                  <a:txBody>
                    <a:bodyPr/>
                    <a:lstStyle/>
                    <a:p>
                      <a:pPr algn="ctr" fontAlgn="b"/>
                      <a:r>
                        <a:rPr lang="en-US" sz="1600" b="0" i="0" u="none" strike="noStrike">
                          <a:solidFill>
                            <a:srgbClr val="0070C0"/>
                          </a:solidFill>
                          <a:effectLst/>
                          <a:latin typeface="+mn-lt"/>
                        </a:rPr>
                        <a:t>2</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Cao</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Vừa</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79440391"/>
                  </a:ext>
                </a:extLst>
              </a:tr>
              <a:tr h="195943">
                <a:tc>
                  <a:txBody>
                    <a:bodyPr/>
                    <a:lstStyle/>
                    <a:p>
                      <a:pPr algn="ctr" fontAlgn="b"/>
                      <a:r>
                        <a:rPr lang="en-US" sz="1600" b="0" i="0" u="none" strike="noStrike">
                          <a:solidFill>
                            <a:srgbClr val="0070C0"/>
                          </a:solidFill>
                          <a:effectLst/>
                          <a:latin typeface="+mn-lt"/>
                        </a:rPr>
                        <a:t>3</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Thấp</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Vừa</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7176613"/>
                  </a:ext>
                </a:extLst>
              </a:tr>
              <a:tr h="195943">
                <a:tc>
                  <a:txBody>
                    <a:bodyPr/>
                    <a:lstStyle/>
                    <a:p>
                      <a:pPr algn="ctr" fontAlgn="b"/>
                      <a:r>
                        <a:rPr lang="en-US" sz="1600" b="0" i="0" u="none" strike="noStrike">
                          <a:solidFill>
                            <a:srgbClr val="0070C0"/>
                          </a:solidFill>
                          <a:effectLst/>
                          <a:latin typeface="+mn-lt"/>
                        </a:rPr>
                        <a:t>6</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Cao</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Nặng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258802317"/>
                  </a:ext>
                </a:extLst>
              </a:tr>
              <a:tr h="195943">
                <a:tc>
                  <a:txBody>
                    <a:bodyPr/>
                    <a:lstStyle/>
                    <a:p>
                      <a:pPr algn="ctr" fontAlgn="b"/>
                      <a:r>
                        <a:rPr lang="en-US" sz="1600" b="0" i="0" u="none" strike="noStrike">
                          <a:solidFill>
                            <a:srgbClr val="0070C0"/>
                          </a:solidFill>
                          <a:effectLst/>
                          <a:latin typeface="Arial" panose="020B0604020202020204" pitchFamily="34" charset="0"/>
                        </a:rPr>
                        <a:t>7</a:t>
                      </a: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TB</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Nặng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696517420"/>
                  </a:ext>
                </a:extLst>
              </a:tr>
              <a:tr h="195943">
                <a:tc>
                  <a:txBody>
                    <a:bodyPr/>
                    <a:lstStyle/>
                    <a:p>
                      <a:pPr algn="ctr" fontAlgn="b"/>
                      <a:r>
                        <a:rPr lang="en-US" sz="1600" b="0" i="0" u="none" strike="noStrike">
                          <a:solidFill>
                            <a:srgbClr val="0070C0"/>
                          </a:solidFill>
                          <a:effectLst/>
                          <a:latin typeface="+mn-lt"/>
                        </a:rPr>
                        <a:t>8</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Thấp</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Nhẹ</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dirty="0" err="1">
                          <a:solidFill>
                            <a:srgbClr val="0070C0"/>
                          </a:solidFill>
                          <a:effectLst/>
                        </a:rPr>
                        <a:t>Không</a:t>
                      </a:r>
                      <a:endParaRPr lang="en-US" sz="1600" b="0" i="0" u="none" strike="noStrike" dirty="0">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69597908"/>
                  </a:ext>
                </a:extLst>
              </a:tr>
            </a:tbl>
          </a:graphicData>
        </a:graphic>
      </p:graphicFrame>
    </p:spTree>
    <p:extLst>
      <p:ext uri="{BB962C8B-B14F-4D97-AF65-F5344CB8AC3E}">
        <p14:creationId xmlns:p14="http://schemas.microsoft.com/office/powerpoint/2010/main" val="190293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6</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Giới thiệu</a:t>
            </a:r>
            <a:r>
              <a:rPr lang="en-US" sz="3200" b="1">
                <a:solidFill>
                  <a:srgbClr val="FF0000"/>
                </a:solidFill>
              </a:rPr>
              <a:t> {</a:t>
            </a:r>
            <a:r>
              <a:rPr lang="vi-VN" sz="3200" b="1">
                <a:solidFill>
                  <a:srgbClr val="FF0000"/>
                </a:solidFill>
              </a:rPr>
              <a:t>4</a:t>
            </a:r>
            <a:r>
              <a:rPr lang="en-US" sz="3200" b="1">
                <a:solidFill>
                  <a:srgbClr val="FF0000"/>
                </a:solidFill>
              </a:rPr>
              <a:t>}</a:t>
            </a:r>
          </a:p>
        </p:txBody>
      </p:sp>
      <p:sp>
        <p:nvSpPr>
          <p:cNvPr id="4101" name="Rectangle 5"/>
          <p:cNvSpPr>
            <a:spLocks noChangeArrowheads="1"/>
          </p:cNvSpPr>
          <p:nvPr/>
        </p:nvSpPr>
        <p:spPr bwMode="auto">
          <a:xfrm>
            <a:off x="1524000" y="457220"/>
            <a:ext cx="9144000" cy="2438380"/>
          </a:xfrm>
          <a:prstGeom prst="rect">
            <a:avLst/>
          </a:prstGeom>
          <a:noFill/>
          <a:ln w="9525">
            <a:noFill/>
            <a:miter lim="800000"/>
            <a:headEnd/>
            <a:tailEnd/>
          </a:ln>
        </p:spPr>
        <p:txBody>
          <a:bodyPr/>
          <a:lstStyle/>
          <a:p>
            <a:pPr marL="1257300" lvl="2" indent="-342900" algn="just">
              <a:spcBef>
                <a:spcPts val="200"/>
              </a:spcBef>
              <a:buFont typeface="Wingdings" panose="05000000000000000000" pitchFamily="2" charset="2"/>
              <a:buChar char="q"/>
            </a:pPr>
            <a:r>
              <a:rPr lang="vi-VN" sz="2000" dirty="0">
                <a:solidFill>
                  <a:srgbClr val="66CCFF"/>
                </a:solidFill>
              </a:rPr>
              <a:t>Phát hiện khuôn mặt người</a:t>
            </a:r>
          </a:p>
          <a:p>
            <a:pPr marL="1714500" lvl="3" indent="-342900" algn="just">
              <a:spcBef>
                <a:spcPts val="200"/>
              </a:spcBef>
              <a:buFont typeface="Wingdings" panose="05000000000000000000" pitchFamily="2" charset="2"/>
              <a:buChar char="v"/>
            </a:pPr>
            <a:r>
              <a:rPr lang="vi-VN" sz="2000" dirty="0">
                <a:solidFill>
                  <a:srgbClr val="66CCFF"/>
                </a:solidFill>
              </a:rPr>
              <a:t>E = quá trình “nhìn”</a:t>
            </a:r>
            <a:r>
              <a:rPr lang="en-US" sz="2000" dirty="0">
                <a:solidFill>
                  <a:srgbClr val="66CCFF"/>
                </a:solidFill>
              </a:rPr>
              <a:t> </a:t>
            </a:r>
            <a:r>
              <a:rPr lang="vi-VN" sz="2000" dirty="0">
                <a:solidFill>
                  <a:srgbClr val="66CCFF"/>
                </a:solidFill>
              </a:rPr>
              <a:t>ảnh khuôn mặt người</a:t>
            </a:r>
          </a:p>
          <a:p>
            <a:pPr marL="1714500" lvl="3" indent="-342900" algn="just">
              <a:spcBef>
                <a:spcPts val="200"/>
              </a:spcBef>
              <a:buFont typeface="Wingdings" panose="05000000000000000000" pitchFamily="2" charset="2"/>
              <a:buChar char="v"/>
            </a:pPr>
            <a:r>
              <a:rPr lang="vi-VN" sz="2000" dirty="0">
                <a:solidFill>
                  <a:srgbClr val="66CCFF"/>
                </a:solidFill>
              </a:rPr>
              <a:t>T = vùng nào trên ảnh là mặt người</a:t>
            </a:r>
          </a:p>
          <a:p>
            <a:pPr marL="1714500" lvl="3" indent="-342900" algn="just">
              <a:spcBef>
                <a:spcPts val="200"/>
              </a:spcBef>
              <a:buFont typeface="Wingdings" panose="05000000000000000000" pitchFamily="2" charset="2"/>
              <a:buChar char="v"/>
            </a:pPr>
            <a:r>
              <a:rPr lang="vi-VN" sz="2000" dirty="0">
                <a:solidFill>
                  <a:srgbClr val="66CCFF"/>
                </a:solidFill>
              </a:rPr>
              <a:t>P = số lần xác định chính xác</a:t>
            </a:r>
          </a:p>
          <a:p>
            <a:pPr marL="800100" lvl="1" indent="-342900" algn="just">
              <a:spcBef>
                <a:spcPts val="200"/>
              </a:spcBef>
              <a:buFont typeface="Wingdings" pitchFamily="2" charset="2"/>
              <a:buChar char="§"/>
            </a:pPr>
            <a:r>
              <a:rPr lang="en-US" sz="2000" dirty="0">
                <a:solidFill>
                  <a:srgbClr val="66CCFF"/>
                </a:solidFill>
              </a:rPr>
              <a:t>Arthur Samuel (1959) – </a:t>
            </a:r>
            <a:r>
              <a:rPr lang="vi-VN" sz="2000" dirty="0">
                <a:solidFill>
                  <a:srgbClr val="66CCFF"/>
                </a:solidFill>
              </a:rPr>
              <a:t>“Lĩnh vực nghiên cứu giúp máy tính có khả năng tự học khi không được lập trình trước” </a:t>
            </a:r>
          </a:p>
          <a:p>
            <a:pPr marL="342900" indent="-342900" algn="just">
              <a:spcBef>
                <a:spcPts val="200"/>
              </a:spcBef>
              <a:buFont typeface="Arial" panose="020B0604020202020204" pitchFamily="34" charset="0"/>
              <a:buChar char="•"/>
            </a:pPr>
            <a:r>
              <a:rPr lang="en-US" sz="2400" dirty="0" err="1">
                <a:solidFill>
                  <a:srgbClr val="66CCFF"/>
                </a:solidFill>
              </a:rPr>
              <a:t>Lịch</a:t>
            </a:r>
            <a:r>
              <a:rPr lang="en-US" sz="2400" dirty="0">
                <a:solidFill>
                  <a:srgbClr val="66CCFF"/>
                </a:solidFill>
              </a:rPr>
              <a:t> </a:t>
            </a:r>
            <a:r>
              <a:rPr lang="en-US" sz="2400" dirty="0" err="1">
                <a:solidFill>
                  <a:srgbClr val="66CCFF"/>
                </a:solidFill>
              </a:rPr>
              <a:t>sử</a:t>
            </a:r>
            <a:r>
              <a:rPr lang="en-US" sz="2400" dirty="0">
                <a:solidFill>
                  <a:srgbClr val="66CCFF"/>
                </a:solidFill>
              </a:rPr>
              <a:t> </a:t>
            </a:r>
            <a:r>
              <a:rPr lang="en-US" sz="2400" dirty="0" err="1">
                <a:solidFill>
                  <a:srgbClr val="66CCFF"/>
                </a:solidFill>
              </a:rPr>
              <a:t>phát</a:t>
            </a:r>
            <a:r>
              <a:rPr lang="en-US" sz="2400" dirty="0">
                <a:solidFill>
                  <a:srgbClr val="66CCFF"/>
                </a:solidFill>
              </a:rPr>
              <a:t> </a:t>
            </a:r>
            <a:r>
              <a:rPr lang="en-US" sz="2400" dirty="0" err="1">
                <a:solidFill>
                  <a:srgbClr val="66CCFF"/>
                </a:solidFill>
              </a:rPr>
              <a:t>triển</a:t>
            </a:r>
            <a:endParaRPr lang="vi-VN" sz="2400" dirty="0">
              <a:solidFill>
                <a:srgbClr val="66CCFF"/>
              </a:solidFill>
            </a:endParaRP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2D6FC988-7E93-DB4F-B9C4-E8D2DF63D127}"/>
              </a:ext>
            </a:extLst>
          </p:cNvPr>
          <p:cNvPicPr>
            <a:picLocks noChangeAspect="1"/>
          </p:cNvPicPr>
          <p:nvPr/>
        </p:nvPicPr>
        <p:blipFill>
          <a:blip r:embed="rId3"/>
          <a:stretch>
            <a:fillRect/>
          </a:stretch>
        </p:blipFill>
        <p:spPr>
          <a:xfrm>
            <a:off x="357810" y="2895599"/>
            <a:ext cx="10919790" cy="3165023"/>
          </a:xfrm>
          <a:prstGeom prst="rect">
            <a:avLst/>
          </a:prstGeom>
        </p:spPr>
      </p:pic>
    </p:spTree>
    <p:extLst>
      <p:ext uri="{BB962C8B-B14F-4D97-AF65-F5344CB8AC3E}">
        <p14:creationId xmlns:p14="http://schemas.microsoft.com/office/powerpoint/2010/main" val="1713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60</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{4}</a:t>
            </a:r>
          </a:p>
        </p:txBody>
      </p:sp>
      <p:sp>
        <p:nvSpPr>
          <p:cNvPr id="16" name="Rectangle 15"/>
          <p:cNvSpPr>
            <a:spLocks noChangeArrowheads="1"/>
          </p:cNvSpPr>
          <p:nvPr/>
        </p:nvSpPr>
        <p:spPr bwMode="auto">
          <a:xfrm>
            <a:off x="1524000" y="3276600"/>
            <a:ext cx="9144000" cy="381000"/>
          </a:xfrm>
          <a:prstGeom prst="rect">
            <a:avLst/>
          </a:prstGeom>
          <a:noFill/>
          <a:ln w="9525">
            <a:noFill/>
            <a:miter lim="800000"/>
            <a:headEnd/>
            <a:tailEnd/>
          </a:ln>
        </p:spPr>
        <p:txBody>
          <a:bodyPr/>
          <a:lstStyle/>
          <a:p>
            <a:pPr lvl="2" algn="just">
              <a:spcBef>
                <a:spcPts val="300"/>
              </a:spcBef>
              <a:defRPr/>
            </a:pPr>
            <a:r>
              <a:rPr lang="en-US" sz="2000" dirty="0">
                <a:solidFill>
                  <a:srgbClr val="0070C0"/>
                </a:solidFill>
                <a:latin typeface="Arial"/>
                <a:cs typeface="Arial" charset="0"/>
                <a:sym typeface="Symbol" panose="05050102010706020507" pitchFamily="18" charset="2"/>
              </a:rPr>
              <a:t> </a:t>
            </a:r>
            <a:r>
              <a:rPr lang="en-US" sz="2000" dirty="0">
                <a:solidFill>
                  <a:srgbClr val="0070C0"/>
                </a:solidFill>
                <a:latin typeface="Arial"/>
                <a:cs typeface="Arial" charset="0"/>
              </a:rPr>
              <a:t>max-combination: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 “</a:t>
            </a:r>
            <a:r>
              <a:rPr lang="en-US" sz="2000" dirty="0" err="1">
                <a:solidFill>
                  <a:srgbClr val="0070C0"/>
                </a:solidFill>
                <a:latin typeface="Arial"/>
                <a:cs typeface="Arial" charset="0"/>
              </a:rPr>
              <a:t>bạc</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(6) </a:t>
            </a:r>
            <a:r>
              <a:rPr lang="en-US" sz="2000" dirty="0" err="1">
                <a:solidFill>
                  <a:srgbClr val="0070C0"/>
                </a:solidFill>
                <a:latin typeface="Arial"/>
                <a:cs typeface="Arial" charset="0"/>
              </a:rPr>
              <a:t>Loại</a:t>
            </a:r>
            <a:r>
              <a:rPr lang="en-US" sz="2000" dirty="0">
                <a:solidFill>
                  <a:srgbClr val="0070C0"/>
                </a:solidFill>
                <a:latin typeface="Arial"/>
                <a:cs typeface="Arial" charset="0"/>
              </a:rPr>
              <a:t> </a:t>
            </a:r>
            <a:r>
              <a:rPr lang="en-US" sz="2000" dirty="0" err="1">
                <a:solidFill>
                  <a:srgbClr val="0070C0"/>
                </a:solidFill>
                <a:latin typeface="Arial"/>
                <a:cs typeface="Arial" charset="0"/>
              </a:rPr>
              <a:t>bỏ</a:t>
            </a:r>
            <a:r>
              <a:rPr lang="en-US" sz="2000" dirty="0">
                <a:solidFill>
                  <a:srgbClr val="0070C0"/>
                </a:solidFill>
                <a:latin typeface="Arial"/>
                <a:cs typeface="Arial" charset="0"/>
              </a:rPr>
              <a:t> </a:t>
            </a:r>
            <a:r>
              <a:rPr lang="en-US" sz="2000" dirty="0" err="1">
                <a:solidFill>
                  <a:srgbClr val="0070C0"/>
                </a:solidFill>
                <a:latin typeface="Arial"/>
                <a:cs typeface="Arial" charset="0"/>
              </a:rPr>
              <a:t>dòng</a:t>
            </a:r>
            <a:r>
              <a:rPr lang="en-US" sz="2000" dirty="0">
                <a:solidFill>
                  <a:srgbClr val="0070C0"/>
                </a:solidFill>
                <a:latin typeface="Arial"/>
                <a:cs typeface="Arial" charset="0"/>
              </a:rPr>
              <a:t> 5</a:t>
            </a:r>
          </a:p>
        </p:txBody>
      </p:sp>
      <p:sp>
        <p:nvSpPr>
          <p:cNvPr id="20" name="Down Arrow 19"/>
          <p:cNvSpPr/>
          <p:nvPr/>
        </p:nvSpPr>
        <p:spPr bwMode="auto">
          <a:xfrm>
            <a:off x="9677400" y="2133600"/>
            <a:ext cx="381000" cy="1600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b="1">
              <a:solidFill>
                <a:srgbClr val="000000"/>
              </a:solidFill>
              <a:latin typeface="Arial" charset="0"/>
              <a:cs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159549855"/>
              </p:ext>
            </p:extLst>
          </p:nvPr>
        </p:nvGraphicFramePr>
        <p:xfrm>
          <a:off x="5410200" y="547114"/>
          <a:ext cx="5111750" cy="137160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886408296"/>
                    </a:ext>
                  </a:extLst>
                </a:gridCol>
                <a:gridCol w="793750">
                  <a:extLst>
                    <a:ext uri="{9D8B030D-6E8A-4147-A177-3AD203B41FA5}">
                      <a16:colId xmlns:a16="http://schemas.microsoft.com/office/drawing/2014/main" val="1414549838"/>
                    </a:ext>
                  </a:extLst>
                </a:gridCol>
                <a:gridCol w="982663">
                  <a:extLst>
                    <a:ext uri="{9D8B030D-6E8A-4147-A177-3AD203B41FA5}">
                      <a16:colId xmlns:a16="http://schemas.microsoft.com/office/drawing/2014/main" val="3485060639"/>
                    </a:ext>
                  </a:extLst>
                </a:gridCol>
                <a:gridCol w="949325">
                  <a:extLst>
                    <a:ext uri="{9D8B030D-6E8A-4147-A177-3AD203B41FA5}">
                      <a16:colId xmlns:a16="http://schemas.microsoft.com/office/drawing/2014/main" val="362816572"/>
                    </a:ext>
                  </a:extLst>
                </a:gridCol>
                <a:gridCol w="1108075">
                  <a:extLst>
                    <a:ext uri="{9D8B030D-6E8A-4147-A177-3AD203B41FA5}">
                      <a16:colId xmlns:a16="http://schemas.microsoft.com/office/drawing/2014/main" val="441496461"/>
                    </a:ext>
                  </a:extLst>
                </a:gridCol>
                <a:gridCol w="769937">
                  <a:extLst>
                    <a:ext uri="{9D8B030D-6E8A-4147-A177-3AD203B41FA5}">
                      <a16:colId xmlns:a16="http://schemas.microsoft.com/office/drawing/2014/main" val="1435744707"/>
                    </a:ext>
                  </a:extLst>
                </a:gridCol>
              </a:tblGrid>
              <a:tr h="274320">
                <a:tc gridSpan="6">
                  <a:txBody>
                    <a:bodyPr/>
                    <a:lstStyle/>
                    <a:p>
                      <a:pPr algn="ctr" fontAlgn="b">
                        <a:lnSpc>
                          <a:spcPct val="100000"/>
                        </a:lnSpc>
                      </a:pPr>
                      <a:r>
                        <a:rPr lang="en-US" sz="1600" b="0" i="0" u="none" strike="noStrike">
                          <a:solidFill>
                            <a:srgbClr val="0070C0"/>
                          </a:solidFill>
                          <a:effectLst/>
                          <a:latin typeface="+mn-lt"/>
                        </a:rPr>
                        <a:t>Bảng con 1</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tc hMerge="1">
                  <a:txBody>
                    <a:bodyPr/>
                    <a:lstStyle/>
                    <a:p>
                      <a:pPr algn="ctr" fontAlgn="b">
                        <a:lnSpc>
                          <a:spcPct val="100000"/>
                        </a:lnSpc>
                      </a:pPr>
                      <a:endParaRPr lang="en-US" sz="1800" b="0" i="0" u="none" strike="noStrike">
                        <a:solidFill>
                          <a:srgbClr val="000000"/>
                        </a:solidFill>
                        <a:effectLst/>
                        <a:latin typeface="+mn-lt"/>
                      </a:endParaRPr>
                    </a:p>
                  </a:txBody>
                  <a:tcPr marL="6350" marR="6350" marT="6350" marB="0" anchor="ctr">
                    <a:solidFill>
                      <a:schemeClr val="bg1"/>
                    </a:solidFill>
                  </a:tcPr>
                </a:tc>
                <a:extLst>
                  <a:ext uri="{0D108BD9-81ED-4DB2-BD59-A6C34878D82A}">
                    <a16:rowId xmlns:a16="http://schemas.microsoft.com/office/drawing/2014/main" val="3523435313"/>
                  </a:ext>
                </a:extLst>
              </a:tr>
              <a:tr h="274320">
                <a:tc>
                  <a:txBody>
                    <a:bodyPr/>
                    <a:lstStyle/>
                    <a:p>
                      <a:pPr algn="ctr" fontAlgn="b">
                        <a:lnSpc>
                          <a:spcPct val="100000"/>
                        </a:lnSpc>
                      </a:pPr>
                      <a:r>
                        <a:rPr lang="en-US" sz="1600" u="none" strike="noStrike">
                          <a:solidFill>
                            <a:srgbClr val="0070C0"/>
                          </a:solidFill>
                          <a:effectLst/>
                          <a:latin typeface="+mn-lt"/>
                        </a:rPr>
                        <a:t>STT</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Màu tóc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Chiều cao</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Cân nặng</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Dùng thuốc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Kết quả</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875416577"/>
                  </a:ext>
                </a:extLst>
              </a:tr>
              <a:tr h="274320">
                <a:tc>
                  <a:txBody>
                    <a:bodyPr/>
                    <a:lstStyle/>
                    <a:p>
                      <a:pPr algn="ctr" fontAlgn="b">
                        <a:lnSpc>
                          <a:spcPct val="100000"/>
                        </a:lnSpc>
                      </a:pPr>
                      <a:r>
                        <a:rPr lang="en-US" sz="1600" u="none" strike="noStrike">
                          <a:solidFill>
                            <a:srgbClr val="0070C0"/>
                          </a:solidFill>
                          <a:effectLst/>
                          <a:latin typeface="+mn-lt"/>
                        </a:rPr>
                        <a:t>1</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TB</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Nhẹ</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Bị cháy</a:t>
                      </a:r>
                      <a:endParaRPr lang="en-US" sz="1600" b="0" i="0" u="none" strike="noStrike">
                        <a:solidFill>
                          <a:srgbClr val="0070C0"/>
                        </a:solidFill>
                        <a:effectLst/>
                        <a:latin typeface="+mn-lt"/>
                      </a:endParaRPr>
                    </a:p>
                  </a:txBody>
                  <a:tcPr marL="6350" marR="6350" marT="6350" marB="0" anchor="ctr"/>
                </a:tc>
                <a:extLst>
                  <a:ext uri="{0D108BD9-81ED-4DB2-BD59-A6C34878D82A}">
                    <a16:rowId xmlns:a16="http://schemas.microsoft.com/office/drawing/2014/main" val="1753799783"/>
                  </a:ext>
                </a:extLst>
              </a:tr>
              <a:tr h="274320">
                <a:tc>
                  <a:txBody>
                    <a:bodyPr/>
                    <a:lstStyle/>
                    <a:p>
                      <a:pPr algn="ctr" fontAlgn="b">
                        <a:lnSpc>
                          <a:spcPct val="100000"/>
                        </a:lnSpc>
                      </a:pPr>
                      <a:r>
                        <a:rPr lang="en-US" sz="1600" b="0" i="0" u="none" strike="noStrike">
                          <a:solidFill>
                            <a:srgbClr val="0070C0"/>
                          </a:solidFill>
                          <a:effectLst/>
                          <a:latin typeface="+mn-lt"/>
                        </a:rPr>
                        <a:t>4</a:t>
                      </a: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dirty="0" err="1">
                          <a:solidFill>
                            <a:srgbClr val="0070C0"/>
                          </a:solidFill>
                          <a:effectLst/>
                          <a:latin typeface="+mn-lt"/>
                        </a:rPr>
                        <a:t>Thấp</a:t>
                      </a:r>
                      <a:endParaRPr lang="en-US" sz="1600" b="0" i="0" u="none" strike="noStrike" dirty="0">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Vừa</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Bị cháy</a:t>
                      </a:r>
                      <a:endParaRPr lang="en-US" sz="1600" b="0" i="0" u="none" strike="noStrike">
                        <a:solidFill>
                          <a:srgbClr val="0070C0"/>
                        </a:solidFill>
                        <a:effectLst/>
                        <a:latin typeface="+mn-lt"/>
                      </a:endParaRPr>
                    </a:p>
                  </a:txBody>
                  <a:tcPr marL="6350" marR="6350" marT="6350" marB="0" anchor="ctr"/>
                </a:tc>
                <a:extLst>
                  <a:ext uri="{0D108BD9-81ED-4DB2-BD59-A6C34878D82A}">
                    <a16:rowId xmlns:a16="http://schemas.microsoft.com/office/drawing/2014/main" val="1399552516"/>
                  </a:ext>
                </a:extLst>
              </a:tr>
              <a:tr h="274320">
                <a:tc>
                  <a:txBody>
                    <a:bodyPr/>
                    <a:lstStyle/>
                    <a:p>
                      <a:pPr algn="ctr" fontAlgn="b">
                        <a:lnSpc>
                          <a:spcPct val="100000"/>
                        </a:lnSpc>
                      </a:pPr>
                      <a:r>
                        <a:rPr lang="en-US" sz="1600" b="0" i="0" u="none" strike="noStrike">
                          <a:solidFill>
                            <a:srgbClr val="0070C0"/>
                          </a:solidFill>
                          <a:effectLst/>
                          <a:latin typeface="+mn-lt"/>
                        </a:rPr>
                        <a:t>5</a:t>
                      </a: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Bạc</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TB</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Nặng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dirty="0" err="1">
                          <a:solidFill>
                            <a:srgbClr val="0070C0"/>
                          </a:solidFill>
                          <a:effectLst/>
                          <a:latin typeface="+mn-lt"/>
                        </a:rPr>
                        <a:t>Bị</a:t>
                      </a:r>
                      <a:r>
                        <a:rPr lang="en-US" sz="1600" u="none" strike="noStrike" dirty="0">
                          <a:solidFill>
                            <a:srgbClr val="0070C0"/>
                          </a:solidFill>
                          <a:effectLst/>
                          <a:latin typeface="+mn-lt"/>
                        </a:rPr>
                        <a:t> </a:t>
                      </a:r>
                      <a:r>
                        <a:rPr lang="en-US" sz="1600" u="none" strike="noStrike" dirty="0" err="1">
                          <a:solidFill>
                            <a:srgbClr val="0070C0"/>
                          </a:solidFill>
                          <a:effectLst/>
                          <a:latin typeface="+mn-lt"/>
                        </a:rPr>
                        <a:t>cháy</a:t>
                      </a:r>
                      <a:endParaRPr lang="en-US" sz="1600" b="0" i="0" u="none" strike="noStrike" dirty="0">
                        <a:solidFill>
                          <a:srgbClr val="0070C0"/>
                        </a:solidFill>
                        <a:effectLst/>
                        <a:latin typeface="+mn-lt"/>
                      </a:endParaRPr>
                    </a:p>
                  </a:txBody>
                  <a:tcPr marL="6350" marR="6350" marT="6350" marB="0" anchor="ctr"/>
                </a:tc>
                <a:extLst>
                  <a:ext uri="{0D108BD9-81ED-4DB2-BD59-A6C34878D82A}">
                    <a16:rowId xmlns:a16="http://schemas.microsoft.com/office/drawing/2014/main" val="190592197"/>
                  </a:ext>
                </a:extLst>
              </a:tr>
            </a:tbl>
          </a:graphicData>
        </a:graphic>
      </p:graphicFrame>
      <p:sp>
        <p:nvSpPr>
          <p:cNvPr id="14" name="Rectangle 13"/>
          <p:cNvSpPr>
            <a:spLocks noChangeArrowheads="1"/>
          </p:cNvSpPr>
          <p:nvPr/>
        </p:nvSpPr>
        <p:spPr bwMode="auto">
          <a:xfrm>
            <a:off x="1507719" y="1752600"/>
            <a:ext cx="9144000" cy="381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charset="0"/>
                <a:cs typeface="Arial" charset="0"/>
              </a:rPr>
              <a:t>(2) j = 1</a:t>
            </a:r>
          </a:p>
          <a:p>
            <a:pPr lvl="1" algn="just">
              <a:spcBef>
                <a:spcPts val="300"/>
              </a:spcBef>
              <a:defRPr/>
            </a:pPr>
            <a:r>
              <a:rPr lang="en-US" sz="2000" dirty="0">
                <a:solidFill>
                  <a:srgbClr val="0070C0"/>
                </a:solidFill>
                <a:latin typeface="Arial"/>
                <a:cs typeface="Arial" charset="0"/>
              </a:rPr>
              <a:t>(3)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a:t>
            </a:r>
            <a:r>
              <a:rPr lang="en-US" sz="2000" dirty="0" err="1">
                <a:solidFill>
                  <a:srgbClr val="0070C0"/>
                </a:solidFill>
                <a:latin typeface="Arial"/>
                <a:cs typeface="Arial" charset="0"/>
              </a:rPr>
              <a:t>chiều</a:t>
            </a:r>
            <a:r>
              <a:rPr lang="en-US" sz="2000" dirty="0">
                <a:solidFill>
                  <a:srgbClr val="0070C0"/>
                </a:solidFill>
                <a:latin typeface="Arial"/>
                <a:cs typeface="Arial" charset="0"/>
              </a:rPr>
              <a:t> </a:t>
            </a:r>
            <a:r>
              <a:rPr lang="en-US" sz="2000" dirty="0" err="1">
                <a:solidFill>
                  <a:srgbClr val="0070C0"/>
                </a:solidFill>
                <a:latin typeface="Arial"/>
                <a:cs typeface="Arial" charset="0"/>
              </a:rPr>
              <a:t>cao</a:t>
            </a:r>
            <a:r>
              <a:rPr lang="en-US" sz="2000" dirty="0">
                <a:solidFill>
                  <a:srgbClr val="0070C0"/>
                </a:solidFill>
                <a:latin typeface="Arial"/>
                <a:cs typeface="Arial" charset="0"/>
              </a:rPr>
              <a:t>], [</a:t>
            </a:r>
            <a:r>
              <a:rPr lang="en-US" sz="2000" dirty="0" err="1">
                <a:solidFill>
                  <a:srgbClr val="0070C0"/>
                </a:solidFill>
                <a:latin typeface="Arial"/>
                <a:cs typeface="Arial" charset="0"/>
              </a:rPr>
              <a:t>cân</a:t>
            </a:r>
            <a:r>
              <a:rPr lang="en-US" sz="2000" dirty="0">
                <a:solidFill>
                  <a:srgbClr val="0070C0"/>
                </a:solidFill>
                <a:latin typeface="Arial"/>
                <a:cs typeface="Arial" charset="0"/>
              </a:rPr>
              <a:t> </a:t>
            </a:r>
            <a:r>
              <a:rPr lang="en-US" sz="2000" dirty="0" err="1">
                <a:solidFill>
                  <a:srgbClr val="0070C0"/>
                </a:solidFill>
                <a:latin typeface="Arial"/>
                <a:cs typeface="Arial" charset="0"/>
              </a:rPr>
              <a:t>nặng</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(4) </a:t>
            </a:r>
          </a:p>
        </p:txBody>
      </p:sp>
      <p:graphicFrame>
        <p:nvGraphicFramePr>
          <p:cNvPr id="5" name="Table 4"/>
          <p:cNvGraphicFramePr>
            <a:graphicFrameLocks noGrp="1"/>
          </p:cNvGraphicFramePr>
          <p:nvPr>
            <p:extLst>
              <p:ext uri="{D42A27DB-BD31-4B8C-83A1-F6EECF244321}">
                <p14:modId xmlns:p14="http://schemas.microsoft.com/office/powerpoint/2010/main" val="859724339"/>
              </p:ext>
            </p:extLst>
          </p:nvPr>
        </p:nvGraphicFramePr>
        <p:xfrm>
          <a:off x="5489491" y="3779520"/>
          <a:ext cx="5111750" cy="109728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1031226288"/>
                    </a:ext>
                  </a:extLst>
                </a:gridCol>
                <a:gridCol w="793750">
                  <a:extLst>
                    <a:ext uri="{9D8B030D-6E8A-4147-A177-3AD203B41FA5}">
                      <a16:colId xmlns:a16="http://schemas.microsoft.com/office/drawing/2014/main" val="811720389"/>
                    </a:ext>
                  </a:extLst>
                </a:gridCol>
                <a:gridCol w="982663">
                  <a:extLst>
                    <a:ext uri="{9D8B030D-6E8A-4147-A177-3AD203B41FA5}">
                      <a16:colId xmlns:a16="http://schemas.microsoft.com/office/drawing/2014/main" val="2448082858"/>
                    </a:ext>
                  </a:extLst>
                </a:gridCol>
                <a:gridCol w="949325">
                  <a:extLst>
                    <a:ext uri="{9D8B030D-6E8A-4147-A177-3AD203B41FA5}">
                      <a16:colId xmlns:a16="http://schemas.microsoft.com/office/drawing/2014/main" val="3109439150"/>
                    </a:ext>
                  </a:extLst>
                </a:gridCol>
                <a:gridCol w="1108075">
                  <a:extLst>
                    <a:ext uri="{9D8B030D-6E8A-4147-A177-3AD203B41FA5}">
                      <a16:colId xmlns:a16="http://schemas.microsoft.com/office/drawing/2014/main" val="724562080"/>
                    </a:ext>
                  </a:extLst>
                </a:gridCol>
                <a:gridCol w="769937">
                  <a:extLst>
                    <a:ext uri="{9D8B030D-6E8A-4147-A177-3AD203B41FA5}">
                      <a16:colId xmlns:a16="http://schemas.microsoft.com/office/drawing/2014/main" val="864782399"/>
                    </a:ext>
                  </a:extLst>
                </a:gridCol>
              </a:tblGrid>
              <a:tr h="274320">
                <a:tc gridSpan="6">
                  <a:txBody>
                    <a:bodyPr/>
                    <a:lstStyle/>
                    <a:p>
                      <a:pPr algn="ctr" fontAlgn="b">
                        <a:lnSpc>
                          <a:spcPct val="100000"/>
                        </a:lnSpc>
                      </a:pPr>
                      <a:r>
                        <a:rPr lang="en-US" sz="1600" b="0" i="0" u="none" strike="noStrike" dirty="0" err="1">
                          <a:solidFill>
                            <a:srgbClr val="0070C0"/>
                          </a:solidFill>
                          <a:effectLst/>
                          <a:latin typeface="+mn-lt"/>
                        </a:rPr>
                        <a:t>Bảng</a:t>
                      </a:r>
                      <a:r>
                        <a:rPr lang="en-US" sz="1600" b="0" i="0" u="none" strike="noStrike" baseline="0" dirty="0">
                          <a:solidFill>
                            <a:srgbClr val="0070C0"/>
                          </a:solidFill>
                          <a:effectLst/>
                          <a:latin typeface="+mn-lt"/>
                        </a:rPr>
                        <a:t> con 1</a:t>
                      </a:r>
                      <a:endParaRPr lang="en-US" sz="1600" b="0" i="0" u="none" strike="noStrike" dirty="0">
                        <a:solidFill>
                          <a:srgbClr val="0070C0"/>
                        </a:solidFill>
                        <a:effectLst/>
                        <a:latin typeface="+mn-lt"/>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530103744"/>
                  </a:ext>
                </a:extLst>
              </a:tr>
              <a:tr h="274320">
                <a:tc>
                  <a:txBody>
                    <a:bodyPr/>
                    <a:lstStyle/>
                    <a:p>
                      <a:pPr algn="ctr" fontAlgn="b">
                        <a:lnSpc>
                          <a:spcPct val="100000"/>
                        </a:lnSpc>
                      </a:pPr>
                      <a:r>
                        <a:rPr lang="en-US" sz="1600" u="none" strike="noStrike">
                          <a:solidFill>
                            <a:srgbClr val="0070C0"/>
                          </a:solidFill>
                          <a:effectLst/>
                          <a:latin typeface="+mn-lt"/>
                        </a:rPr>
                        <a:t>STT</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Màu tóc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Chiều cao</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Cân nặng</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Dùng thuốc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Kết quả</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282813169"/>
                  </a:ext>
                </a:extLst>
              </a:tr>
              <a:tr h="274320">
                <a:tc>
                  <a:txBody>
                    <a:bodyPr/>
                    <a:lstStyle/>
                    <a:p>
                      <a:pPr algn="ctr" fontAlgn="b">
                        <a:lnSpc>
                          <a:spcPct val="100000"/>
                        </a:lnSpc>
                      </a:pPr>
                      <a:r>
                        <a:rPr lang="en-US" sz="1600" u="none" strike="noStrike">
                          <a:solidFill>
                            <a:srgbClr val="0070C0"/>
                          </a:solidFill>
                          <a:effectLst/>
                          <a:latin typeface="+mn-lt"/>
                        </a:rPr>
                        <a:t>1</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TB</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Nhẹ</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Bị cháy</a:t>
                      </a:r>
                      <a:endParaRPr lang="en-US" sz="1600" b="0" i="0" u="none" strike="noStrike">
                        <a:solidFill>
                          <a:srgbClr val="0070C0"/>
                        </a:solidFill>
                        <a:effectLst/>
                        <a:latin typeface="+mn-lt"/>
                      </a:endParaRPr>
                    </a:p>
                  </a:txBody>
                  <a:tcPr marL="6350" marR="6350" marT="6350" marB="0" anchor="ctr"/>
                </a:tc>
                <a:extLst>
                  <a:ext uri="{0D108BD9-81ED-4DB2-BD59-A6C34878D82A}">
                    <a16:rowId xmlns:a16="http://schemas.microsoft.com/office/drawing/2014/main" val="1434004082"/>
                  </a:ext>
                </a:extLst>
              </a:tr>
              <a:tr h="274320">
                <a:tc>
                  <a:txBody>
                    <a:bodyPr/>
                    <a:lstStyle/>
                    <a:p>
                      <a:pPr algn="ctr" fontAlgn="b">
                        <a:lnSpc>
                          <a:spcPct val="100000"/>
                        </a:lnSpc>
                      </a:pPr>
                      <a:r>
                        <a:rPr lang="en-US" sz="1600" b="0" i="0" u="none" strike="noStrike">
                          <a:solidFill>
                            <a:srgbClr val="0070C0"/>
                          </a:solidFill>
                          <a:effectLst/>
                          <a:latin typeface="+mn-lt"/>
                        </a:rPr>
                        <a:t>4</a:t>
                      </a: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Đen</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Thấp</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Vừa</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a:solidFill>
                            <a:srgbClr val="0070C0"/>
                          </a:solidFill>
                          <a:effectLst/>
                          <a:latin typeface="+mn-lt"/>
                        </a:rPr>
                        <a:t>Không</a:t>
                      </a:r>
                      <a:endParaRPr lang="en-US" sz="1600" b="0" i="0" u="none" strike="noStrike">
                        <a:solidFill>
                          <a:srgbClr val="0070C0"/>
                        </a:solidFill>
                        <a:effectLst/>
                        <a:latin typeface="+mn-lt"/>
                      </a:endParaRPr>
                    </a:p>
                  </a:txBody>
                  <a:tcPr marL="6350" marR="6350" marT="6350" marB="0" anchor="ctr"/>
                </a:tc>
                <a:tc>
                  <a:txBody>
                    <a:bodyPr/>
                    <a:lstStyle/>
                    <a:p>
                      <a:pPr algn="ctr" fontAlgn="b">
                        <a:lnSpc>
                          <a:spcPct val="100000"/>
                        </a:lnSpc>
                      </a:pPr>
                      <a:r>
                        <a:rPr lang="en-US" sz="1600" u="none" strike="noStrike" dirty="0" err="1">
                          <a:solidFill>
                            <a:srgbClr val="0070C0"/>
                          </a:solidFill>
                          <a:effectLst/>
                          <a:latin typeface="+mn-lt"/>
                        </a:rPr>
                        <a:t>Bị</a:t>
                      </a:r>
                      <a:r>
                        <a:rPr lang="en-US" sz="1600" u="none" strike="noStrike" dirty="0">
                          <a:solidFill>
                            <a:srgbClr val="0070C0"/>
                          </a:solidFill>
                          <a:effectLst/>
                          <a:latin typeface="+mn-lt"/>
                        </a:rPr>
                        <a:t> </a:t>
                      </a:r>
                      <a:r>
                        <a:rPr lang="en-US" sz="1600" u="none" strike="noStrike" dirty="0" err="1">
                          <a:solidFill>
                            <a:srgbClr val="0070C0"/>
                          </a:solidFill>
                          <a:effectLst/>
                          <a:latin typeface="+mn-lt"/>
                        </a:rPr>
                        <a:t>cháy</a:t>
                      </a:r>
                      <a:endParaRPr lang="en-US" sz="1600" b="0" i="0" u="none" strike="noStrike" dirty="0">
                        <a:solidFill>
                          <a:srgbClr val="0070C0"/>
                        </a:solidFill>
                        <a:effectLst/>
                        <a:latin typeface="+mn-lt"/>
                      </a:endParaRPr>
                    </a:p>
                  </a:txBody>
                  <a:tcPr marL="6350" marR="6350" marT="6350" marB="0" anchor="ctr"/>
                </a:tc>
                <a:extLst>
                  <a:ext uri="{0D108BD9-81ED-4DB2-BD59-A6C34878D82A}">
                    <a16:rowId xmlns:a16="http://schemas.microsoft.com/office/drawing/2014/main" val="2948040179"/>
                  </a:ext>
                </a:extLst>
              </a:tr>
            </a:tbl>
          </a:graphicData>
        </a:graphic>
      </p:graphicFrame>
      <p:sp>
        <p:nvSpPr>
          <p:cNvPr id="17" name="Rectangle 16"/>
          <p:cNvSpPr>
            <a:spLocks noChangeArrowheads="1"/>
          </p:cNvSpPr>
          <p:nvPr/>
        </p:nvSpPr>
        <p:spPr bwMode="auto">
          <a:xfrm>
            <a:off x="1524000" y="4953000"/>
            <a:ext cx="9144000" cy="381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a:cs typeface="Arial" charset="0"/>
              </a:rPr>
              <a:t>(7) r</a:t>
            </a:r>
            <a:r>
              <a:rPr lang="en-US" sz="2000" baseline="-25000" dirty="0">
                <a:solidFill>
                  <a:srgbClr val="0070C0"/>
                </a:solidFill>
                <a:latin typeface="Arial"/>
                <a:cs typeface="Arial" charset="0"/>
              </a:rPr>
              <a:t>1</a:t>
            </a:r>
            <a:r>
              <a:rPr lang="en-US" sz="2000" dirty="0">
                <a:solidFill>
                  <a:srgbClr val="0070C0"/>
                </a:solidFill>
                <a:latin typeface="Arial"/>
                <a:cs typeface="Arial" charset="0"/>
              </a:rPr>
              <a:t>:  IF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 “</a:t>
            </a:r>
            <a:r>
              <a:rPr lang="en-US" sz="2000" dirty="0" err="1">
                <a:solidFill>
                  <a:srgbClr val="0070C0"/>
                </a:solidFill>
                <a:latin typeface="Arial"/>
                <a:cs typeface="Arial" charset="0"/>
              </a:rPr>
              <a:t>bạc</a:t>
            </a:r>
            <a:r>
              <a:rPr lang="en-US" sz="2000" dirty="0">
                <a:solidFill>
                  <a:srgbClr val="0070C0"/>
                </a:solidFill>
                <a:latin typeface="Arial"/>
                <a:cs typeface="Arial" charset="0"/>
              </a:rPr>
              <a:t>”) THEN (</a:t>
            </a:r>
            <a:r>
              <a:rPr lang="en-US" sz="2000" dirty="0" err="1">
                <a:solidFill>
                  <a:srgbClr val="0070C0"/>
                </a:solidFill>
                <a:latin typeface="Arial"/>
                <a:cs typeface="Arial" charset="0"/>
              </a:rPr>
              <a:t>kết</a:t>
            </a:r>
            <a:r>
              <a:rPr lang="en-US" sz="2000" dirty="0">
                <a:solidFill>
                  <a:srgbClr val="0070C0"/>
                </a:solidFill>
                <a:latin typeface="Arial"/>
                <a:cs typeface="Arial" charset="0"/>
              </a:rPr>
              <a:t> </a:t>
            </a:r>
            <a:r>
              <a:rPr lang="en-US" sz="2000" dirty="0" err="1">
                <a:solidFill>
                  <a:srgbClr val="0070C0"/>
                </a:solidFill>
                <a:latin typeface="Arial"/>
                <a:cs typeface="Arial" charset="0"/>
              </a:rPr>
              <a:t>quả</a:t>
            </a:r>
            <a:r>
              <a:rPr lang="en-US" sz="2000" dirty="0">
                <a:solidFill>
                  <a:srgbClr val="0070C0"/>
                </a:solidFill>
                <a:latin typeface="Arial"/>
                <a:cs typeface="Arial" charset="0"/>
              </a:rPr>
              <a:t> = “</a:t>
            </a:r>
            <a:r>
              <a:rPr lang="en-US" sz="2000" dirty="0" err="1">
                <a:solidFill>
                  <a:srgbClr val="0070C0"/>
                </a:solidFill>
                <a:latin typeface="Arial"/>
                <a:cs typeface="Arial" charset="0"/>
              </a:rPr>
              <a:t>bị</a:t>
            </a:r>
            <a:r>
              <a:rPr lang="en-US" sz="2000" dirty="0">
                <a:solidFill>
                  <a:srgbClr val="0070C0"/>
                </a:solidFill>
                <a:latin typeface="Arial"/>
                <a:cs typeface="Arial" charset="0"/>
              </a:rPr>
              <a:t> </a:t>
            </a:r>
            <a:r>
              <a:rPr lang="en-US" sz="2000" dirty="0" err="1">
                <a:solidFill>
                  <a:srgbClr val="0070C0"/>
                </a:solidFill>
                <a:latin typeface="Arial"/>
                <a:cs typeface="Arial" charset="0"/>
              </a:rPr>
              <a:t>cháy</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(8) Quay </a:t>
            </a:r>
            <a:r>
              <a:rPr lang="en-US" sz="2000" dirty="0" err="1">
                <a:solidFill>
                  <a:srgbClr val="0070C0"/>
                </a:solidFill>
                <a:latin typeface="Arial"/>
                <a:cs typeface="Arial" charset="0"/>
              </a:rPr>
              <a:t>lại</a:t>
            </a:r>
            <a:r>
              <a:rPr lang="en-US" sz="2000" dirty="0">
                <a:solidFill>
                  <a:srgbClr val="0070C0"/>
                </a:solidFill>
                <a:latin typeface="Arial"/>
                <a:cs typeface="Arial" charset="0"/>
              </a:rPr>
              <a:t> </a:t>
            </a:r>
            <a:r>
              <a:rPr lang="en-US" sz="2000" dirty="0" err="1">
                <a:solidFill>
                  <a:srgbClr val="0070C0"/>
                </a:solidFill>
                <a:latin typeface="Arial" charset="0"/>
                <a:cs typeface="Arial" charset="0"/>
              </a:rPr>
              <a:t>bước</a:t>
            </a:r>
            <a:r>
              <a:rPr lang="en-US" sz="2000" dirty="0">
                <a:solidFill>
                  <a:srgbClr val="0070C0"/>
                </a:solidFill>
                <a:latin typeface="Arial" charset="0"/>
                <a:cs typeface="Arial" charset="0"/>
              </a:rPr>
              <a:t> </a:t>
            </a:r>
            <a:r>
              <a:rPr lang="en-US" sz="2000" dirty="0">
                <a:solidFill>
                  <a:srgbClr val="0070C0"/>
                </a:solidFill>
                <a:latin typeface="Arial"/>
                <a:cs typeface="Arial" charset="0"/>
              </a:rPr>
              <a:t>(4)</a:t>
            </a:r>
          </a:p>
        </p:txBody>
      </p:sp>
      <p:graphicFrame>
        <p:nvGraphicFramePr>
          <p:cNvPr id="6" name="Table 5"/>
          <p:cNvGraphicFramePr>
            <a:graphicFrameLocks noGrp="1"/>
          </p:cNvGraphicFramePr>
          <p:nvPr>
            <p:extLst>
              <p:ext uri="{D42A27DB-BD31-4B8C-83A1-F6EECF244321}">
                <p14:modId xmlns:p14="http://schemas.microsoft.com/office/powerpoint/2010/main" val="2946714010"/>
              </p:ext>
            </p:extLst>
          </p:nvPr>
        </p:nvGraphicFramePr>
        <p:xfrm>
          <a:off x="2514600" y="2627003"/>
          <a:ext cx="5448618" cy="676910"/>
        </p:xfrm>
        <a:graphic>
          <a:graphicData uri="http://schemas.openxmlformats.org/drawingml/2006/table">
            <a:tbl>
              <a:tblPr>
                <a:tableStyleId>{5940675A-B579-460E-94D1-54222C63F5DA}</a:tableStyleId>
              </a:tblPr>
              <a:tblGrid>
                <a:gridCol w="1135380">
                  <a:extLst>
                    <a:ext uri="{9D8B030D-6E8A-4147-A177-3AD203B41FA5}">
                      <a16:colId xmlns:a16="http://schemas.microsoft.com/office/drawing/2014/main" val="3569017765"/>
                    </a:ext>
                  </a:extLst>
                </a:gridCol>
                <a:gridCol w="1391603">
                  <a:extLst>
                    <a:ext uri="{9D8B030D-6E8A-4147-A177-3AD203B41FA5}">
                      <a16:colId xmlns:a16="http://schemas.microsoft.com/office/drawing/2014/main" val="1597983632"/>
                    </a:ext>
                  </a:extLst>
                </a:gridCol>
                <a:gridCol w="1386840">
                  <a:extLst>
                    <a:ext uri="{9D8B030D-6E8A-4147-A177-3AD203B41FA5}">
                      <a16:colId xmlns:a16="http://schemas.microsoft.com/office/drawing/2014/main" val="2569519589"/>
                    </a:ext>
                  </a:extLst>
                </a:gridCol>
                <a:gridCol w="1534795">
                  <a:extLst>
                    <a:ext uri="{9D8B030D-6E8A-4147-A177-3AD203B41FA5}">
                      <a16:colId xmlns:a16="http://schemas.microsoft.com/office/drawing/2014/main" val="3492031562"/>
                    </a:ext>
                  </a:extLst>
                </a:gridCol>
              </a:tblGrid>
              <a:tr h="351155">
                <a:tc>
                  <a:txBody>
                    <a:bodyPr/>
                    <a:lstStyle/>
                    <a:p>
                      <a:pPr marL="104775" marR="0" algn="l" eaLnBrk="0" hangingPunct="0">
                        <a:lnSpc>
                          <a:spcPct val="100000"/>
                        </a:lnSpc>
                        <a:spcBef>
                          <a:spcPts val="75"/>
                        </a:spcBef>
                        <a:spcAft>
                          <a:spcPts val="0"/>
                        </a:spcAft>
                      </a:pPr>
                      <a:r>
                        <a:rPr lang="en-US" sz="1600" spc="-5">
                          <a:solidFill>
                            <a:srgbClr val="0070C0"/>
                          </a:solidFill>
                          <a:effectLst/>
                          <a:latin typeface="+mn-lt"/>
                        </a:rPr>
                        <a:t>[Màu</a:t>
                      </a:r>
                      <a:r>
                        <a:rPr lang="en-US" sz="1600" spc="5">
                          <a:solidFill>
                            <a:srgbClr val="0070C0"/>
                          </a:solidFill>
                          <a:effectLst/>
                          <a:latin typeface="+mn-lt"/>
                        </a:rPr>
                        <a:t> </a:t>
                      </a:r>
                      <a:r>
                        <a:rPr lang="en-US" sz="1600">
                          <a:solidFill>
                            <a:srgbClr val="0070C0"/>
                          </a:solidFill>
                          <a:effectLst/>
                          <a:latin typeface="+mn-lt"/>
                        </a:rPr>
                        <a:t>tóc]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76530" marR="0" algn="l" eaLnBrk="0" hangingPunct="0">
                        <a:lnSpc>
                          <a:spcPct val="100000"/>
                        </a:lnSpc>
                        <a:spcBef>
                          <a:spcPts val="75"/>
                        </a:spcBef>
                        <a:spcAft>
                          <a:spcPts val="0"/>
                        </a:spcAft>
                      </a:pPr>
                      <a:r>
                        <a:rPr lang="en-US" sz="1600" spc="-5">
                          <a:solidFill>
                            <a:srgbClr val="0070C0"/>
                          </a:solidFill>
                          <a:effectLst/>
                          <a:latin typeface="+mn-lt"/>
                        </a:rPr>
                        <a:t>[Chiều</a:t>
                      </a:r>
                      <a:r>
                        <a:rPr lang="en-US" sz="1600">
                          <a:solidFill>
                            <a:srgbClr val="0070C0"/>
                          </a:solidFill>
                          <a:effectLst/>
                          <a:latin typeface="+mn-lt"/>
                        </a:rPr>
                        <a:t> </a:t>
                      </a:r>
                      <a:r>
                        <a:rPr lang="en-US" sz="1600" spc="-5">
                          <a:solidFill>
                            <a:srgbClr val="0070C0"/>
                          </a:solidFill>
                          <a:effectLst/>
                          <a:latin typeface="+mn-lt"/>
                        </a:rPr>
                        <a:t>cao]</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201295" marR="0" algn="l" eaLnBrk="0" hangingPunct="0">
                        <a:lnSpc>
                          <a:spcPct val="100000"/>
                        </a:lnSpc>
                        <a:spcBef>
                          <a:spcPts val="75"/>
                        </a:spcBef>
                        <a:spcAft>
                          <a:spcPts val="0"/>
                        </a:spcAft>
                      </a:pPr>
                      <a:r>
                        <a:rPr lang="en-US" sz="1600" spc="-5" dirty="0">
                          <a:solidFill>
                            <a:srgbClr val="0070C0"/>
                          </a:solidFill>
                          <a:effectLst/>
                          <a:latin typeface="+mn-lt"/>
                        </a:rPr>
                        <a:t>[</a:t>
                      </a:r>
                      <a:r>
                        <a:rPr lang="en-US" sz="1600" spc="-5" dirty="0" err="1">
                          <a:solidFill>
                            <a:srgbClr val="0070C0"/>
                          </a:solidFill>
                          <a:effectLst/>
                          <a:latin typeface="+mn-lt"/>
                        </a:rPr>
                        <a:t>Cân</a:t>
                      </a:r>
                      <a:r>
                        <a:rPr lang="en-US" sz="1600" dirty="0">
                          <a:solidFill>
                            <a:srgbClr val="0070C0"/>
                          </a:solidFill>
                          <a:effectLst/>
                          <a:latin typeface="+mn-lt"/>
                        </a:rPr>
                        <a:t> </a:t>
                      </a:r>
                      <a:r>
                        <a:rPr lang="en-US" sz="1600" dirty="0" err="1">
                          <a:solidFill>
                            <a:srgbClr val="0070C0"/>
                          </a:solidFill>
                          <a:effectLst/>
                          <a:latin typeface="+mn-lt"/>
                        </a:rPr>
                        <a:t>nặng</a:t>
                      </a:r>
                      <a:r>
                        <a:rPr lang="en-US" sz="1600" dirty="0">
                          <a:solidFill>
                            <a:srgbClr val="0070C0"/>
                          </a:solidFill>
                          <a:effectLst/>
                          <a:latin typeface="+mn-lt"/>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91135" marR="0" algn="l" eaLnBrk="0" hangingPunct="0">
                        <a:lnSpc>
                          <a:spcPct val="100000"/>
                        </a:lnSpc>
                        <a:spcBef>
                          <a:spcPts val="75"/>
                        </a:spcBef>
                        <a:spcAft>
                          <a:spcPts val="0"/>
                        </a:spcAft>
                      </a:pPr>
                      <a:r>
                        <a:rPr lang="en-US" sz="1600" spc="-5">
                          <a:solidFill>
                            <a:srgbClr val="0070C0"/>
                          </a:solidFill>
                          <a:effectLst/>
                          <a:latin typeface="+mn-lt"/>
                        </a:rPr>
                        <a:t>[Dùng</a:t>
                      </a:r>
                      <a:r>
                        <a:rPr lang="en-US" sz="1600">
                          <a:solidFill>
                            <a:srgbClr val="0070C0"/>
                          </a:solidFill>
                          <a:effectLst/>
                          <a:latin typeface="+mn-lt"/>
                        </a:rPr>
                        <a:t> thuốc]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487954707"/>
                  </a:ext>
                </a:extLst>
              </a:tr>
              <a:tr h="325755">
                <a:tc>
                  <a:txBody>
                    <a:bodyPr/>
                    <a:lstStyle/>
                    <a:p>
                      <a:pPr marL="257175" marR="0" algn="l" eaLnBrk="0" hangingPunct="0">
                        <a:lnSpc>
                          <a:spcPct val="100000"/>
                        </a:lnSpc>
                        <a:spcBef>
                          <a:spcPts val="440"/>
                        </a:spcBef>
                        <a:spcAft>
                          <a:spcPts val="0"/>
                        </a:spcAft>
                      </a:pPr>
                      <a:r>
                        <a:rPr lang="en-US" sz="1600" spc="-5">
                          <a:solidFill>
                            <a:srgbClr val="0070C0"/>
                          </a:solidFill>
                          <a:effectLst/>
                          <a:latin typeface="+mn-lt"/>
                        </a:rPr>
                        <a:t>Bạc</a:t>
                      </a:r>
                      <a:r>
                        <a:rPr lang="en-US" sz="1600">
                          <a:solidFill>
                            <a:srgbClr val="0070C0"/>
                          </a:solidFill>
                          <a:effectLst/>
                          <a:latin typeface="+mn-lt"/>
                        </a:rPr>
                        <a:t> (1)</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eaLnBrk="0" hangingPunct="0">
                        <a:lnSpc>
                          <a:spcPct val="100000"/>
                        </a:lnSpc>
                        <a:spcBef>
                          <a:spcPts val="320"/>
                        </a:spcBef>
                        <a:spcAft>
                          <a:spcPts val="0"/>
                        </a:spcAft>
                      </a:pPr>
                      <a:r>
                        <a:rPr lang="en-US" sz="160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270" marR="0" indent="0" algn="ctr" defTabSz="914400" rtl="0" eaLnBrk="0" fontAlgn="auto" latinLnBrk="0" hangingPunct="0">
                        <a:lnSpc>
                          <a:spcPct val="100000"/>
                        </a:lnSpc>
                        <a:spcBef>
                          <a:spcPts val="320"/>
                        </a:spcBef>
                        <a:spcAft>
                          <a:spcPts val="0"/>
                        </a:spcAft>
                        <a:buClrTx/>
                        <a:buSzTx/>
                        <a:buFontTx/>
                        <a:buNone/>
                        <a:tabLst/>
                        <a:defRPr/>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89230" marR="0" indent="0" algn="ctr" defTabSz="914400" rtl="0" eaLnBrk="0" fontAlgn="auto" latinLnBrk="0" hangingPunct="0">
                        <a:lnSpc>
                          <a:spcPct val="100000"/>
                        </a:lnSpc>
                        <a:spcBef>
                          <a:spcPts val="320"/>
                        </a:spcBef>
                        <a:spcAft>
                          <a:spcPts val="0"/>
                        </a:spcAft>
                        <a:buClrTx/>
                        <a:buSzTx/>
                        <a:buFontTx/>
                        <a:buNone/>
                        <a:tabLst/>
                        <a:defRPr/>
                      </a:pPr>
                      <a:r>
                        <a:rPr lang="en-US" sz="160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5948688"/>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38481733"/>
              </p:ext>
            </p:extLst>
          </p:nvPr>
        </p:nvGraphicFramePr>
        <p:xfrm>
          <a:off x="4724400" y="5533224"/>
          <a:ext cx="5448618" cy="676910"/>
        </p:xfrm>
        <a:graphic>
          <a:graphicData uri="http://schemas.openxmlformats.org/drawingml/2006/table">
            <a:tbl>
              <a:tblPr>
                <a:tableStyleId>{5940675A-B579-460E-94D1-54222C63F5DA}</a:tableStyleId>
              </a:tblPr>
              <a:tblGrid>
                <a:gridCol w="1135380">
                  <a:extLst>
                    <a:ext uri="{9D8B030D-6E8A-4147-A177-3AD203B41FA5}">
                      <a16:colId xmlns:a16="http://schemas.microsoft.com/office/drawing/2014/main" val="3569017765"/>
                    </a:ext>
                  </a:extLst>
                </a:gridCol>
                <a:gridCol w="1391603">
                  <a:extLst>
                    <a:ext uri="{9D8B030D-6E8A-4147-A177-3AD203B41FA5}">
                      <a16:colId xmlns:a16="http://schemas.microsoft.com/office/drawing/2014/main" val="1597983632"/>
                    </a:ext>
                  </a:extLst>
                </a:gridCol>
                <a:gridCol w="1386840">
                  <a:extLst>
                    <a:ext uri="{9D8B030D-6E8A-4147-A177-3AD203B41FA5}">
                      <a16:colId xmlns:a16="http://schemas.microsoft.com/office/drawing/2014/main" val="2569519589"/>
                    </a:ext>
                  </a:extLst>
                </a:gridCol>
                <a:gridCol w="1534795">
                  <a:extLst>
                    <a:ext uri="{9D8B030D-6E8A-4147-A177-3AD203B41FA5}">
                      <a16:colId xmlns:a16="http://schemas.microsoft.com/office/drawing/2014/main" val="3492031562"/>
                    </a:ext>
                  </a:extLst>
                </a:gridCol>
              </a:tblGrid>
              <a:tr h="351155">
                <a:tc>
                  <a:txBody>
                    <a:bodyPr/>
                    <a:lstStyle/>
                    <a:p>
                      <a:pPr marL="104775" marR="0" algn="l" eaLnBrk="0" hangingPunct="0">
                        <a:lnSpc>
                          <a:spcPct val="100000"/>
                        </a:lnSpc>
                        <a:spcBef>
                          <a:spcPts val="75"/>
                        </a:spcBef>
                        <a:spcAft>
                          <a:spcPts val="0"/>
                        </a:spcAft>
                      </a:pPr>
                      <a:r>
                        <a:rPr lang="en-US" sz="1600" spc="-5">
                          <a:solidFill>
                            <a:srgbClr val="0070C0"/>
                          </a:solidFill>
                          <a:effectLst/>
                          <a:latin typeface="+mn-lt"/>
                        </a:rPr>
                        <a:t>[Màu</a:t>
                      </a:r>
                      <a:r>
                        <a:rPr lang="en-US" sz="1600" spc="5">
                          <a:solidFill>
                            <a:srgbClr val="0070C0"/>
                          </a:solidFill>
                          <a:effectLst/>
                          <a:latin typeface="+mn-lt"/>
                        </a:rPr>
                        <a:t> </a:t>
                      </a:r>
                      <a:r>
                        <a:rPr lang="en-US" sz="1600">
                          <a:solidFill>
                            <a:srgbClr val="0070C0"/>
                          </a:solidFill>
                          <a:effectLst/>
                          <a:latin typeface="+mn-lt"/>
                        </a:rPr>
                        <a:t>tóc]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76530" marR="0" algn="l" eaLnBrk="0" hangingPunct="0">
                        <a:lnSpc>
                          <a:spcPct val="100000"/>
                        </a:lnSpc>
                        <a:spcBef>
                          <a:spcPts val="75"/>
                        </a:spcBef>
                        <a:spcAft>
                          <a:spcPts val="0"/>
                        </a:spcAft>
                      </a:pPr>
                      <a:r>
                        <a:rPr lang="en-US" sz="1600" spc="-5">
                          <a:solidFill>
                            <a:srgbClr val="0070C0"/>
                          </a:solidFill>
                          <a:effectLst/>
                          <a:latin typeface="+mn-lt"/>
                        </a:rPr>
                        <a:t>[Chiều</a:t>
                      </a:r>
                      <a:r>
                        <a:rPr lang="en-US" sz="1600">
                          <a:solidFill>
                            <a:srgbClr val="0070C0"/>
                          </a:solidFill>
                          <a:effectLst/>
                          <a:latin typeface="+mn-lt"/>
                        </a:rPr>
                        <a:t> </a:t>
                      </a:r>
                      <a:r>
                        <a:rPr lang="en-US" sz="1600" spc="-5">
                          <a:solidFill>
                            <a:srgbClr val="0070C0"/>
                          </a:solidFill>
                          <a:effectLst/>
                          <a:latin typeface="+mn-lt"/>
                        </a:rPr>
                        <a:t>cao]</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201295" marR="0" algn="l" eaLnBrk="0" hangingPunct="0">
                        <a:lnSpc>
                          <a:spcPct val="100000"/>
                        </a:lnSpc>
                        <a:spcBef>
                          <a:spcPts val="75"/>
                        </a:spcBef>
                        <a:spcAft>
                          <a:spcPts val="0"/>
                        </a:spcAft>
                      </a:pPr>
                      <a:r>
                        <a:rPr lang="en-US" sz="1600" spc="-5" dirty="0">
                          <a:solidFill>
                            <a:srgbClr val="0070C0"/>
                          </a:solidFill>
                          <a:effectLst/>
                          <a:latin typeface="+mn-lt"/>
                        </a:rPr>
                        <a:t>[</a:t>
                      </a:r>
                      <a:r>
                        <a:rPr lang="en-US" sz="1600" spc="-5" dirty="0" err="1">
                          <a:solidFill>
                            <a:srgbClr val="0070C0"/>
                          </a:solidFill>
                          <a:effectLst/>
                          <a:latin typeface="+mn-lt"/>
                        </a:rPr>
                        <a:t>Cân</a:t>
                      </a:r>
                      <a:r>
                        <a:rPr lang="en-US" sz="1600" dirty="0">
                          <a:solidFill>
                            <a:srgbClr val="0070C0"/>
                          </a:solidFill>
                          <a:effectLst/>
                          <a:latin typeface="+mn-lt"/>
                        </a:rPr>
                        <a:t> </a:t>
                      </a:r>
                      <a:r>
                        <a:rPr lang="en-US" sz="1600" dirty="0" err="1">
                          <a:solidFill>
                            <a:srgbClr val="0070C0"/>
                          </a:solidFill>
                          <a:effectLst/>
                          <a:latin typeface="+mn-lt"/>
                        </a:rPr>
                        <a:t>nặng</a:t>
                      </a:r>
                      <a:r>
                        <a:rPr lang="en-US" sz="1600" dirty="0">
                          <a:solidFill>
                            <a:srgbClr val="0070C0"/>
                          </a:solidFill>
                          <a:effectLst/>
                          <a:latin typeface="+mn-lt"/>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91135" marR="0" algn="l" eaLnBrk="0" hangingPunct="0">
                        <a:lnSpc>
                          <a:spcPct val="100000"/>
                        </a:lnSpc>
                        <a:spcBef>
                          <a:spcPts val="75"/>
                        </a:spcBef>
                        <a:spcAft>
                          <a:spcPts val="0"/>
                        </a:spcAft>
                      </a:pPr>
                      <a:r>
                        <a:rPr lang="en-US" sz="1600" spc="-5">
                          <a:solidFill>
                            <a:srgbClr val="0070C0"/>
                          </a:solidFill>
                          <a:effectLst/>
                          <a:latin typeface="+mn-lt"/>
                        </a:rPr>
                        <a:t>[Dùng</a:t>
                      </a:r>
                      <a:r>
                        <a:rPr lang="en-US" sz="1600">
                          <a:solidFill>
                            <a:srgbClr val="0070C0"/>
                          </a:solidFill>
                          <a:effectLst/>
                          <a:latin typeface="+mn-lt"/>
                        </a:rPr>
                        <a:t> thuốc]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487954707"/>
                  </a:ext>
                </a:extLst>
              </a:tr>
              <a:tr h="325755">
                <a:tc>
                  <a:txBody>
                    <a:bodyPr/>
                    <a:lstStyle/>
                    <a:p>
                      <a:pPr marL="257175" marR="0" indent="0" algn="l" defTabSz="914400" rtl="0" eaLnBrk="0" fontAlgn="auto" latinLnBrk="0" hangingPunct="0">
                        <a:lnSpc>
                          <a:spcPct val="100000"/>
                        </a:lnSpc>
                        <a:spcBef>
                          <a:spcPts val="440"/>
                        </a:spcBef>
                        <a:spcAft>
                          <a:spcPts val="0"/>
                        </a:spcAft>
                        <a:buClrTx/>
                        <a:buSzTx/>
                        <a:buFontTx/>
                        <a:buNone/>
                        <a:tabLst/>
                        <a:defRPr/>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eaLnBrk="0" hangingPunct="0">
                        <a:lnSpc>
                          <a:spcPct val="100000"/>
                        </a:lnSpc>
                        <a:spcBef>
                          <a:spcPts val="320"/>
                        </a:spcBef>
                        <a:spcAft>
                          <a:spcPts val="0"/>
                        </a:spcAft>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270" marR="0" indent="0" algn="ctr" defTabSz="914400" rtl="0" eaLnBrk="0" fontAlgn="auto" latinLnBrk="0" hangingPunct="0">
                        <a:lnSpc>
                          <a:spcPct val="100000"/>
                        </a:lnSpc>
                        <a:spcBef>
                          <a:spcPts val="320"/>
                        </a:spcBef>
                        <a:spcAft>
                          <a:spcPts val="0"/>
                        </a:spcAft>
                        <a:buClrTx/>
                        <a:buSzTx/>
                        <a:buFontTx/>
                        <a:buNone/>
                        <a:tabLst/>
                        <a:defRPr/>
                      </a:pPr>
                      <a:r>
                        <a:rPr lang="en-US" sz="160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89230" marR="0" indent="0" algn="ctr" defTabSz="914400" rtl="0" eaLnBrk="0" fontAlgn="auto" latinLnBrk="0" hangingPunct="0">
                        <a:lnSpc>
                          <a:spcPct val="100000"/>
                        </a:lnSpc>
                        <a:spcBef>
                          <a:spcPts val="320"/>
                        </a:spcBef>
                        <a:spcAft>
                          <a:spcPts val="0"/>
                        </a:spcAft>
                        <a:buClrTx/>
                        <a:buSzTx/>
                        <a:buFontTx/>
                        <a:buNone/>
                        <a:tabLst/>
                        <a:defRPr/>
                      </a:pPr>
                      <a:r>
                        <a:rPr lang="en-US" sz="160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5948688"/>
                  </a:ext>
                </a:extLst>
              </a:tr>
            </a:tbl>
          </a:graphicData>
        </a:graphic>
      </p:graphicFrame>
    </p:spTree>
    <p:extLst>
      <p:ext uri="{BB962C8B-B14F-4D97-AF65-F5344CB8AC3E}">
        <p14:creationId xmlns:p14="http://schemas.microsoft.com/office/powerpoint/2010/main" val="23437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 calcmode="lin" valueType="num">
                                      <p:cBhvr additive="base">
                                        <p:cTn id="20"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 calcmode="lin" valueType="num">
                                      <p:cBhvr additive="base">
                                        <p:cTn id="26"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 calcmode="lin" valueType="num">
                                      <p:cBhvr additive="base">
                                        <p:cTn id="3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 calcmode="lin" valueType="num">
                                      <p:cBhvr additive="base">
                                        <p:cTn id="44"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7">
                                            <p:txEl>
                                              <p:pRg st="0" end="0"/>
                                            </p:txEl>
                                          </p:spTgt>
                                        </p:tgtEl>
                                        <p:attrNameLst>
                                          <p:attrName>style.visibility</p:attrName>
                                        </p:attrNameLst>
                                      </p:cBhvr>
                                      <p:to>
                                        <p:strVal val="visible"/>
                                      </p:to>
                                    </p:set>
                                    <p:anim calcmode="lin" valueType="num">
                                      <p:cBhvr additive="base">
                                        <p:cTn id="60"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xEl>
                                              <p:pRg st="1" end="1"/>
                                            </p:txEl>
                                          </p:spTgt>
                                        </p:tgtEl>
                                        <p:attrNameLst>
                                          <p:attrName>style.visibility</p:attrName>
                                        </p:attrNameLst>
                                      </p:cBhvr>
                                      <p:to>
                                        <p:strVal val="visible"/>
                                      </p:to>
                                    </p:set>
                                    <p:anim calcmode="lin" valueType="num">
                                      <p:cBhvr additive="base">
                                        <p:cTn id="66"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53" presetClass="entr" presetSubtype="16"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61</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{5}</a:t>
            </a:r>
          </a:p>
        </p:txBody>
      </p:sp>
      <p:sp>
        <p:nvSpPr>
          <p:cNvPr id="12" name="Rectangle 11"/>
          <p:cNvSpPr>
            <a:spLocks noChangeArrowheads="1"/>
          </p:cNvSpPr>
          <p:nvPr/>
        </p:nvSpPr>
        <p:spPr bwMode="auto">
          <a:xfrm>
            <a:off x="1524000" y="457200"/>
            <a:ext cx="9144000" cy="1524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charset="0"/>
                <a:cs typeface="Arial" charset="0"/>
              </a:rPr>
              <a:t>(4) max-combination = </a:t>
            </a:r>
            <a:r>
              <a:rPr lang="en-US" sz="2000" dirty="0">
                <a:solidFill>
                  <a:srgbClr val="0070C0"/>
                </a:solidFill>
                <a:latin typeface="Arial" charset="0"/>
                <a:cs typeface="Arial" charset="0"/>
                <a:sym typeface="Symbol" panose="05050102010706020507" pitchFamily="18" charset="2"/>
              </a:rPr>
              <a:t></a:t>
            </a:r>
            <a:endParaRPr lang="en-US" sz="2000" dirty="0">
              <a:solidFill>
                <a:srgbClr val="0070C0"/>
              </a:solidFill>
              <a:latin typeface="Arial" charset="0"/>
              <a:cs typeface="Arial" charset="0"/>
            </a:endParaRPr>
          </a:p>
          <a:p>
            <a:pPr lvl="1" algn="just">
              <a:spcBef>
                <a:spcPts val="300"/>
              </a:spcBef>
              <a:defRPr/>
            </a:pPr>
            <a:r>
              <a:rPr lang="en-US" sz="2000" dirty="0">
                <a:solidFill>
                  <a:srgbClr val="0070C0"/>
                </a:solidFill>
                <a:latin typeface="Arial"/>
                <a:cs typeface="Arial" charset="0"/>
              </a:rPr>
              <a:t>(5) j = 2 </a:t>
            </a:r>
            <a:r>
              <a:rPr lang="en-US" sz="2000" dirty="0" err="1">
                <a:solidFill>
                  <a:srgbClr val="0070C0"/>
                </a:solidFill>
                <a:latin typeface="Arial"/>
                <a:cs typeface="Arial" charset="0"/>
              </a:rPr>
              <a:t>và</a:t>
            </a:r>
            <a:r>
              <a:rPr lang="en-US" sz="2000" dirty="0">
                <a:solidFill>
                  <a:srgbClr val="0070C0"/>
                </a:solidFill>
                <a:latin typeface="Arial"/>
                <a:cs typeface="Arial" charset="0"/>
              </a:rPr>
              <a:t> quay </a:t>
            </a:r>
            <a:r>
              <a:rPr lang="en-US" sz="2000" dirty="0" err="1">
                <a:solidFill>
                  <a:srgbClr val="0070C0"/>
                </a:solidFill>
                <a:latin typeface="Arial"/>
                <a:cs typeface="Arial" charset="0"/>
              </a:rPr>
              <a:t>lại</a:t>
            </a:r>
            <a:r>
              <a:rPr lang="en-US" sz="2000" dirty="0">
                <a:solidFill>
                  <a:srgbClr val="0070C0"/>
                </a:solidFill>
                <a:latin typeface="Arial"/>
                <a:cs typeface="Arial" charset="0"/>
              </a:rPr>
              <a:t> </a:t>
            </a:r>
            <a:r>
              <a:rPr lang="en-US" sz="2000" dirty="0" err="1">
                <a:solidFill>
                  <a:srgbClr val="0070C0"/>
                </a:solidFill>
                <a:latin typeface="Arial"/>
                <a:cs typeface="Arial" charset="0"/>
              </a:rPr>
              <a:t>bước</a:t>
            </a:r>
            <a:r>
              <a:rPr lang="en-US" sz="2000" dirty="0">
                <a:solidFill>
                  <a:srgbClr val="0070C0"/>
                </a:solidFill>
                <a:latin typeface="Arial"/>
                <a:cs typeface="Arial" charset="0"/>
              </a:rPr>
              <a:t> (3)</a:t>
            </a:r>
          </a:p>
          <a:p>
            <a:pPr lvl="1" algn="just">
              <a:spcBef>
                <a:spcPts val="300"/>
              </a:spcBef>
              <a:defRPr/>
            </a:pPr>
            <a:r>
              <a:rPr lang="en-US" sz="2000" dirty="0">
                <a:solidFill>
                  <a:srgbClr val="0070C0"/>
                </a:solidFill>
                <a:latin typeface="Arial"/>
                <a:cs typeface="Arial" charset="0"/>
              </a:rPr>
              <a:t>(3)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a:t>
            </a:r>
            <a:r>
              <a:rPr lang="en-US" sz="2000" dirty="0" err="1">
                <a:solidFill>
                  <a:srgbClr val="0070C0"/>
                </a:solidFill>
                <a:latin typeface="Arial"/>
                <a:cs typeface="Arial" charset="0"/>
              </a:rPr>
              <a:t>Chiều</a:t>
            </a:r>
            <a:r>
              <a:rPr lang="en-US" sz="2000" dirty="0">
                <a:solidFill>
                  <a:srgbClr val="0070C0"/>
                </a:solidFill>
                <a:latin typeface="Arial"/>
                <a:cs typeface="Arial" charset="0"/>
              </a:rPr>
              <a:t> </a:t>
            </a:r>
            <a:r>
              <a:rPr lang="en-US" sz="2000" dirty="0" err="1">
                <a:solidFill>
                  <a:srgbClr val="0070C0"/>
                </a:solidFill>
                <a:latin typeface="Arial"/>
                <a:cs typeface="Arial" charset="0"/>
              </a:rPr>
              <a:t>cao</a:t>
            </a:r>
            <a:r>
              <a:rPr lang="en-US" sz="2000" dirty="0">
                <a:solidFill>
                  <a:srgbClr val="0070C0"/>
                </a:solidFill>
                <a:latin typeface="Arial"/>
                <a:cs typeface="Arial" charset="0"/>
              </a:rPr>
              <a:t>],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a:t>
            </a:r>
            <a:r>
              <a:rPr lang="en-US" sz="2000" dirty="0" err="1">
                <a:solidFill>
                  <a:srgbClr val="0070C0"/>
                </a:solidFill>
                <a:latin typeface="Arial"/>
                <a:cs typeface="Arial" charset="0"/>
              </a:rPr>
              <a:t>Cân</a:t>
            </a:r>
            <a:r>
              <a:rPr lang="en-US" sz="2000" dirty="0">
                <a:solidFill>
                  <a:srgbClr val="0070C0"/>
                </a:solidFill>
                <a:latin typeface="Arial"/>
                <a:cs typeface="Arial" charset="0"/>
              </a:rPr>
              <a:t> </a:t>
            </a:r>
            <a:r>
              <a:rPr lang="en-US" sz="2000" dirty="0" err="1">
                <a:solidFill>
                  <a:srgbClr val="0070C0"/>
                </a:solidFill>
                <a:latin typeface="Arial"/>
                <a:cs typeface="Arial" charset="0"/>
              </a:rPr>
              <a:t>nặng</a:t>
            </a:r>
            <a:r>
              <a:rPr lang="en-US" sz="2000" dirty="0">
                <a:solidFill>
                  <a:srgbClr val="0070C0"/>
                </a:solidFill>
                <a:latin typeface="Arial"/>
                <a:cs typeface="Arial" charset="0"/>
              </a:rPr>
              <a:t>],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 [</a:t>
            </a:r>
            <a:r>
              <a:rPr lang="en-US" sz="2000" dirty="0" err="1">
                <a:solidFill>
                  <a:srgbClr val="0070C0"/>
                </a:solidFill>
                <a:latin typeface="Arial"/>
                <a:cs typeface="Arial" charset="0"/>
              </a:rPr>
              <a:t>Chiều</a:t>
            </a:r>
            <a:r>
              <a:rPr lang="en-US" sz="2000" dirty="0">
                <a:solidFill>
                  <a:srgbClr val="0070C0"/>
                </a:solidFill>
                <a:latin typeface="Arial"/>
                <a:cs typeface="Arial" charset="0"/>
              </a:rPr>
              <a:t> </a:t>
            </a:r>
            <a:r>
              <a:rPr lang="en-US" sz="2000" dirty="0" err="1">
                <a:solidFill>
                  <a:srgbClr val="0070C0"/>
                </a:solidFill>
                <a:latin typeface="Arial"/>
                <a:cs typeface="Arial" charset="0"/>
              </a:rPr>
              <a:t>cao</a:t>
            </a:r>
            <a:r>
              <a:rPr lang="en-US" sz="2000" dirty="0">
                <a:solidFill>
                  <a:srgbClr val="0070C0"/>
                </a:solidFill>
                <a:latin typeface="Arial"/>
                <a:cs typeface="Arial" charset="0"/>
              </a:rPr>
              <a:t>, </a:t>
            </a:r>
            <a:r>
              <a:rPr lang="en-US" sz="2000" dirty="0" err="1">
                <a:solidFill>
                  <a:srgbClr val="0070C0"/>
                </a:solidFill>
                <a:latin typeface="Arial"/>
                <a:cs typeface="Arial" charset="0"/>
              </a:rPr>
              <a:t>Cân</a:t>
            </a:r>
            <a:r>
              <a:rPr lang="en-US" sz="2000" dirty="0">
                <a:solidFill>
                  <a:srgbClr val="0070C0"/>
                </a:solidFill>
                <a:latin typeface="Arial"/>
                <a:cs typeface="Arial" charset="0"/>
              </a:rPr>
              <a:t> </a:t>
            </a:r>
            <a:r>
              <a:rPr lang="en-US" sz="2000" dirty="0" err="1">
                <a:solidFill>
                  <a:srgbClr val="0070C0"/>
                </a:solidFill>
                <a:latin typeface="Arial"/>
                <a:cs typeface="Arial" charset="0"/>
              </a:rPr>
              <a:t>nặng</a:t>
            </a:r>
            <a:r>
              <a:rPr lang="en-US" sz="2000" dirty="0">
                <a:solidFill>
                  <a:srgbClr val="0070C0"/>
                </a:solidFill>
                <a:latin typeface="Arial"/>
                <a:cs typeface="Arial" charset="0"/>
              </a:rPr>
              <a:t>], [</a:t>
            </a:r>
            <a:r>
              <a:rPr lang="en-US" sz="2000" dirty="0" err="1">
                <a:solidFill>
                  <a:srgbClr val="0070C0"/>
                </a:solidFill>
                <a:latin typeface="Arial"/>
                <a:cs typeface="Arial" charset="0"/>
              </a:rPr>
              <a:t>Chiều</a:t>
            </a:r>
            <a:r>
              <a:rPr lang="en-US" sz="2000" dirty="0">
                <a:solidFill>
                  <a:srgbClr val="0070C0"/>
                </a:solidFill>
                <a:latin typeface="Arial"/>
                <a:cs typeface="Arial" charset="0"/>
              </a:rPr>
              <a:t> </a:t>
            </a:r>
            <a:r>
              <a:rPr lang="en-US" sz="2000" dirty="0" err="1">
                <a:solidFill>
                  <a:srgbClr val="0070C0"/>
                </a:solidFill>
                <a:latin typeface="Arial"/>
                <a:cs typeface="Arial" charset="0"/>
              </a:rPr>
              <a:t>cao</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 [</a:t>
            </a:r>
            <a:r>
              <a:rPr lang="en-US" sz="2000" dirty="0" err="1">
                <a:solidFill>
                  <a:srgbClr val="0070C0"/>
                </a:solidFill>
                <a:latin typeface="Arial"/>
                <a:cs typeface="Arial" charset="0"/>
              </a:rPr>
              <a:t>Cân</a:t>
            </a:r>
            <a:r>
              <a:rPr lang="en-US" sz="2000" dirty="0">
                <a:solidFill>
                  <a:srgbClr val="0070C0"/>
                </a:solidFill>
                <a:latin typeface="Arial"/>
                <a:cs typeface="Arial" charset="0"/>
              </a:rPr>
              <a:t> </a:t>
            </a:r>
            <a:r>
              <a:rPr lang="en-US" sz="2000" dirty="0" err="1">
                <a:solidFill>
                  <a:srgbClr val="0070C0"/>
                </a:solidFill>
                <a:latin typeface="Arial"/>
                <a:cs typeface="Arial" charset="0"/>
              </a:rPr>
              <a:t>nặng</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a:t>
            </a:r>
          </a:p>
        </p:txBody>
      </p:sp>
      <p:graphicFrame>
        <p:nvGraphicFramePr>
          <p:cNvPr id="13" name="Table 12"/>
          <p:cNvGraphicFramePr>
            <a:graphicFrameLocks noGrp="1"/>
          </p:cNvGraphicFramePr>
          <p:nvPr>
            <p:extLst>
              <p:ext uri="{D42A27DB-BD31-4B8C-83A1-F6EECF244321}">
                <p14:modId xmlns:p14="http://schemas.microsoft.com/office/powerpoint/2010/main" val="134742080"/>
              </p:ext>
            </p:extLst>
          </p:nvPr>
        </p:nvGraphicFramePr>
        <p:xfrm>
          <a:off x="2095500" y="1981203"/>
          <a:ext cx="8001000" cy="1828165"/>
        </p:xfrm>
        <a:graphic>
          <a:graphicData uri="http://schemas.openxmlformats.org/drawingml/2006/table">
            <a:tbl>
              <a:tblPr>
                <a:tableStyleId>{5940675A-B579-460E-94D1-54222C63F5DA}</a:tableStyleId>
              </a:tblPr>
              <a:tblGrid>
                <a:gridCol w="2667000">
                  <a:extLst>
                    <a:ext uri="{9D8B030D-6E8A-4147-A177-3AD203B41FA5}">
                      <a16:colId xmlns:a16="http://schemas.microsoft.com/office/drawing/2014/main" val="2839921014"/>
                    </a:ext>
                  </a:extLst>
                </a:gridCol>
                <a:gridCol w="2667000">
                  <a:extLst>
                    <a:ext uri="{9D8B030D-6E8A-4147-A177-3AD203B41FA5}">
                      <a16:colId xmlns:a16="http://schemas.microsoft.com/office/drawing/2014/main" val="2197983014"/>
                    </a:ext>
                  </a:extLst>
                </a:gridCol>
                <a:gridCol w="2667000">
                  <a:extLst>
                    <a:ext uri="{9D8B030D-6E8A-4147-A177-3AD203B41FA5}">
                      <a16:colId xmlns:a16="http://schemas.microsoft.com/office/drawing/2014/main" val="239014223"/>
                    </a:ext>
                  </a:extLst>
                </a:gridCol>
              </a:tblGrid>
              <a:tr h="400050">
                <a:tc>
                  <a:txBody>
                    <a:bodyPr/>
                    <a:lstStyle/>
                    <a:p>
                      <a:pPr marL="266700" marR="0" algn="l" eaLnBrk="0" hangingPunct="0">
                        <a:lnSpc>
                          <a:spcPct val="100000"/>
                        </a:lnSpc>
                        <a:spcBef>
                          <a:spcPts val="455"/>
                        </a:spcBef>
                        <a:spcAft>
                          <a:spcPts val="0"/>
                        </a:spcAft>
                      </a:pPr>
                      <a:r>
                        <a:rPr lang="en-US" sz="1600" spc="-5">
                          <a:solidFill>
                            <a:srgbClr val="0070C0"/>
                          </a:solidFill>
                          <a:effectLst/>
                        </a:rPr>
                        <a:t>[Màu</a:t>
                      </a:r>
                      <a:r>
                        <a:rPr lang="en-US" sz="1600">
                          <a:solidFill>
                            <a:srgbClr val="0070C0"/>
                          </a:solidFill>
                          <a:effectLst/>
                        </a:rPr>
                        <a:t> tóc, </a:t>
                      </a:r>
                      <a:r>
                        <a:rPr lang="en-US" sz="1600" spc="-5">
                          <a:solidFill>
                            <a:srgbClr val="0070C0"/>
                          </a:solidFill>
                          <a:effectLst/>
                        </a:rPr>
                        <a:t>Chiều</a:t>
                      </a:r>
                      <a:r>
                        <a:rPr lang="en-US" sz="1600" spc="5">
                          <a:solidFill>
                            <a:srgbClr val="0070C0"/>
                          </a:solidFill>
                          <a:effectLst/>
                        </a:rPr>
                        <a:t> </a:t>
                      </a:r>
                      <a:r>
                        <a:rPr lang="en-US" sz="1600" spc="-5">
                          <a:solidFill>
                            <a:srgbClr val="0070C0"/>
                          </a:solidFill>
                          <a:effectLst/>
                        </a:rPr>
                        <a:t>cao]</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rgbClr val="FFFF00"/>
                    </a:solidFill>
                  </a:tcPr>
                </a:tc>
                <a:tc>
                  <a:txBody>
                    <a:bodyPr/>
                    <a:lstStyle/>
                    <a:p>
                      <a:pPr marL="286385" marR="0" algn="l" eaLnBrk="0" hangingPunct="0">
                        <a:lnSpc>
                          <a:spcPct val="100000"/>
                        </a:lnSpc>
                        <a:spcBef>
                          <a:spcPts val="455"/>
                        </a:spcBef>
                        <a:spcAft>
                          <a:spcPts val="0"/>
                        </a:spcAft>
                      </a:pPr>
                      <a:r>
                        <a:rPr lang="en-US" sz="1600" spc="-5">
                          <a:solidFill>
                            <a:srgbClr val="0070C0"/>
                          </a:solidFill>
                          <a:effectLst/>
                        </a:rPr>
                        <a:t>[Màu</a:t>
                      </a:r>
                      <a:r>
                        <a:rPr lang="en-US" sz="1600">
                          <a:solidFill>
                            <a:srgbClr val="0070C0"/>
                          </a:solidFill>
                          <a:effectLst/>
                        </a:rPr>
                        <a:t> tóc, Cân</a:t>
                      </a:r>
                      <a:r>
                        <a:rPr lang="en-US" sz="1600" spc="-10">
                          <a:solidFill>
                            <a:srgbClr val="0070C0"/>
                          </a:solidFill>
                          <a:effectLst/>
                        </a:rPr>
                        <a:t> </a:t>
                      </a:r>
                      <a:r>
                        <a:rPr lang="en-US" sz="1600" spc="-5">
                          <a:solidFill>
                            <a:srgbClr val="0070C0"/>
                          </a:solidFill>
                          <a:effectLst/>
                        </a:rPr>
                        <a:t>nặng]</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rgbClr val="FFFF00"/>
                    </a:solidFill>
                  </a:tcPr>
                </a:tc>
                <a:tc>
                  <a:txBody>
                    <a:bodyPr/>
                    <a:lstStyle/>
                    <a:p>
                      <a:pPr marL="197485" marR="0" algn="l" eaLnBrk="0" hangingPunct="0">
                        <a:lnSpc>
                          <a:spcPct val="100000"/>
                        </a:lnSpc>
                        <a:spcBef>
                          <a:spcPts val="455"/>
                        </a:spcBef>
                        <a:spcAft>
                          <a:spcPts val="0"/>
                        </a:spcAft>
                      </a:pPr>
                      <a:r>
                        <a:rPr lang="en-US" sz="1600" spc="-5">
                          <a:solidFill>
                            <a:srgbClr val="0070C0"/>
                          </a:solidFill>
                          <a:effectLst/>
                        </a:rPr>
                        <a:t>[Màu</a:t>
                      </a:r>
                      <a:r>
                        <a:rPr lang="en-US" sz="1600">
                          <a:solidFill>
                            <a:srgbClr val="0070C0"/>
                          </a:solidFill>
                          <a:effectLst/>
                        </a:rPr>
                        <a:t> tóc, </a:t>
                      </a:r>
                      <a:r>
                        <a:rPr lang="en-US" sz="1600" spc="-5">
                          <a:solidFill>
                            <a:srgbClr val="0070C0"/>
                          </a:solidFill>
                          <a:effectLst/>
                        </a:rPr>
                        <a:t>Dùng</a:t>
                      </a:r>
                      <a:r>
                        <a:rPr lang="en-US" sz="1600" spc="5">
                          <a:solidFill>
                            <a:srgbClr val="0070C0"/>
                          </a:solidFill>
                          <a:effectLst/>
                        </a:rPr>
                        <a:t> </a:t>
                      </a:r>
                      <a:r>
                        <a:rPr lang="en-US" sz="1600" spc="-5">
                          <a:solidFill>
                            <a:srgbClr val="0070C0"/>
                          </a:solidFill>
                          <a:effectLst/>
                        </a:rPr>
                        <a:t>thuốc]</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solidFill>
                      <a:srgbClr val="FFFF00"/>
                    </a:solidFill>
                  </a:tcPr>
                </a:tc>
                <a:extLst>
                  <a:ext uri="{0D108BD9-81ED-4DB2-BD59-A6C34878D82A}">
                    <a16:rowId xmlns:a16="http://schemas.microsoft.com/office/drawing/2014/main" val="1279397758"/>
                  </a:ext>
                </a:extLst>
              </a:tr>
              <a:tr h="400050">
                <a:tc>
                  <a:txBody>
                    <a:bodyPr/>
                    <a:lstStyle/>
                    <a:p>
                      <a:pPr marL="739140" marR="0" algn="l" eaLnBrk="0" hangingPunct="0">
                        <a:lnSpc>
                          <a:spcPct val="100000"/>
                        </a:lnSpc>
                        <a:spcBef>
                          <a:spcPts val="435"/>
                        </a:spcBef>
                        <a:spcAft>
                          <a:spcPts val="0"/>
                        </a:spcAft>
                      </a:pPr>
                      <a:r>
                        <a:rPr lang="en-US" sz="1600" spc="-5">
                          <a:solidFill>
                            <a:srgbClr val="0070C0"/>
                          </a:solidFill>
                          <a:effectLst/>
                        </a:rPr>
                        <a:t>Đen,</a:t>
                      </a:r>
                      <a:r>
                        <a:rPr lang="en-US" sz="1600" spc="-25">
                          <a:solidFill>
                            <a:srgbClr val="0070C0"/>
                          </a:solidFill>
                          <a:effectLst/>
                        </a:rPr>
                        <a:t> </a:t>
                      </a:r>
                      <a:r>
                        <a:rPr lang="en-US" sz="1600" spc="5">
                          <a:solidFill>
                            <a:srgbClr val="0070C0"/>
                          </a:solidFill>
                          <a:effectLst/>
                        </a:rPr>
                        <a:t>TB</a:t>
                      </a:r>
                      <a:r>
                        <a:rPr lang="en-US" sz="1600" spc="-25">
                          <a:solidFill>
                            <a:srgbClr val="0070C0"/>
                          </a:solidFill>
                          <a:effectLst/>
                        </a:rPr>
                        <a:t> </a:t>
                      </a:r>
                      <a:r>
                        <a:rPr lang="en-US" sz="1600">
                          <a:solidFill>
                            <a:srgbClr val="0070C0"/>
                          </a:solidFill>
                          <a:effectLst/>
                        </a:rPr>
                        <a:t>(1)</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635" marR="0" algn="ctr" eaLnBrk="0" hangingPunct="0">
                        <a:lnSpc>
                          <a:spcPct val="100000"/>
                        </a:lnSpc>
                        <a:spcBef>
                          <a:spcPts val="315"/>
                        </a:spcBef>
                        <a:spcAft>
                          <a:spcPts val="0"/>
                        </a:spcAft>
                      </a:pPr>
                      <a:r>
                        <a:rPr lang="en-US" sz="1600">
                          <a:solidFill>
                            <a:srgbClr val="0070C0"/>
                          </a:solidFill>
                          <a:effectLst/>
                          <a:latin typeface="+mn-lt"/>
                          <a:ea typeface="+mn-ea"/>
                          <a:cs typeface="+mn-cs"/>
                          <a:sym typeface="Symbol" panose="05050102010706020507" pitchFamily="18" charset="2"/>
                        </a:rPr>
                        <a:t></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553720" marR="0" algn="l" eaLnBrk="0" hangingPunct="0">
                        <a:lnSpc>
                          <a:spcPct val="100000"/>
                        </a:lnSpc>
                        <a:spcBef>
                          <a:spcPts val="435"/>
                        </a:spcBef>
                        <a:spcAft>
                          <a:spcPts val="0"/>
                        </a:spcAft>
                      </a:pPr>
                      <a:r>
                        <a:rPr lang="en-US" sz="1600" spc="-5">
                          <a:solidFill>
                            <a:srgbClr val="0070C0"/>
                          </a:solidFill>
                          <a:effectLst/>
                        </a:rPr>
                        <a:t>Đen,</a:t>
                      </a:r>
                      <a:r>
                        <a:rPr lang="en-US" sz="1600">
                          <a:solidFill>
                            <a:srgbClr val="0070C0"/>
                          </a:solidFill>
                          <a:effectLst/>
                        </a:rPr>
                        <a:t> </a:t>
                      </a:r>
                      <a:r>
                        <a:rPr lang="en-US" sz="1600" spc="-5">
                          <a:solidFill>
                            <a:srgbClr val="0070C0"/>
                          </a:solidFill>
                          <a:effectLst/>
                        </a:rPr>
                        <a:t>Không</a:t>
                      </a:r>
                      <a:r>
                        <a:rPr lang="en-US" sz="1600" spc="5">
                          <a:solidFill>
                            <a:srgbClr val="0070C0"/>
                          </a:solidFill>
                          <a:effectLst/>
                        </a:rPr>
                        <a:t> </a:t>
                      </a:r>
                      <a:r>
                        <a:rPr lang="en-US" sz="1600">
                          <a:solidFill>
                            <a:srgbClr val="0070C0"/>
                          </a:solidFill>
                          <a:effectLst/>
                        </a:rPr>
                        <a:t>(2)</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532843"/>
                  </a:ext>
                </a:extLst>
              </a:tr>
              <a:tr h="400050">
                <a:tc>
                  <a:txBody>
                    <a:bodyPr/>
                    <a:lstStyle/>
                    <a:p>
                      <a:pPr marL="177800" marR="0" algn="l" eaLnBrk="0" hangingPunct="0">
                        <a:lnSpc>
                          <a:spcPct val="100000"/>
                        </a:lnSpc>
                        <a:spcBef>
                          <a:spcPts val="435"/>
                        </a:spcBef>
                        <a:spcAft>
                          <a:spcPts val="0"/>
                        </a:spcAft>
                      </a:pPr>
                      <a:r>
                        <a:rPr lang="en-US" sz="1600" spc="-5">
                          <a:solidFill>
                            <a:srgbClr val="0070C0"/>
                          </a:solidFill>
                          <a:effectLst/>
                        </a:rPr>
                        <a:t>[Chiều</a:t>
                      </a:r>
                      <a:r>
                        <a:rPr lang="en-US" sz="1600" spc="5">
                          <a:solidFill>
                            <a:srgbClr val="0070C0"/>
                          </a:solidFill>
                          <a:effectLst/>
                        </a:rPr>
                        <a:t> </a:t>
                      </a:r>
                      <a:r>
                        <a:rPr lang="en-US" sz="1600" spc="-5">
                          <a:solidFill>
                            <a:srgbClr val="0070C0"/>
                          </a:solidFill>
                          <a:effectLst/>
                        </a:rPr>
                        <a:t>cao,</a:t>
                      </a:r>
                      <a:r>
                        <a:rPr lang="en-US" sz="1600" spc="5">
                          <a:solidFill>
                            <a:srgbClr val="0070C0"/>
                          </a:solidFill>
                          <a:effectLst/>
                        </a:rPr>
                        <a:t> </a:t>
                      </a:r>
                      <a:r>
                        <a:rPr lang="en-US" sz="1600" spc="-5">
                          <a:solidFill>
                            <a:srgbClr val="0070C0"/>
                          </a:solidFill>
                          <a:effectLst/>
                        </a:rPr>
                        <a:t>Cân</a:t>
                      </a:r>
                      <a:r>
                        <a:rPr lang="en-US" sz="1600" spc="5">
                          <a:solidFill>
                            <a:srgbClr val="0070C0"/>
                          </a:solidFill>
                          <a:effectLst/>
                        </a:rPr>
                        <a:t> </a:t>
                      </a:r>
                      <a:r>
                        <a:rPr lang="en-US" sz="1600" spc="-5">
                          <a:solidFill>
                            <a:srgbClr val="0070C0"/>
                          </a:solidFill>
                          <a:effectLst/>
                        </a:rPr>
                        <a:t>nặng]</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90170" marR="0" algn="l" eaLnBrk="0" hangingPunct="0">
                        <a:lnSpc>
                          <a:spcPct val="100000"/>
                        </a:lnSpc>
                        <a:spcBef>
                          <a:spcPts val="435"/>
                        </a:spcBef>
                        <a:spcAft>
                          <a:spcPts val="0"/>
                        </a:spcAft>
                      </a:pPr>
                      <a:r>
                        <a:rPr lang="en-US" sz="1600" spc="-5">
                          <a:solidFill>
                            <a:srgbClr val="0070C0"/>
                          </a:solidFill>
                          <a:effectLst/>
                        </a:rPr>
                        <a:t>[Chiều</a:t>
                      </a:r>
                      <a:r>
                        <a:rPr lang="en-US" sz="1600" spc="5">
                          <a:solidFill>
                            <a:srgbClr val="0070C0"/>
                          </a:solidFill>
                          <a:effectLst/>
                        </a:rPr>
                        <a:t> </a:t>
                      </a:r>
                      <a:r>
                        <a:rPr lang="en-US" sz="1600" spc="-5">
                          <a:solidFill>
                            <a:srgbClr val="0070C0"/>
                          </a:solidFill>
                          <a:effectLst/>
                        </a:rPr>
                        <a:t>cao,</a:t>
                      </a:r>
                      <a:r>
                        <a:rPr lang="en-US" sz="1600" spc="5">
                          <a:solidFill>
                            <a:srgbClr val="0070C0"/>
                          </a:solidFill>
                          <a:effectLst/>
                        </a:rPr>
                        <a:t> </a:t>
                      </a:r>
                      <a:r>
                        <a:rPr lang="en-US" sz="1600" spc="-5">
                          <a:solidFill>
                            <a:srgbClr val="0070C0"/>
                          </a:solidFill>
                          <a:effectLst/>
                        </a:rPr>
                        <a:t>Dùng</a:t>
                      </a:r>
                      <a:r>
                        <a:rPr lang="en-US" sz="1600" spc="5">
                          <a:solidFill>
                            <a:srgbClr val="0070C0"/>
                          </a:solidFill>
                          <a:effectLst/>
                        </a:rPr>
                        <a:t> </a:t>
                      </a:r>
                      <a:r>
                        <a:rPr lang="en-US" sz="1600" spc="-5">
                          <a:solidFill>
                            <a:srgbClr val="0070C0"/>
                          </a:solidFill>
                          <a:effectLst/>
                        </a:rPr>
                        <a:t>thuốc]</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109220" marR="0" algn="l" eaLnBrk="0" hangingPunct="0">
                        <a:lnSpc>
                          <a:spcPct val="100000"/>
                        </a:lnSpc>
                        <a:spcBef>
                          <a:spcPts val="435"/>
                        </a:spcBef>
                        <a:spcAft>
                          <a:spcPts val="0"/>
                        </a:spcAft>
                      </a:pPr>
                      <a:r>
                        <a:rPr lang="en-US" sz="1600" spc="-5">
                          <a:solidFill>
                            <a:srgbClr val="0070C0"/>
                          </a:solidFill>
                          <a:effectLst/>
                        </a:rPr>
                        <a:t>[Cân</a:t>
                      </a:r>
                      <a:r>
                        <a:rPr lang="en-US" sz="1600" spc="5">
                          <a:solidFill>
                            <a:srgbClr val="0070C0"/>
                          </a:solidFill>
                          <a:effectLst/>
                        </a:rPr>
                        <a:t> </a:t>
                      </a:r>
                      <a:r>
                        <a:rPr lang="en-US" sz="1600" spc="-5">
                          <a:solidFill>
                            <a:srgbClr val="0070C0"/>
                          </a:solidFill>
                          <a:effectLst/>
                        </a:rPr>
                        <a:t>nặng,</a:t>
                      </a:r>
                      <a:r>
                        <a:rPr lang="en-US" sz="1600" spc="5">
                          <a:solidFill>
                            <a:srgbClr val="0070C0"/>
                          </a:solidFill>
                          <a:effectLst/>
                        </a:rPr>
                        <a:t> </a:t>
                      </a:r>
                      <a:r>
                        <a:rPr lang="en-US" sz="1600" spc="-5">
                          <a:solidFill>
                            <a:srgbClr val="0070C0"/>
                          </a:solidFill>
                          <a:effectLst/>
                        </a:rPr>
                        <a:t>Dùng</a:t>
                      </a:r>
                      <a:r>
                        <a:rPr lang="en-US" sz="1600" spc="5">
                          <a:solidFill>
                            <a:srgbClr val="0070C0"/>
                          </a:solidFill>
                          <a:effectLst/>
                        </a:rPr>
                        <a:t> </a:t>
                      </a:r>
                      <a:r>
                        <a:rPr lang="en-US" sz="1600" spc="-5">
                          <a:solidFill>
                            <a:srgbClr val="0070C0"/>
                          </a:solidFill>
                          <a:effectLst/>
                        </a:rPr>
                        <a:t>thuốc]</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4255854780"/>
                  </a:ext>
                </a:extLst>
              </a:tr>
              <a:tr h="628015">
                <a:tc>
                  <a:txBody>
                    <a:bodyPr/>
                    <a:lstStyle/>
                    <a:p>
                      <a:pPr marL="735965" marR="0" algn="l" eaLnBrk="0" hangingPunct="0">
                        <a:lnSpc>
                          <a:spcPct val="100000"/>
                        </a:lnSpc>
                        <a:spcBef>
                          <a:spcPts val="440"/>
                        </a:spcBef>
                        <a:spcAft>
                          <a:spcPts val="0"/>
                        </a:spcAft>
                      </a:pPr>
                      <a:r>
                        <a:rPr lang="en-US" sz="1600">
                          <a:solidFill>
                            <a:srgbClr val="0070C0"/>
                          </a:solidFill>
                          <a:effectLst/>
                        </a:rPr>
                        <a:t>TB,</a:t>
                      </a:r>
                      <a:r>
                        <a:rPr lang="en-US" sz="1600" spc="-20">
                          <a:solidFill>
                            <a:srgbClr val="0070C0"/>
                          </a:solidFill>
                          <a:effectLst/>
                        </a:rPr>
                        <a:t> </a:t>
                      </a:r>
                      <a:r>
                        <a:rPr lang="en-US" sz="1600" spc="-5">
                          <a:solidFill>
                            <a:srgbClr val="0070C0"/>
                          </a:solidFill>
                          <a:effectLst/>
                        </a:rPr>
                        <a:t>Nhẹ</a:t>
                      </a:r>
                      <a:r>
                        <a:rPr lang="en-US" sz="1600" spc="5">
                          <a:solidFill>
                            <a:srgbClr val="0070C0"/>
                          </a:solidFill>
                          <a:effectLst/>
                        </a:rPr>
                        <a:t> </a:t>
                      </a:r>
                      <a:r>
                        <a:rPr lang="en-US" sz="1600">
                          <a:solidFill>
                            <a:srgbClr val="0070C0"/>
                          </a:solidFill>
                          <a:effectLst/>
                        </a:rPr>
                        <a:t>(1)</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615950" marR="0" algn="l" eaLnBrk="0" hangingPunct="0">
                        <a:lnSpc>
                          <a:spcPct val="100000"/>
                        </a:lnSpc>
                        <a:spcBef>
                          <a:spcPts val="440"/>
                        </a:spcBef>
                        <a:spcAft>
                          <a:spcPts val="0"/>
                        </a:spcAft>
                      </a:pPr>
                      <a:r>
                        <a:rPr lang="en-US" sz="1600">
                          <a:solidFill>
                            <a:srgbClr val="0070C0"/>
                          </a:solidFill>
                          <a:effectLst/>
                        </a:rPr>
                        <a:t>Thấp,</a:t>
                      </a:r>
                      <a:r>
                        <a:rPr lang="en-US" sz="1600" spc="-20">
                          <a:solidFill>
                            <a:srgbClr val="0070C0"/>
                          </a:solidFill>
                          <a:effectLst/>
                        </a:rPr>
                        <a:t> </a:t>
                      </a:r>
                      <a:r>
                        <a:rPr lang="en-US" sz="1600" spc="-5">
                          <a:solidFill>
                            <a:srgbClr val="0070C0"/>
                          </a:solidFill>
                          <a:effectLst/>
                        </a:rPr>
                        <a:t>Không</a:t>
                      </a:r>
                      <a:r>
                        <a:rPr lang="en-US" sz="1600" spc="5">
                          <a:solidFill>
                            <a:srgbClr val="0070C0"/>
                          </a:solidFill>
                          <a:effectLst/>
                        </a:rPr>
                        <a:t> </a:t>
                      </a:r>
                      <a:r>
                        <a:rPr lang="en-US" sz="1600">
                          <a:solidFill>
                            <a:srgbClr val="0070C0"/>
                          </a:solidFill>
                          <a:effectLst/>
                        </a:rPr>
                        <a:t>(1)</a:t>
                      </a:r>
                      <a:endParaRPr lang="en-US" sz="16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553720" marR="0" algn="l" eaLnBrk="0" hangingPunct="0">
                        <a:lnSpc>
                          <a:spcPct val="100000"/>
                        </a:lnSpc>
                        <a:spcBef>
                          <a:spcPts val="330"/>
                        </a:spcBef>
                        <a:spcAft>
                          <a:spcPts val="0"/>
                        </a:spcAft>
                      </a:pPr>
                      <a:r>
                        <a:rPr lang="en-US" sz="1600" spc="-5" dirty="0" err="1">
                          <a:solidFill>
                            <a:srgbClr val="0070C0"/>
                          </a:solidFill>
                          <a:effectLst/>
                        </a:rPr>
                        <a:t>Nhẹ</a:t>
                      </a:r>
                      <a:r>
                        <a:rPr lang="en-US" sz="1600" spc="-5" dirty="0">
                          <a:solidFill>
                            <a:srgbClr val="0070C0"/>
                          </a:solidFill>
                          <a:effectLst/>
                        </a:rPr>
                        <a:t>,</a:t>
                      </a:r>
                      <a:r>
                        <a:rPr lang="en-US" sz="1600" dirty="0">
                          <a:solidFill>
                            <a:srgbClr val="0070C0"/>
                          </a:solidFill>
                          <a:effectLst/>
                        </a:rPr>
                        <a:t> </a:t>
                      </a:r>
                      <a:r>
                        <a:rPr lang="en-US" sz="1600" spc="-5" dirty="0" err="1">
                          <a:solidFill>
                            <a:srgbClr val="0070C0"/>
                          </a:solidFill>
                          <a:effectLst/>
                        </a:rPr>
                        <a:t>Không</a:t>
                      </a:r>
                      <a:r>
                        <a:rPr lang="en-US" sz="1600" spc="5" dirty="0">
                          <a:solidFill>
                            <a:srgbClr val="0070C0"/>
                          </a:solidFill>
                          <a:effectLst/>
                        </a:rPr>
                        <a:t> </a:t>
                      </a:r>
                      <a:r>
                        <a:rPr lang="en-US" sz="1600" dirty="0">
                          <a:solidFill>
                            <a:srgbClr val="0070C0"/>
                          </a:solidFill>
                          <a:effectLst/>
                        </a:rPr>
                        <a:t>(1)</a:t>
                      </a:r>
                    </a:p>
                    <a:p>
                      <a:pPr marL="546100" marR="0" algn="l" eaLnBrk="0" hangingPunct="0">
                        <a:lnSpc>
                          <a:spcPct val="100000"/>
                        </a:lnSpc>
                        <a:spcBef>
                          <a:spcPts val="90"/>
                        </a:spcBef>
                        <a:spcAft>
                          <a:spcPts val="0"/>
                        </a:spcAft>
                      </a:pPr>
                      <a:r>
                        <a:rPr lang="en-US" sz="1600" spc="-5" dirty="0" err="1">
                          <a:solidFill>
                            <a:srgbClr val="0070C0"/>
                          </a:solidFill>
                          <a:effectLst/>
                        </a:rPr>
                        <a:t>Vừa</a:t>
                      </a:r>
                      <a:r>
                        <a:rPr lang="en-US" sz="1600" spc="-5" dirty="0">
                          <a:solidFill>
                            <a:srgbClr val="0070C0"/>
                          </a:solidFill>
                          <a:effectLst/>
                        </a:rPr>
                        <a:t>,</a:t>
                      </a:r>
                      <a:r>
                        <a:rPr lang="en-US" sz="1600" spc="5" dirty="0">
                          <a:solidFill>
                            <a:srgbClr val="0070C0"/>
                          </a:solidFill>
                          <a:effectLst/>
                        </a:rPr>
                        <a:t> </a:t>
                      </a:r>
                      <a:r>
                        <a:rPr lang="en-US" sz="1600" spc="-5" dirty="0" err="1">
                          <a:solidFill>
                            <a:srgbClr val="0070C0"/>
                          </a:solidFill>
                          <a:effectLst/>
                        </a:rPr>
                        <a:t>Không</a:t>
                      </a:r>
                      <a:r>
                        <a:rPr lang="en-US" sz="1600" spc="5" dirty="0">
                          <a:solidFill>
                            <a:srgbClr val="0070C0"/>
                          </a:solidFill>
                          <a:effectLst/>
                        </a:rPr>
                        <a:t> </a:t>
                      </a:r>
                      <a:r>
                        <a:rPr lang="en-US" sz="1600" dirty="0">
                          <a:solidFill>
                            <a:srgbClr val="0070C0"/>
                          </a:solidFill>
                          <a:effectLst/>
                        </a:rPr>
                        <a:t>(1)</a:t>
                      </a:r>
                      <a:endParaRPr lang="en-US"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08533507"/>
                  </a:ext>
                </a:extLst>
              </a:tr>
            </a:tbl>
          </a:graphicData>
        </a:graphic>
      </p:graphicFrame>
      <p:sp>
        <p:nvSpPr>
          <p:cNvPr id="14" name="Rectangle 13"/>
          <p:cNvSpPr>
            <a:spLocks noChangeArrowheads="1"/>
          </p:cNvSpPr>
          <p:nvPr/>
        </p:nvSpPr>
        <p:spPr bwMode="auto">
          <a:xfrm>
            <a:off x="1524000" y="3810000"/>
            <a:ext cx="8991600" cy="1143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charset="0"/>
                <a:cs typeface="Arial" charset="0"/>
              </a:rPr>
              <a:t>(4) max-combination: [</a:t>
            </a:r>
            <a:r>
              <a:rPr lang="en-US" sz="2000" dirty="0" err="1">
                <a:solidFill>
                  <a:srgbClr val="0070C0"/>
                </a:solidFill>
                <a:latin typeface="Arial" charset="0"/>
                <a:cs typeface="Arial" charset="0"/>
              </a:rPr>
              <a:t>Màu</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tóc</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Dùng</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thuốc</a:t>
            </a:r>
            <a:r>
              <a:rPr lang="en-US" sz="2000" dirty="0">
                <a:solidFill>
                  <a:srgbClr val="0070C0"/>
                </a:solidFill>
                <a:latin typeface="Arial" charset="0"/>
                <a:cs typeface="Arial" charset="0"/>
              </a:rPr>
              <a:t>] = “</a:t>
            </a:r>
            <a:r>
              <a:rPr lang="en-US" sz="2000" dirty="0" err="1">
                <a:solidFill>
                  <a:srgbClr val="0070C0"/>
                </a:solidFill>
                <a:latin typeface="Arial" charset="0"/>
                <a:cs typeface="Arial" charset="0"/>
              </a:rPr>
              <a:t>Đen</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Không</a:t>
            </a:r>
            <a:r>
              <a:rPr lang="en-US" sz="2000" dirty="0">
                <a:solidFill>
                  <a:srgbClr val="0070C0"/>
                </a:solidFill>
                <a:latin typeface="Arial" charset="0"/>
                <a:cs typeface="Arial" charset="0"/>
              </a:rPr>
              <a:t>”</a:t>
            </a:r>
          </a:p>
          <a:p>
            <a:pPr lvl="1" algn="just">
              <a:spcBef>
                <a:spcPts val="300"/>
              </a:spcBef>
              <a:defRPr/>
            </a:pPr>
            <a:r>
              <a:rPr lang="en-US" sz="2000" dirty="0">
                <a:solidFill>
                  <a:srgbClr val="0070C0"/>
                </a:solidFill>
                <a:latin typeface="Arial" charset="0"/>
                <a:cs typeface="Arial" charset="0"/>
              </a:rPr>
              <a:t>(6) </a:t>
            </a:r>
            <a:r>
              <a:rPr lang="en-US" sz="2000" dirty="0" err="1">
                <a:solidFill>
                  <a:srgbClr val="0070C0"/>
                </a:solidFill>
                <a:latin typeface="Arial" charset="0"/>
                <a:cs typeface="Arial" charset="0"/>
              </a:rPr>
              <a:t>Loại</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bỏ</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dòng</a:t>
            </a:r>
            <a:r>
              <a:rPr lang="en-US" sz="2000" dirty="0">
                <a:solidFill>
                  <a:srgbClr val="0070C0"/>
                </a:solidFill>
                <a:latin typeface="Arial" charset="0"/>
                <a:cs typeface="Arial" charset="0"/>
              </a:rPr>
              <a:t> 1, 4</a:t>
            </a:r>
          </a:p>
          <a:p>
            <a:pPr marL="1371600" lvl="1" indent="-914400" algn="just">
              <a:spcBef>
                <a:spcPts val="300"/>
              </a:spcBef>
              <a:defRPr/>
            </a:pPr>
            <a:endParaRPr lang="en-US" sz="2000" dirty="0">
              <a:solidFill>
                <a:srgbClr val="0070C0"/>
              </a:solidFill>
              <a:latin typeface="Arial"/>
              <a:cs typeface="Arial" charset="0"/>
            </a:endParaRPr>
          </a:p>
          <a:p>
            <a:pPr algn="just">
              <a:spcBef>
                <a:spcPts val="300"/>
              </a:spcBef>
              <a:defRPr/>
            </a:pPr>
            <a:endParaRPr lang="en-US" sz="2000" dirty="0">
              <a:solidFill>
                <a:srgbClr val="0070C0"/>
              </a:solidFill>
              <a:latin typeface="Arial"/>
              <a:cs typeface="Arial" charset="0"/>
            </a:endParaRPr>
          </a:p>
          <a:p>
            <a:pPr algn="just">
              <a:spcBef>
                <a:spcPts val="300"/>
              </a:spcBef>
              <a:defRPr/>
            </a:pPr>
            <a:r>
              <a:rPr lang="en-US" sz="2000" dirty="0">
                <a:solidFill>
                  <a:srgbClr val="0070C0"/>
                </a:solidFill>
                <a:latin typeface="Arial"/>
                <a:cs typeface="Arial" charset="0"/>
              </a:rPr>
              <a:t> </a:t>
            </a:r>
          </a:p>
        </p:txBody>
      </p:sp>
      <p:graphicFrame>
        <p:nvGraphicFramePr>
          <p:cNvPr id="16" name="Table 15"/>
          <p:cNvGraphicFramePr>
            <a:graphicFrameLocks noGrp="1"/>
          </p:cNvGraphicFramePr>
          <p:nvPr>
            <p:extLst>
              <p:ext uri="{D42A27DB-BD31-4B8C-83A1-F6EECF244321}">
                <p14:modId xmlns:p14="http://schemas.microsoft.com/office/powerpoint/2010/main" val="2526211480"/>
              </p:ext>
            </p:extLst>
          </p:nvPr>
        </p:nvGraphicFramePr>
        <p:xfrm>
          <a:off x="2514600" y="4678362"/>
          <a:ext cx="5111750" cy="54864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1031226288"/>
                    </a:ext>
                  </a:extLst>
                </a:gridCol>
                <a:gridCol w="793750">
                  <a:extLst>
                    <a:ext uri="{9D8B030D-6E8A-4147-A177-3AD203B41FA5}">
                      <a16:colId xmlns:a16="http://schemas.microsoft.com/office/drawing/2014/main" val="811720389"/>
                    </a:ext>
                  </a:extLst>
                </a:gridCol>
                <a:gridCol w="982663">
                  <a:extLst>
                    <a:ext uri="{9D8B030D-6E8A-4147-A177-3AD203B41FA5}">
                      <a16:colId xmlns:a16="http://schemas.microsoft.com/office/drawing/2014/main" val="2448082858"/>
                    </a:ext>
                  </a:extLst>
                </a:gridCol>
                <a:gridCol w="949325">
                  <a:extLst>
                    <a:ext uri="{9D8B030D-6E8A-4147-A177-3AD203B41FA5}">
                      <a16:colId xmlns:a16="http://schemas.microsoft.com/office/drawing/2014/main" val="3109439150"/>
                    </a:ext>
                  </a:extLst>
                </a:gridCol>
                <a:gridCol w="1108075">
                  <a:extLst>
                    <a:ext uri="{9D8B030D-6E8A-4147-A177-3AD203B41FA5}">
                      <a16:colId xmlns:a16="http://schemas.microsoft.com/office/drawing/2014/main" val="724562080"/>
                    </a:ext>
                  </a:extLst>
                </a:gridCol>
                <a:gridCol w="769937">
                  <a:extLst>
                    <a:ext uri="{9D8B030D-6E8A-4147-A177-3AD203B41FA5}">
                      <a16:colId xmlns:a16="http://schemas.microsoft.com/office/drawing/2014/main" val="864782399"/>
                    </a:ext>
                  </a:extLst>
                </a:gridCol>
              </a:tblGrid>
              <a:tr h="274320">
                <a:tc gridSpan="6">
                  <a:txBody>
                    <a:bodyPr/>
                    <a:lstStyle/>
                    <a:p>
                      <a:pPr algn="ctr" fontAlgn="b">
                        <a:lnSpc>
                          <a:spcPct val="100000"/>
                        </a:lnSpc>
                      </a:pPr>
                      <a:r>
                        <a:rPr lang="en-US" sz="1600" b="0" i="0" u="none" strike="noStrike" dirty="0" err="1">
                          <a:solidFill>
                            <a:srgbClr val="0070C0"/>
                          </a:solidFill>
                          <a:effectLst/>
                          <a:latin typeface="+mn-lt"/>
                        </a:rPr>
                        <a:t>Bảng</a:t>
                      </a:r>
                      <a:r>
                        <a:rPr lang="en-US" sz="1600" b="0" i="0" u="none" strike="noStrike" baseline="0" dirty="0">
                          <a:solidFill>
                            <a:srgbClr val="0070C0"/>
                          </a:solidFill>
                          <a:effectLst/>
                          <a:latin typeface="+mn-lt"/>
                        </a:rPr>
                        <a:t> con 1</a:t>
                      </a:r>
                      <a:endParaRPr lang="en-US" sz="1600" b="0" i="0" u="none" strike="noStrike" dirty="0">
                        <a:solidFill>
                          <a:srgbClr val="0070C0"/>
                        </a:solidFill>
                        <a:effectLst/>
                        <a:latin typeface="+mn-lt"/>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fontAlgn="b">
                        <a:lnSpc>
                          <a:spcPct val="100000"/>
                        </a:lnSpc>
                      </a:pPr>
                      <a:endParaRPr lang="en-US" sz="1600" b="0" i="0" u="none" strike="noStrike">
                        <a:solidFill>
                          <a:srgbClr val="00000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530103744"/>
                  </a:ext>
                </a:extLst>
              </a:tr>
              <a:tr h="274320">
                <a:tc>
                  <a:txBody>
                    <a:bodyPr/>
                    <a:lstStyle/>
                    <a:p>
                      <a:pPr algn="ctr" fontAlgn="b">
                        <a:lnSpc>
                          <a:spcPct val="100000"/>
                        </a:lnSpc>
                      </a:pPr>
                      <a:r>
                        <a:rPr lang="en-US" sz="1600" u="none" strike="noStrike">
                          <a:solidFill>
                            <a:srgbClr val="0070C0"/>
                          </a:solidFill>
                          <a:effectLst/>
                          <a:latin typeface="+mn-lt"/>
                        </a:rPr>
                        <a:t>STT</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Màu tóc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Chiều cao</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Cân nặng</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a:solidFill>
                            <a:srgbClr val="0070C0"/>
                          </a:solidFill>
                          <a:effectLst/>
                          <a:latin typeface="+mn-lt"/>
                        </a:rPr>
                        <a:t>Dùng thuốc</a:t>
                      </a:r>
                      <a:endParaRPr lang="en-US" sz="1600" b="0" i="0" u="none" strike="noStrike">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lnSpc>
                          <a:spcPct val="100000"/>
                        </a:lnSpc>
                      </a:pPr>
                      <a:r>
                        <a:rPr lang="en-US" sz="1600" u="none" strike="noStrike" dirty="0" err="1">
                          <a:solidFill>
                            <a:srgbClr val="0070C0"/>
                          </a:solidFill>
                          <a:effectLst/>
                          <a:latin typeface="+mn-lt"/>
                        </a:rPr>
                        <a:t>Kết</a:t>
                      </a:r>
                      <a:r>
                        <a:rPr lang="en-US" sz="1600" u="none" strike="noStrike" dirty="0">
                          <a:solidFill>
                            <a:srgbClr val="0070C0"/>
                          </a:solidFill>
                          <a:effectLst/>
                          <a:latin typeface="+mn-lt"/>
                        </a:rPr>
                        <a:t> </a:t>
                      </a:r>
                      <a:r>
                        <a:rPr lang="en-US" sz="1600" u="none" strike="noStrike" dirty="0" err="1">
                          <a:solidFill>
                            <a:srgbClr val="0070C0"/>
                          </a:solidFill>
                          <a:effectLst/>
                          <a:latin typeface="+mn-lt"/>
                        </a:rPr>
                        <a:t>quả</a:t>
                      </a:r>
                      <a:endParaRPr lang="en-US" sz="1600" b="0" i="0" u="none" strike="noStrike" dirty="0">
                        <a:solidFill>
                          <a:srgbClr val="0070C0"/>
                        </a:solidFill>
                        <a:effectLst/>
                        <a:latin typeface="+mn-lt"/>
                      </a:endParaRPr>
                    </a:p>
                  </a:txBody>
                  <a:tcPr marL="6350" marR="6350" marT="6350" marB="0" anchor="ct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282813169"/>
                  </a:ext>
                </a:extLst>
              </a:tr>
            </a:tbl>
          </a:graphicData>
        </a:graphic>
      </p:graphicFrame>
      <p:sp>
        <p:nvSpPr>
          <p:cNvPr id="17" name="Rectangle 16"/>
          <p:cNvSpPr/>
          <p:nvPr/>
        </p:nvSpPr>
        <p:spPr>
          <a:xfrm>
            <a:off x="1524000" y="5410200"/>
            <a:ext cx="9144000" cy="746358"/>
          </a:xfrm>
          <a:prstGeom prst="rect">
            <a:avLst/>
          </a:prstGeom>
        </p:spPr>
        <p:txBody>
          <a:bodyPr wrap="square">
            <a:spAutoFit/>
          </a:bodyPr>
          <a:lstStyle/>
          <a:p>
            <a:pPr lvl="1" algn="just">
              <a:spcBef>
                <a:spcPts val="300"/>
              </a:spcBef>
              <a:defRPr/>
            </a:pPr>
            <a:r>
              <a:rPr lang="en-US" sz="2000" dirty="0">
                <a:solidFill>
                  <a:srgbClr val="0070C0"/>
                </a:solidFill>
                <a:latin typeface="Arial"/>
                <a:cs typeface="Arial" charset="0"/>
              </a:rPr>
              <a:t>(7) </a:t>
            </a:r>
            <a:r>
              <a:rPr lang="en-US" dirty="0">
                <a:solidFill>
                  <a:srgbClr val="0070C0"/>
                </a:solidFill>
                <a:latin typeface="Arial"/>
                <a:cs typeface="Arial" charset="0"/>
              </a:rPr>
              <a:t>r</a:t>
            </a:r>
            <a:r>
              <a:rPr lang="en-US" baseline="-25000" dirty="0">
                <a:solidFill>
                  <a:srgbClr val="0070C0"/>
                </a:solidFill>
                <a:latin typeface="Arial"/>
                <a:cs typeface="Arial" charset="0"/>
              </a:rPr>
              <a:t>2</a:t>
            </a:r>
            <a:r>
              <a:rPr lang="en-US" dirty="0">
                <a:solidFill>
                  <a:srgbClr val="0070C0"/>
                </a:solidFill>
                <a:latin typeface="Arial"/>
                <a:cs typeface="Arial" charset="0"/>
              </a:rPr>
              <a:t>:  </a:t>
            </a:r>
            <a:r>
              <a:rPr lang="vi-VN" dirty="0">
                <a:solidFill>
                  <a:srgbClr val="0070C0"/>
                </a:solidFill>
                <a:latin typeface="Arial" charset="0"/>
                <a:cs typeface="Arial" charset="0"/>
              </a:rPr>
              <a:t>IF (</a:t>
            </a:r>
            <a:r>
              <a:rPr lang="en-US" dirty="0">
                <a:solidFill>
                  <a:srgbClr val="0070C0"/>
                </a:solidFill>
                <a:latin typeface="Arial" charset="0"/>
                <a:cs typeface="Arial" charset="0"/>
              </a:rPr>
              <a:t>m</a:t>
            </a:r>
            <a:r>
              <a:rPr lang="vi-VN" dirty="0">
                <a:solidFill>
                  <a:srgbClr val="0070C0"/>
                </a:solidFill>
                <a:latin typeface="Arial" charset="0"/>
                <a:cs typeface="Arial" charset="0"/>
              </a:rPr>
              <a:t>àu tóc = </a:t>
            </a:r>
            <a:r>
              <a:rPr lang="en-US" dirty="0">
                <a:solidFill>
                  <a:srgbClr val="0070C0"/>
                </a:solidFill>
                <a:latin typeface="Arial" charset="0"/>
                <a:cs typeface="Arial" charset="0"/>
              </a:rPr>
              <a:t>“</a:t>
            </a:r>
            <a:r>
              <a:rPr lang="vi-VN" dirty="0">
                <a:solidFill>
                  <a:srgbClr val="0070C0"/>
                </a:solidFill>
                <a:latin typeface="Arial" charset="0"/>
                <a:cs typeface="Arial" charset="0"/>
              </a:rPr>
              <a:t>đen</a:t>
            </a:r>
            <a:r>
              <a:rPr lang="en-US" dirty="0">
                <a:solidFill>
                  <a:srgbClr val="0070C0"/>
                </a:solidFill>
                <a:latin typeface="Arial" charset="0"/>
                <a:cs typeface="Arial" charset="0"/>
              </a:rPr>
              <a:t>”</a:t>
            </a:r>
            <a:r>
              <a:rPr lang="vi-VN" dirty="0">
                <a:solidFill>
                  <a:srgbClr val="0070C0"/>
                </a:solidFill>
                <a:latin typeface="Arial" charset="0"/>
                <a:cs typeface="Arial" charset="0"/>
              </a:rPr>
              <a:t>) AND (</a:t>
            </a:r>
            <a:r>
              <a:rPr lang="en-US" dirty="0">
                <a:solidFill>
                  <a:srgbClr val="0070C0"/>
                </a:solidFill>
                <a:latin typeface="Arial" charset="0"/>
                <a:cs typeface="Arial" charset="0"/>
              </a:rPr>
              <a:t>d</a:t>
            </a:r>
            <a:r>
              <a:rPr lang="vi-VN" dirty="0">
                <a:solidFill>
                  <a:srgbClr val="0070C0"/>
                </a:solidFill>
                <a:latin typeface="Arial" charset="0"/>
                <a:cs typeface="Arial" charset="0"/>
              </a:rPr>
              <a:t>ùng thuốc = </a:t>
            </a:r>
            <a:r>
              <a:rPr lang="en-US" dirty="0">
                <a:solidFill>
                  <a:srgbClr val="0070C0"/>
                </a:solidFill>
                <a:latin typeface="Arial" charset="0"/>
                <a:cs typeface="Arial" charset="0"/>
              </a:rPr>
              <a:t>“k</a:t>
            </a:r>
            <a:r>
              <a:rPr lang="vi-VN" dirty="0">
                <a:solidFill>
                  <a:srgbClr val="0070C0"/>
                </a:solidFill>
                <a:latin typeface="Arial" charset="0"/>
                <a:cs typeface="Arial" charset="0"/>
              </a:rPr>
              <a:t>hông</a:t>
            </a:r>
            <a:r>
              <a:rPr lang="en-US" dirty="0">
                <a:solidFill>
                  <a:srgbClr val="0070C0"/>
                </a:solidFill>
                <a:latin typeface="Arial" charset="0"/>
                <a:cs typeface="Arial" charset="0"/>
              </a:rPr>
              <a:t>”</a:t>
            </a:r>
            <a:r>
              <a:rPr lang="vi-VN" dirty="0">
                <a:solidFill>
                  <a:srgbClr val="0070C0"/>
                </a:solidFill>
                <a:latin typeface="Arial" charset="0"/>
                <a:cs typeface="Arial" charset="0"/>
              </a:rPr>
              <a:t>) THEN (</a:t>
            </a:r>
            <a:r>
              <a:rPr lang="en-US" dirty="0" err="1">
                <a:solidFill>
                  <a:srgbClr val="0070C0"/>
                </a:solidFill>
                <a:latin typeface="Arial" charset="0"/>
                <a:cs typeface="Arial" charset="0"/>
              </a:rPr>
              <a:t>kết</a:t>
            </a:r>
            <a:r>
              <a:rPr lang="en-US" dirty="0">
                <a:solidFill>
                  <a:srgbClr val="0070C0"/>
                </a:solidFill>
                <a:latin typeface="Arial" charset="0"/>
                <a:cs typeface="Arial" charset="0"/>
              </a:rPr>
              <a:t> </a:t>
            </a:r>
            <a:r>
              <a:rPr lang="en-US" dirty="0" err="1">
                <a:solidFill>
                  <a:srgbClr val="0070C0"/>
                </a:solidFill>
                <a:latin typeface="Arial" charset="0"/>
                <a:cs typeface="Arial" charset="0"/>
              </a:rPr>
              <a:t>quả</a:t>
            </a:r>
            <a:r>
              <a:rPr lang="en-US" dirty="0">
                <a:solidFill>
                  <a:srgbClr val="0070C0"/>
                </a:solidFill>
                <a:latin typeface="Arial" charset="0"/>
                <a:cs typeface="Arial" charset="0"/>
              </a:rPr>
              <a:t> = “</a:t>
            </a:r>
            <a:r>
              <a:rPr lang="en-US" dirty="0" err="1">
                <a:solidFill>
                  <a:srgbClr val="0070C0"/>
                </a:solidFill>
                <a:latin typeface="Arial" charset="0"/>
                <a:cs typeface="Arial" charset="0"/>
              </a:rPr>
              <a:t>bị</a:t>
            </a:r>
            <a:r>
              <a:rPr lang="en-US" dirty="0">
                <a:solidFill>
                  <a:srgbClr val="0070C0"/>
                </a:solidFill>
                <a:latin typeface="Arial" charset="0"/>
                <a:cs typeface="Arial" charset="0"/>
              </a:rPr>
              <a:t> </a:t>
            </a:r>
            <a:r>
              <a:rPr lang="en-US" dirty="0" err="1">
                <a:solidFill>
                  <a:srgbClr val="0070C0"/>
                </a:solidFill>
                <a:latin typeface="Arial" charset="0"/>
                <a:cs typeface="Arial" charset="0"/>
              </a:rPr>
              <a:t>cháy</a:t>
            </a:r>
            <a:r>
              <a:rPr lang="en-US" dirty="0">
                <a:solidFill>
                  <a:srgbClr val="0070C0"/>
                </a:solidFill>
                <a:latin typeface="Arial" charset="0"/>
                <a:cs typeface="Arial" charset="0"/>
              </a:rPr>
              <a:t>”</a:t>
            </a:r>
            <a:r>
              <a:rPr lang="vi-VN" dirty="0">
                <a:solidFill>
                  <a:srgbClr val="0070C0"/>
                </a:solidFill>
                <a:latin typeface="Arial" charset="0"/>
                <a:cs typeface="Arial" charset="0"/>
              </a:rPr>
              <a:t>)</a:t>
            </a:r>
            <a:endParaRPr lang="en-US" dirty="0">
              <a:solidFill>
                <a:srgbClr val="0070C0"/>
              </a:solidFill>
              <a:latin typeface="Arial"/>
              <a:cs typeface="Arial" charset="0"/>
            </a:endParaRPr>
          </a:p>
          <a:p>
            <a:pPr lvl="1" algn="just">
              <a:spcBef>
                <a:spcPts val="300"/>
              </a:spcBef>
              <a:defRPr/>
            </a:pPr>
            <a:r>
              <a:rPr lang="en-US" sz="2000" dirty="0">
                <a:solidFill>
                  <a:srgbClr val="0070C0"/>
                </a:solidFill>
                <a:latin typeface="Arial" charset="0"/>
                <a:cs typeface="Arial" charset="0"/>
              </a:rPr>
              <a:t>(8) </a:t>
            </a:r>
            <a:r>
              <a:rPr lang="en-US" sz="2000" dirty="0" err="1">
                <a:solidFill>
                  <a:srgbClr val="0070C0"/>
                </a:solidFill>
                <a:latin typeface="Arial" charset="0"/>
                <a:cs typeface="Arial" charset="0"/>
              </a:rPr>
              <a:t>Chuyển</a:t>
            </a:r>
            <a:r>
              <a:rPr lang="en-US" sz="2000" dirty="0">
                <a:solidFill>
                  <a:srgbClr val="0070C0"/>
                </a:solidFill>
                <a:latin typeface="Arial" charset="0"/>
                <a:cs typeface="Arial" charset="0"/>
              </a:rPr>
              <a:t> sang </a:t>
            </a:r>
            <a:r>
              <a:rPr lang="en-US" sz="2000" dirty="0" err="1">
                <a:solidFill>
                  <a:srgbClr val="0070C0"/>
                </a:solidFill>
                <a:latin typeface="Arial" charset="0"/>
                <a:cs typeface="Arial" charset="0"/>
              </a:rPr>
              <a:t>bảng</a:t>
            </a:r>
            <a:r>
              <a:rPr lang="en-US" sz="2000" dirty="0">
                <a:solidFill>
                  <a:srgbClr val="0070C0"/>
                </a:solidFill>
                <a:latin typeface="Arial" charset="0"/>
                <a:cs typeface="Arial" charset="0"/>
              </a:rPr>
              <a:t> con 2 </a:t>
            </a:r>
            <a:r>
              <a:rPr lang="en-US" sz="2000" dirty="0" err="1">
                <a:solidFill>
                  <a:srgbClr val="0070C0"/>
                </a:solidFill>
                <a:latin typeface="Arial" charset="0"/>
                <a:cs typeface="Arial" charset="0"/>
              </a:rPr>
              <a:t>và</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bắt</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đầu</a:t>
            </a:r>
            <a:r>
              <a:rPr lang="en-US" sz="2000" dirty="0">
                <a:solidFill>
                  <a:srgbClr val="0070C0"/>
                </a:solidFill>
                <a:latin typeface="Arial" charset="0"/>
                <a:cs typeface="Arial" charset="0"/>
              </a:rPr>
              <a:t> </a:t>
            </a:r>
            <a:r>
              <a:rPr lang="en-US" sz="2000" dirty="0" err="1">
                <a:solidFill>
                  <a:srgbClr val="0070C0"/>
                </a:solidFill>
                <a:latin typeface="Arial" charset="0"/>
                <a:cs typeface="Arial" charset="0"/>
              </a:rPr>
              <a:t>bước</a:t>
            </a:r>
            <a:r>
              <a:rPr lang="en-US" sz="2000" dirty="0">
                <a:solidFill>
                  <a:srgbClr val="0070C0"/>
                </a:solidFill>
                <a:latin typeface="Arial" charset="0"/>
                <a:cs typeface="Arial" charset="0"/>
              </a:rPr>
              <a:t> (2)</a:t>
            </a:r>
          </a:p>
        </p:txBody>
      </p:sp>
    </p:spTree>
    <p:extLst>
      <p:ext uri="{BB962C8B-B14F-4D97-AF65-F5344CB8AC3E}">
        <p14:creationId xmlns:p14="http://schemas.microsoft.com/office/powerpoint/2010/main" val="146183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
                                            <p:txEl>
                                              <p:pRg st="1" end="1"/>
                                            </p:txEl>
                                          </p:spTgt>
                                        </p:tgtEl>
                                        <p:attrNameLst>
                                          <p:attrName>style.visibility</p:attrName>
                                        </p:attrNameLst>
                                      </p:cBhvr>
                                      <p:to>
                                        <p:strVal val="visible"/>
                                      </p:to>
                                    </p:set>
                                    <p:anim calcmode="lin" valueType="num">
                                      <p:cBhvr additive="base">
                                        <p:cTn id="38"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 calcmode="lin" valueType="num">
                                      <p:cBhvr additive="base">
                                        <p:cTn id="50"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7">
                                            <p:txEl>
                                              <p:pRg st="1" end="1"/>
                                            </p:txEl>
                                          </p:spTgt>
                                        </p:tgtEl>
                                        <p:attrNameLst>
                                          <p:attrName>style.visibility</p:attrName>
                                        </p:attrNameLst>
                                      </p:cBhvr>
                                      <p:to>
                                        <p:strVal val="visible"/>
                                      </p:to>
                                    </p:set>
                                    <p:anim calcmode="lin" valueType="num">
                                      <p:cBhvr additive="base">
                                        <p:cTn id="56"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62</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{6}</a:t>
            </a:r>
          </a:p>
        </p:txBody>
      </p:sp>
      <p:graphicFrame>
        <p:nvGraphicFramePr>
          <p:cNvPr id="11" name="Table 10"/>
          <p:cNvGraphicFramePr>
            <a:graphicFrameLocks noGrp="1"/>
          </p:cNvGraphicFramePr>
          <p:nvPr>
            <p:extLst>
              <p:ext uri="{D42A27DB-BD31-4B8C-83A1-F6EECF244321}">
                <p14:modId xmlns:p14="http://schemas.microsoft.com/office/powerpoint/2010/main" val="390874042"/>
              </p:ext>
            </p:extLst>
          </p:nvPr>
        </p:nvGraphicFramePr>
        <p:xfrm>
          <a:off x="5486400" y="532426"/>
          <a:ext cx="5105400" cy="175133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081157820"/>
                    </a:ext>
                  </a:extLst>
                </a:gridCol>
                <a:gridCol w="793750">
                  <a:extLst>
                    <a:ext uri="{9D8B030D-6E8A-4147-A177-3AD203B41FA5}">
                      <a16:colId xmlns:a16="http://schemas.microsoft.com/office/drawing/2014/main" val="1270365381"/>
                    </a:ext>
                  </a:extLst>
                </a:gridCol>
                <a:gridCol w="982663">
                  <a:extLst>
                    <a:ext uri="{9D8B030D-6E8A-4147-A177-3AD203B41FA5}">
                      <a16:colId xmlns:a16="http://schemas.microsoft.com/office/drawing/2014/main" val="3004881675"/>
                    </a:ext>
                  </a:extLst>
                </a:gridCol>
                <a:gridCol w="949325">
                  <a:extLst>
                    <a:ext uri="{9D8B030D-6E8A-4147-A177-3AD203B41FA5}">
                      <a16:colId xmlns:a16="http://schemas.microsoft.com/office/drawing/2014/main" val="1732725846"/>
                    </a:ext>
                  </a:extLst>
                </a:gridCol>
                <a:gridCol w="1108075">
                  <a:extLst>
                    <a:ext uri="{9D8B030D-6E8A-4147-A177-3AD203B41FA5}">
                      <a16:colId xmlns:a16="http://schemas.microsoft.com/office/drawing/2014/main" val="1576476743"/>
                    </a:ext>
                  </a:extLst>
                </a:gridCol>
                <a:gridCol w="763587">
                  <a:extLst>
                    <a:ext uri="{9D8B030D-6E8A-4147-A177-3AD203B41FA5}">
                      <a16:colId xmlns:a16="http://schemas.microsoft.com/office/drawing/2014/main" val="3273787828"/>
                    </a:ext>
                  </a:extLst>
                </a:gridCol>
              </a:tblGrid>
              <a:tr h="195943">
                <a:tc gridSpan="6">
                  <a:txBody>
                    <a:bodyPr/>
                    <a:lstStyle/>
                    <a:p>
                      <a:pPr algn="ctr" fontAlgn="b"/>
                      <a:r>
                        <a:rPr lang="en-US" sz="1600" b="0" i="0" u="none" strike="noStrike" dirty="0" err="1">
                          <a:solidFill>
                            <a:srgbClr val="0070C0"/>
                          </a:solidFill>
                          <a:effectLst/>
                          <a:latin typeface="Arial" panose="020B0604020202020204" pitchFamily="34" charset="0"/>
                        </a:rPr>
                        <a:t>Bảng</a:t>
                      </a:r>
                      <a:r>
                        <a:rPr lang="en-US" sz="1600" b="0" i="0" u="none" strike="noStrike" baseline="0" dirty="0">
                          <a:solidFill>
                            <a:srgbClr val="0070C0"/>
                          </a:solidFill>
                          <a:effectLst/>
                          <a:latin typeface="Arial" panose="020B0604020202020204" pitchFamily="34" charset="0"/>
                        </a:rPr>
                        <a:t> con 2</a:t>
                      </a:r>
                      <a:endParaRPr lang="en-US" sz="1600" b="0" i="0" u="none" strike="noStrike" dirty="0">
                        <a:solidFill>
                          <a:srgbClr val="0070C0"/>
                        </a:solidFill>
                        <a:effectLst/>
                        <a:latin typeface="Arial" panose="020B0604020202020204" pitchFamily="34"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695604603"/>
                  </a:ext>
                </a:extLst>
              </a:tr>
              <a:tr h="195943">
                <a:tc>
                  <a:txBody>
                    <a:bodyPr/>
                    <a:lstStyle/>
                    <a:p>
                      <a:pPr algn="ctr" fontAlgn="b"/>
                      <a:r>
                        <a:rPr lang="en-US" sz="1600" u="none" strike="noStrike">
                          <a:solidFill>
                            <a:srgbClr val="0070C0"/>
                          </a:solidFill>
                          <a:effectLst/>
                        </a:rPr>
                        <a:t>STT</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Màu tóc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Chiều cao</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Cân nặng</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Dùng thuốc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Kết quả</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10815309"/>
                  </a:ext>
                </a:extLst>
              </a:tr>
              <a:tr h="195943">
                <a:tc>
                  <a:txBody>
                    <a:bodyPr/>
                    <a:lstStyle/>
                    <a:p>
                      <a:pPr algn="ctr" fontAlgn="b"/>
                      <a:r>
                        <a:rPr lang="en-US" sz="1600" b="0" i="0" u="none" strike="noStrike">
                          <a:solidFill>
                            <a:srgbClr val="0070C0"/>
                          </a:solidFill>
                          <a:effectLst/>
                          <a:latin typeface="+mn-lt"/>
                        </a:rPr>
                        <a:t>2</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Cao</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Vừa</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79440391"/>
                  </a:ext>
                </a:extLst>
              </a:tr>
              <a:tr h="195943">
                <a:tc>
                  <a:txBody>
                    <a:bodyPr/>
                    <a:lstStyle/>
                    <a:p>
                      <a:pPr algn="ctr" fontAlgn="b"/>
                      <a:r>
                        <a:rPr lang="en-US" sz="1600" b="0" i="0" u="none" strike="noStrike">
                          <a:solidFill>
                            <a:srgbClr val="0070C0"/>
                          </a:solidFill>
                          <a:effectLst/>
                          <a:latin typeface="+mn-lt"/>
                        </a:rPr>
                        <a:t>3</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Thấp</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Vừa</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7176613"/>
                  </a:ext>
                </a:extLst>
              </a:tr>
              <a:tr h="195943">
                <a:tc>
                  <a:txBody>
                    <a:bodyPr/>
                    <a:lstStyle/>
                    <a:p>
                      <a:pPr algn="ctr" fontAlgn="b"/>
                      <a:r>
                        <a:rPr lang="en-US" sz="1600" b="0" i="0" u="none" strike="noStrike">
                          <a:solidFill>
                            <a:srgbClr val="0070C0"/>
                          </a:solidFill>
                          <a:effectLst/>
                          <a:latin typeface="+mn-lt"/>
                        </a:rPr>
                        <a:t>6</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Cao</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Nặng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258802317"/>
                  </a:ext>
                </a:extLst>
              </a:tr>
              <a:tr h="195943">
                <a:tc>
                  <a:txBody>
                    <a:bodyPr/>
                    <a:lstStyle/>
                    <a:p>
                      <a:pPr algn="ctr" fontAlgn="b"/>
                      <a:r>
                        <a:rPr lang="en-US" sz="1600" b="0" i="0" u="none" strike="noStrike">
                          <a:solidFill>
                            <a:srgbClr val="0070C0"/>
                          </a:solidFill>
                          <a:effectLst/>
                          <a:latin typeface="Arial" panose="020B0604020202020204" pitchFamily="34" charset="0"/>
                        </a:rPr>
                        <a:t>7</a:t>
                      </a:r>
                    </a:p>
                  </a:txBody>
                  <a:tcPr marL="6350" marR="6350" marT="6350" marB="0" anchor="ctr"/>
                </a:tc>
                <a:tc>
                  <a:txBody>
                    <a:bodyPr/>
                    <a:lstStyle/>
                    <a:p>
                      <a:pPr algn="ctr" fontAlgn="b"/>
                      <a:r>
                        <a:rPr lang="en-US" sz="1600" u="none" strike="noStrike">
                          <a:solidFill>
                            <a:srgbClr val="0070C0"/>
                          </a:solidFill>
                          <a:effectLst/>
                        </a:rPr>
                        <a:t>Râm</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TB</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Nặng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696517420"/>
                  </a:ext>
                </a:extLst>
              </a:tr>
              <a:tr h="195943">
                <a:tc>
                  <a:txBody>
                    <a:bodyPr/>
                    <a:lstStyle/>
                    <a:p>
                      <a:pPr algn="ctr" fontAlgn="b"/>
                      <a:r>
                        <a:rPr lang="en-US" sz="1600" b="0" i="0" u="none" strike="noStrike">
                          <a:solidFill>
                            <a:srgbClr val="0070C0"/>
                          </a:solidFill>
                          <a:effectLst/>
                          <a:latin typeface="+mn-lt"/>
                        </a:rPr>
                        <a:t>8</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Thấp</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Nhẹ</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dirty="0" err="1">
                          <a:solidFill>
                            <a:srgbClr val="0070C0"/>
                          </a:solidFill>
                          <a:effectLst/>
                        </a:rPr>
                        <a:t>Không</a:t>
                      </a:r>
                      <a:endParaRPr lang="en-US" sz="1600" b="0" i="0" u="none" strike="noStrike" dirty="0">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69597908"/>
                  </a:ext>
                </a:extLst>
              </a:tr>
            </a:tbl>
          </a:graphicData>
        </a:graphic>
      </p:graphicFrame>
      <p:sp>
        <p:nvSpPr>
          <p:cNvPr id="12" name="Rectangle 11"/>
          <p:cNvSpPr>
            <a:spLocks noChangeArrowheads="1"/>
          </p:cNvSpPr>
          <p:nvPr/>
        </p:nvSpPr>
        <p:spPr bwMode="auto">
          <a:xfrm>
            <a:off x="1507719" y="2209800"/>
            <a:ext cx="9144000" cy="381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charset="0"/>
                <a:cs typeface="Arial" charset="0"/>
              </a:rPr>
              <a:t>(2) j = 1</a:t>
            </a:r>
          </a:p>
          <a:p>
            <a:pPr lvl="1" algn="just">
              <a:spcBef>
                <a:spcPts val="300"/>
              </a:spcBef>
              <a:defRPr/>
            </a:pPr>
            <a:r>
              <a:rPr lang="en-US" sz="2000" dirty="0">
                <a:solidFill>
                  <a:srgbClr val="0070C0"/>
                </a:solidFill>
                <a:latin typeface="Arial"/>
                <a:cs typeface="Arial" charset="0"/>
              </a:rPr>
              <a:t>(3)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a:t>
            </a:r>
            <a:r>
              <a:rPr lang="en-US" sz="2000" dirty="0" err="1">
                <a:solidFill>
                  <a:srgbClr val="0070C0"/>
                </a:solidFill>
                <a:latin typeface="Arial"/>
                <a:cs typeface="Arial" charset="0"/>
              </a:rPr>
              <a:t>chiều</a:t>
            </a:r>
            <a:r>
              <a:rPr lang="en-US" sz="2000" dirty="0">
                <a:solidFill>
                  <a:srgbClr val="0070C0"/>
                </a:solidFill>
                <a:latin typeface="Arial"/>
                <a:cs typeface="Arial" charset="0"/>
              </a:rPr>
              <a:t> </a:t>
            </a:r>
            <a:r>
              <a:rPr lang="en-US" sz="2000" dirty="0" err="1">
                <a:solidFill>
                  <a:srgbClr val="0070C0"/>
                </a:solidFill>
                <a:latin typeface="Arial"/>
                <a:cs typeface="Arial" charset="0"/>
              </a:rPr>
              <a:t>cao</a:t>
            </a:r>
            <a:r>
              <a:rPr lang="en-US" sz="2000" dirty="0">
                <a:solidFill>
                  <a:srgbClr val="0070C0"/>
                </a:solidFill>
                <a:latin typeface="Arial"/>
                <a:cs typeface="Arial" charset="0"/>
              </a:rPr>
              <a:t>], [</a:t>
            </a:r>
            <a:r>
              <a:rPr lang="en-US" sz="2000" dirty="0" err="1">
                <a:solidFill>
                  <a:srgbClr val="0070C0"/>
                </a:solidFill>
                <a:latin typeface="Arial"/>
                <a:cs typeface="Arial" charset="0"/>
              </a:rPr>
              <a:t>cân</a:t>
            </a:r>
            <a:r>
              <a:rPr lang="en-US" sz="2000" dirty="0">
                <a:solidFill>
                  <a:srgbClr val="0070C0"/>
                </a:solidFill>
                <a:latin typeface="Arial"/>
                <a:cs typeface="Arial" charset="0"/>
              </a:rPr>
              <a:t> </a:t>
            </a:r>
            <a:r>
              <a:rPr lang="en-US" sz="2000" dirty="0" err="1">
                <a:solidFill>
                  <a:srgbClr val="0070C0"/>
                </a:solidFill>
                <a:latin typeface="Arial"/>
                <a:cs typeface="Arial" charset="0"/>
              </a:rPr>
              <a:t>nặng</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(4) </a:t>
            </a:r>
          </a:p>
        </p:txBody>
      </p:sp>
      <p:graphicFrame>
        <p:nvGraphicFramePr>
          <p:cNvPr id="13" name="Table 12"/>
          <p:cNvGraphicFramePr>
            <a:graphicFrameLocks noGrp="1"/>
          </p:cNvGraphicFramePr>
          <p:nvPr>
            <p:extLst>
              <p:ext uri="{D42A27DB-BD31-4B8C-83A1-F6EECF244321}">
                <p14:modId xmlns:p14="http://schemas.microsoft.com/office/powerpoint/2010/main" val="1829311779"/>
              </p:ext>
            </p:extLst>
          </p:nvPr>
        </p:nvGraphicFramePr>
        <p:xfrm>
          <a:off x="2514600" y="3048000"/>
          <a:ext cx="5448618" cy="676910"/>
        </p:xfrm>
        <a:graphic>
          <a:graphicData uri="http://schemas.openxmlformats.org/drawingml/2006/table">
            <a:tbl>
              <a:tblPr>
                <a:tableStyleId>{5940675A-B579-460E-94D1-54222C63F5DA}</a:tableStyleId>
              </a:tblPr>
              <a:tblGrid>
                <a:gridCol w="1135380">
                  <a:extLst>
                    <a:ext uri="{9D8B030D-6E8A-4147-A177-3AD203B41FA5}">
                      <a16:colId xmlns:a16="http://schemas.microsoft.com/office/drawing/2014/main" val="3569017765"/>
                    </a:ext>
                  </a:extLst>
                </a:gridCol>
                <a:gridCol w="1391603">
                  <a:extLst>
                    <a:ext uri="{9D8B030D-6E8A-4147-A177-3AD203B41FA5}">
                      <a16:colId xmlns:a16="http://schemas.microsoft.com/office/drawing/2014/main" val="1597983632"/>
                    </a:ext>
                  </a:extLst>
                </a:gridCol>
                <a:gridCol w="1386840">
                  <a:extLst>
                    <a:ext uri="{9D8B030D-6E8A-4147-A177-3AD203B41FA5}">
                      <a16:colId xmlns:a16="http://schemas.microsoft.com/office/drawing/2014/main" val="2569519589"/>
                    </a:ext>
                  </a:extLst>
                </a:gridCol>
                <a:gridCol w="1534795">
                  <a:extLst>
                    <a:ext uri="{9D8B030D-6E8A-4147-A177-3AD203B41FA5}">
                      <a16:colId xmlns:a16="http://schemas.microsoft.com/office/drawing/2014/main" val="3492031562"/>
                    </a:ext>
                  </a:extLst>
                </a:gridCol>
              </a:tblGrid>
              <a:tr h="351155">
                <a:tc>
                  <a:txBody>
                    <a:bodyPr/>
                    <a:lstStyle/>
                    <a:p>
                      <a:pPr marL="104775" marR="0" algn="l" eaLnBrk="0" hangingPunct="0">
                        <a:lnSpc>
                          <a:spcPct val="100000"/>
                        </a:lnSpc>
                        <a:spcBef>
                          <a:spcPts val="75"/>
                        </a:spcBef>
                        <a:spcAft>
                          <a:spcPts val="0"/>
                        </a:spcAft>
                      </a:pPr>
                      <a:r>
                        <a:rPr lang="en-US" sz="1600" spc="-5">
                          <a:solidFill>
                            <a:srgbClr val="0070C0"/>
                          </a:solidFill>
                          <a:effectLst/>
                          <a:latin typeface="+mn-lt"/>
                        </a:rPr>
                        <a:t>[Màu</a:t>
                      </a:r>
                      <a:r>
                        <a:rPr lang="en-US" sz="1600" spc="5">
                          <a:solidFill>
                            <a:srgbClr val="0070C0"/>
                          </a:solidFill>
                          <a:effectLst/>
                          <a:latin typeface="+mn-lt"/>
                        </a:rPr>
                        <a:t> </a:t>
                      </a:r>
                      <a:r>
                        <a:rPr lang="en-US" sz="1600">
                          <a:solidFill>
                            <a:srgbClr val="0070C0"/>
                          </a:solidFill>
                          <a:effectLst/>
                          <a:latin typeface="+mn-lt"/>
                        </a:rPr>
                        <a:t>tóc]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76530" marR="0" algn="l" eaLnBrk="0" hangingPunct="0">
                        <a:lnSpc>
                          <a:spcPct val="100000"/>
                        </a:lnSpc>
                        <a:spcBef>
                          <a:spcPts val="75"/>
                        </a:spcBef>
                        <a:spcAft>
                          <a:spcPts val="0"/>
                        </a:spcAft>
                      </a:pPr>
                      <a:r>
                        <a:rPr lang="en-US" sz="1600" spc="-5">
                          <a:solidFill>
                            <a:srgbClr val="0070C0"/>
                          </a:solidFill>
                          <a:effectLst/>
                          <a:latin typeface="+mn-lt"/>
                        </a:rPr>
                        <a:t>[Chiều</a:t>
                      </a:r>
                      <a:r>
                        <a:rPr lang="en-US" sz="1600">
                          <a:solidFill>
                            <a:srgbClr val="0070C0"/>
                          </a:solidFill>
                          <a:effectLst/>
                          <a:latin typeface="+mn-lt"/>
                        </a:rPr>
                        <a:t> </a:t>
                      </a:r>
                      <a:r>
                        <a:rPr lang="en-US" sz="1600" spc="-5">
                          <a:solidFill>
                            <a:srgbClr val="0070C0"/>
                          </a:solidFill>
                          <a:effectLst/>
                          <a:latin typeface="+mn-lt"/>
                        </a:rPr>
                        <a:t>cao]</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201295" marR="0" algn="l" eaLnBrk="0" hangingPunct="0">
                        <a:lnSpc>
                          <a:spcPct val="100000"/>
                        </a:lnSpc>
                        <a:spcBef>
                          <a:spcPts val="75"/>
                        </a:spcBef>
                        <a:spcAft>
                          <a:spcPts val="0"/>
                        </a:spcAft>
                      </a:pPr>
                      <a:r>
                        <a:rPr lang="en-US" sz="1600" spc="-5">
                          <a:solidFill>
                            <a:srgbClr val="0070C0"/>
                          </a:solidFill>
                          <a:effectLst/>
                          <a:latin typeface="+mn-lt"/>
                        </a:rPr>
                        <a:t>[Cân</a:t>
                      </a:r>
                      <a:r>
                        <a:rPr lang="en-US" sz="1600">
                          <a:solidFill>
                            <a:srgbClr val="0070C0"/>
                          </a:solidFill>
                          <a:effectLst/>
                          <a:latin typeface="+mn-lt"/>
                        </a:rPr>
                        <a:t> nặng]</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91135" marR="0" algn="l" eaLnBrk="0" hangingPunct="0">
                        <a:lnSpc>
                          <a:spcPct val="100000"/>
                        </a:lnSpc>
                        <a:spcBef>
                          <a:spcPts val="75"/>
                        </a:spcBef>
                        <a:spcAft>
                          <a:spcPts val="0"/>
                        </a:spcAft>
                      </a:pPr>
                      <a:r>
                        <a:rPr lang="en-US" sz="1600" spc="-5">
                          <a:solidFill>
                            <a:srgbClr val="0070C0"/>
                          </a:solidFill>
                          <a:effectLst/>
                          <a:latin typeface="+mn-lt"/>
                        </a:rPr>
                        <a:t>[Dùng</a:t>
                      </a:r>
                      <a:r>
                        <a:rPr lang="en-US" sz="1600">
                          <a:solidFill>
                            <a:srgbClr val="0070C0"/>
                          </a:solidFill>
                          <a:effectLst/>
                          <a:latin typeface="+mn-lt"/>
                        </a:rPr>
                        <a:t> thuốc]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487954707"/>
                  </a:ext>
                </a:extLst>
              </a:tr>
              <a:tr h="325755">
                <a:tc>
                  <a:txBody>
                    <a:bodyPr/>
                    <a:lstStyle/>
                    <a:p>
                      <a:pPr marL="257175" marR="0" algn="l" eaLnBrk="0" hangingPunct="0">
                        <a:lnSpc>
                          <a:spcPct val="100000"/>
                        </a:lnSpc>
                        <a:spcBef>
                          <a:spcPts val="440"/>
                        </a:spcBef>
                        <a:spcAft>
                          <a:spcPts val="0"/>
                        </a:spcAft>
                      </a:pPr>
                      <a:r>
                        <a:rPr lang="en-US" sz="1600" spc="-5" dirty="0" err="1">
                          <a:solidFill>
                            <a:srgbClr val="0070C0"/>
                          </a:solidFill>
                          <a:effectLst/>
                          <a:latin typeface="+mn-lt"/>
                        </a:rPr>
                        <a:t>Râm</a:t>
                      </a:r>
                      <a:r>
                        <a:rPr lang="en-US" sz="1600" dirty="0">
                          <a:solidFill>
                            <a:srgbClr val="0070C0"/>
                          </a:solidFill>
                          <a:effectLst/>
                          <a:latin typeface="+mn-lt"/>
                        </a:rPr>
                        <a:t> (3)</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eaLnBrk="0" hangingPunct="0">
                        <a:lnSpc>
                          <a:spcPct val="100000"/>
                        </a:lnSpc>
                        <a:spcBef>
                          <a:spcPts val="320"/>
                        </a:spcBef>
                        <a:spcAft>
                          <a:spcPts val="0"/>
                        </a:spcAft>
                      </a:pPr>
                      <a:r>
                        <a:rPr lang="en-US" sz="1600">
                          <a:solidFill>
                            <a:srgbClr val="0070C0"/>
                          </a:solidFill>
                          <a:effectLst/>
                          <a:latin typeface="+mn-lt"/>
                          <a:ea typeface="Calibri" panose="020F0502020204030204" pitchFamily="34" charset="0"/>
                          <a:cs typeface="Times New Roman" panose="02020603050405020304" pitchFamily="18" charset="0"/>
                        </a:rPr>
                        <a:t>Cao (2)</a:t>
                      </a:r>
                    </a:p>
                  </a:txBody>
                  <a:tcPr marL="68580" marR="68580" marT="0" marB="0" anchor="ctr"/>
                </a:tc>
                <a:tc>
                  <a:txBody>
                    <a:bodyPr/>
                    <a:lstStyle/>
                    <a:p>
                      <a:pPr marL="1270" marR="0" indent="0" algn="ctr" defTabSz="914400" rtl="0" eaLnBrk="0" fontAlgn="auto" latinLnBrk="0" hangingPunct="0">
                        <a:lnSpc>
                          <a:spcPct val="100000"/>
                        </a:lnSpc>
                        <a:spcBef>
                          <a:spcPts val="320"/>
                        </a:spcBef>
                        <a:spcAft>
                          <a:spcPts val="0"/>
                        </a:spcAft>
                        <a:buClrTx/>
                        <a:buSzTx/>
                        <a:buFontTx/>
                        <a:buNone/>
                        <a:tabLst/>
                        <a:defRPr/>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89230" marR="0" indent="0" algn="ctr" defTabSz="914400" rtl="0" eaLnBrk="0" fontAlgn="auto" latinLnBrk="0" hangingPunct="0">
                        <a:lnSpc>
                          <a:spcPct val="100000"/>
                        </a:lnSpc>
                        <a:spcBef>
                          <a:spcPts val="320"/>
                        </a:spcBef>
                        <a:spcAft>
                          <a:spcPts val="0"/>
                        </a:spcAft>
                        <a:buClrTx/>
                        <a:buSzTx/>
                        <a:buFontTx/>
                        <a:buNone/>
                        <a:tabLst/>
                        <a:defRPr/>
                      </a:pPr>
                      <a:r>
                        <a:rPr lang="en-US" sz="1600" dirty="0" err="1">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Có</a:t>
                      </a:r>
                      <a:r>
                        <a:rPr lang="en-US" sz="1600" baseline="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 (3)</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5948688"/>
                  </a:ext>
                </a:extLst>
              </a:tr>
            </a:tbl>
          </a:graphicData>
        </a:graphic>
      </p:graphicFrame>
      <p:sp>
        <p:nvSpPr>
          <p:cNvPr id="14" name="Rectangle 13"/>
          <p:cNvSpPr>
            <a:spLocks noChangeArrowheads="1"/>
          </p:cNvSpPr>
          <p:nvPr/>
        </p:nvSpPr>
        <p:spPr bwMode="auto">
          <a:xfrm>
            <a:off x="1524000" y="3733800"/>
            <a:ext cx="9144000" cy="381000"/>
          </a:xfrm>
          <a:prstGeom prst="rect">
            <a:avLst/>
          </a:prstGeom>
          <a:noFill/>
          <a:ln w="9525">
            <a:noFill/>
            <a:miter lim="800000"/>
            <a:headEnd/>
            <a:tailEnd/>
          </a:ln>
        </p:spPr>
        <p:txBody>
          <a:bodyPr/>
          <a:lstStyle/>
          <a:p>
            <a:pPr marL="1257300" lvl="2" indent="-342900" algn="just">
              <a:spcBef>
                <a:spcPts val="300"/>
              </a:spcBef>
              <a:buFont typeface="Symbol" panose="05050102010706020507" pitchFamily="18" charset="2"/>
              <a:buChar char="®"/>
              <a:defRPr/>
            </a:pPr>
            <a:r>
              <a:rPr lang="en-US" sz="2000" dirty="0">
                <a:solidFill>
                  <a:srgbClr val="0070C0"/>
                </a:solidFill>
                <a:latin typeface="Arial"/>
                <a:cs typeface="Arial" charset="0"/>
              </a:rPr>
              <a:t>max-combination: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 “</a:t>
            </a:r>
            <a:r>
              <a:rPr lang="en-US" sz="2000" dirty="0" err="1">
                <a:solidFill>
                  <a:srgbClr val="0070C0"/>
                </a:solidFill>
                <a:latin typeface="Arial"/>
                <a:cs typeface="Arial" charset="0"/>
              </a:rPr>
              <a:t>Râm</a:t>
            </a:r>
            <a:r>
              <a:rPr lang="en-US" sz="2000" dirty="0">
                <a:solidFill>
                  <a:srgbClr val="0070C0"/>
                </a:solidFill>
                <a:latin typeface="Arial"/>
                <a:cs typeface="Arial" charset="0"/>
              </a:rPr>
              <a:t>” </a:t>
            </a:r>
            <a:r>
              <a:rPr lang="en-US" sz="2000" dirty="0" err="1">
                <a:solidFill>
                  <a:srgbClr val="0070C0"/>
                </a:solidFill>
                <a:latin typeface="Arial"/>
                <a:cs typeface="Arial" charset="0"/>
              </a:rPr>
              <a:t>và</a:t>
            </a:r>
            <a:r>
              <a:rPr lang="en-US" sz="2000" dirty="0">
                <a:solidFill>
                  <a:srgbClr val="0070C0"/>
                </a:solidFill>
                <a:latin typeface="Arial"/>
                <a:cs typeface="Arial" charset="0"/>
              </a:rPr>
              <a:t>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 = “</a:t>
            </a:r>
            <a:r>
              <a:rPr lang="en-US" sz="2000" dirty="0" err="1">
                <a:solidFill>
                  <a:srgbClr val="0070C0"/>
                </a:solidFill>
                <a:latin typeface="Arial"/>
                <a:cs typeface="Arial" charset="0"/>
              </a:rPr>
              <a:t>có</a:t>
            </a:r>
            <a:r>
              <a:rPr lang="en-US" sz="2000" dirty="0">
                <a:solidFill>
                  <a:srgbClr val="0070C0"/>
                </a:solidFill>
                <a:latin typeface="Arial"/>
                <a:cs typeface="Arial" charset="0"/>
              </a:rPr>
              <a:t>”</a:t>
            </a:r>
          </a:p>
          <a:p>
            <a:pPr marL="1257300" lvl="2" indent="-342900" algn="just">
              <a:spcBef>
                <a:spcPts val="300"/>
              </a:spcBef>
              <a:buFont typeface="Symbol" panose="05050102010706020507" pitchFamily="18" charset="2"/>
              <a:buChar char="®"/>
              <a:defRPr/>
            </a:pPr>
            <a:r>
              <a:rPr lang="en-US" sz="2000" dirty="0" err="1">
                <a:solidFill>
                  <a:srgbClr val="0070C0"/>
                </a:solidFill>
                <a:latin typeface="Arial"/>
                <a:cs typeface="Arial" charset="0"/>
              </a:rPr>
              <a:t>Chọn</a:t>
            </a:r>
            <a:r>
              <a:rPr lang="en-US" sz="2000" dirty="0">
                <a:solidFill>
                  <a:srgbClr val="0070C0"/>
                </a:solidFill>
                <a:latin typeface="Arial"/>
                <a:cs typeface="Arial" charset="0"/>
              </a:rPr>
              <a:t> </a:t>
            </a:r>
            <a:r>
              <a:rPr lang="en-US" sz="2000" dirty="0" err="1">
                <a:solidFill>
                  <a:srgbClr val="0070C0"/>
                </a:solidFill>
                <a:latin typeface="Arial"/>
                <a:cs typeface="Arial" charset="0"/>
              </a:rPr>
              <a:t>tổ</a:t>
            </a:r>
            <a:r>
              <a:rPr lang="en-US" sz="2000" dirty="0">
                <a:solidFill>
                  <a:srgbClr val="0070C0"/>
                </a:solidFill>
                <a:latin typeface="Arial"/>
                <a:cs typeface="Arial" charset="0"/>
              </a:rPr>
              <a:t> </a:t>
            </a:r>
            <a:r>
              <a:rPr lang="en-US" sz="2000" dirty="0" err="1">
                <a:solidFill>
                  <a:srgbClr val="0070C0"/>
                </a:solidFill>
                <a:latin typeface="Arial"/>
                <a:cs typeface="Arial" charset="0"/>
              </a:rPr>
              <a:t>hợp</a:t>
            </a:r>
            <a:r>
              <a:rPr lang="en-US" sz="2000" dirty="0">
                <a:solidFill>
                  <a:srgbClr val="0070C0"/>
                </a:solidFill>
                <a:latin typeface="Arial"/>
                <a:cs typeface="Arial" charset="0"/>
              </a:rPr>
              <a:t> </a:t>
            </a:r>
            <a:r>
              <a:rPr lang="en-US" sz="2000" dirty="0" err="1">
                <a:solidFill>
                  <a:srgbClr val="0070C0"/>
                </a:solidFill>
                <a:latin typeface="Arial"/>
                <a:cs typeface="Arial" charset="0"/>
              </a:rPr>
              <a:t>đầu</a:t>
            </a:r>
            <a:r>
              <a:rPr lang="en-US" sz="2000" dirty="0">
                <a:solidFill>
                  <a:srgbClr val="0070C0"/>
                </a:solidFill>
                <a:latin typeface="Arial"/>
                <a:cs typeface="Arial" charset="0"/>
              </a:rPr>
              <a:t> </a:t>
            </a:r>
            <a:r>
              <a:rPr lang="en-US" sz="2000" dirty="0" err="1">
                <a:solidFill>
                  <a:srgbClr val="0070C0"/>
                </a:solidFill>
                <a:latin typeface="Arial"/>
                <a:cs typeface="Arial" charset="0"/>
              </a:rPr>
              <a:t>tiên</a:t>
            </a:r>
            <a:r>
              <a:rPr lang="en-US" sz="2000" dirty="0">
                <a:solidFill>
                  <a:srgbClr val="0070C0"/>
                </a:solidFill>
                <a:latin typeface="Arial"/>
                <a:cs typeface="Arial" charset="0"/>
              </a:rPr>
              <a:t>: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 “</a:t>
            </a:r>
            <a:r>
              <a:rPr lang="en-US" sz="2000" dirty="0" err="1">
                <a:solidFill>
                  <a:srgbClr val="0070C0"/>
                </a:solidFill>
                <a:latin typeface="Arial"/>
                <a:cs typeface="Arial" charset="0"/>
              </a:rPr>
              <a:t>Râm</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(6) </a:t>
            </a:r>
            <a:r>
              <a:rPr lang="en-US" sz="2000" dirty="0" err="1">
                <a:solidFill>
                  <a:srgbClr val="0070C0"/>
                </a:solidFill>
                <a:latin typeface="Arial"/>
                <a:cs typeface="Arial" charset="0"/>
              </a:rPr>
              <a:t>Loại</a:t>
            </a:r>
            <a:r>
              <a:rPr lang="en-US" sz="2000" dirty="0">
                <a:solidFill>
                  <a:srgbClr val="0070C0"/>
                </a:solidFill>
                <a:latin typeface="Arial"/>
                <a:cs typeface="Arial" charset="0"/>
              </a:rPr>
              <a:t> </a:t>
            </a:r>
            <a:r>
              <a:rPr lang="en-US" sz="2000" dirty="0" err="1">
                <a:solidFill>
                  <a:srgbClr val="0070C0"/>
                </a:solidFill>
                <a:latin typeface="Arial"/>
                <a:cs typeface="Arial" charset="0"/>
              </a:rPr>
              <a:t>bỏ</a:t>
            </a:r>
            <a:r>
              <a:rPr lang="en-US" sz="2000" dirty="0">
                <a:solidFill>
                  <a:srgbClr val="0070C0"/>
                </a:solidFill>
                <a:latin typeface="Arial"/>
                <a:cs typeface="Arial" charset="0"/>
              </a:rPr>
              <a:t> </a:t>
            </a:r>
            <a:r>
              <a:rPr lang="en-US" sz="2000" dirty="0" err="1">
                <a:solidFill>
                  <a:srgbClr val="0070C0"/>
                </a:solidFill>
                <a:latin typeface="Arial"/>
                <a:cs typeface="Arial" charset="0"/>
              </a:rPr>
              <a:t>dòng</a:t>
            </a:r>
            <a:r>
              <a:rPr lang="en-US" sz="2000" dirty="0">
                <a:solidFill>
                  <a:srgbClr val="0070C0"/>
                </a:solidFill>
                <a:latin typeface="Arial"/>
                <a:cs typeface="Arial" charset="0"/>
              </a:rPr>
              <a:t>  3, 6 </a:t>
            </a:r>
            <a:r>
              <a:rPr lang="en-US" sz="2000" dirty="0" err="1">
                <a:solidFill>
                  <a:srgbClr val="0070C0"/>
                </a:solidFill>
                <a:latin typeface="Arial"/>
                <a:cs typeface="Arial" charset="0"/>
              </a:rPr>
              <a:t>và</a:t>
            </a:r>
            <a:r>
              <a:rPr lang="en-US" sz="2000" dirty="0">
                <a:solidFill>
                  <a:srgbClr val="0070C0"/>
                </a:solidFill>
                <a:latin typeface="Arial"/>
                <a:cs typeface="Arial" charset="0"/>
              </a:rPr>
              <a:t> 7</a:t>
            </a:r>
          </a:p>
        </p:txBody>
      </p:sp>
      <p:graphicFrame>
        <p:nvGraphicFramePr>
          <p:cNvPr id="15" name="Table 14"/>
          <p:cNvGraphicFramePr>
            <a:graphicFrameLocks noGrp="1"/>
          </p:cNvGraphicFramePr>
          <p:nvPr>
            <p:extLst>
              <p:ext uri="{D42A27DB-BD31-4B8C-83A1-F6EECF244321}">
                <p14:modId xmlns:p14="http://schemas.microsoft.com/office/powerpoint/2010/main" val="3071973937"/>
              </p:ext>
            </p:extLst>
          </p:nvPr>
        </p:nvGraphicFramePr>
        <p:xfrm>
          <a:off x="5486400" y="4573270"/>
          <a:ext cx="5105400" cy="100076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081157820"/>
                    </a:ext>
                  </a:extLst>
                </a:gridCol>
                <a:gridCol w="793750">
                  <a:extLst>
                    <a:ext uri="{9D8B030D-6E8A-4147-A177-3AD203B41FA5}">
                      <a16:colId xmlns:a16="http://schemas.microsoft.com/office/drawing/2014/main" val="1270365381"/>
                    </a:ext>
                  </a:extLst>
                </a:gridCol>
                <a:gridCol w="982663">
                  <a:extLst>
                    <a:ext uri="{9D8B030D-6E8A-4147-A177-3AD203B41FA5}">
                      <a16:colId xmlns:a16="http://schemas.microsoft.com/office/drawing/2014/main" val="3004881675"/>
                    </a:ext>
                  </a:extLst>
                </a:gridCol>
                <a:gridCol w="949325">
                  <a:extLst>
                    <a:ext uri="{9D8B030D-6E8A-4147-A177-3AD203B41FA5}">
                      <a16:colId xmlns:a16="http://schemas.microsoft.com/office/drawing/2014/main" val="1732725846"/>
                    </a:ext>
                  </a:extLst>
                </a:gridCol>
                <a:gridCol w="1108075">
                  <a:extLst>
                    <a:ext uri="{9D8B030D-6E8A-4147-A177-3AD203B41FA5}">
                      <a16:colId xmlns:a16="http://schemas.microsoft.com/office/drawing/2014/main" val="1576476743"/>
                    </a:ext>
                  </a:extLst>
                </a:gridCol>
                <a:gridCol w="763587">
                  <a:extLst>
                    <a:ext uri="{9D8B030D-6E8A-4147-A177-3AD203B41FA5}">
                      <a16:colId xmlns:a16="http://schemas.microsoft.com/office/drawing/2014/main" val="3273787828"/>
                    </a:ext>
                  </a:extLst>
                </a:gridCol>
              </a:tblGrid>
              <a:tr h="195943">
                <a:tc gridSpan="6">
                  <a:txBody>
                    <a:bodyPr/>
                    <a:lstStyle/>
                    <a:p>
                      <a:pPr algn="ctr" fontAlgn="b"/>
                      <a:r>
                        <a:rPr lang="en-US" sz="1600" b="0" i="0" u="none" strike="noStrike">
                          <a:solidFill>
                            <a:srgbClr val="0070C0"/>
                          </a:solidFill>
                          <a:effectLst/>
                          <a:latin typeface="Arial" panose="020B0604020202020204" pitchFamily="34" charset="0"/>
                        </a:rPr>
                        <a:t>Bảng</a:t>
                      </a:r>
                      <a:r>
                        <a:rPr lang="en-US" sz="1600" b="0" i="0" u="none" strike="noStrike" baseline="0">
                          <a:solidFill>
                            <a:srgbClr val="0070C0"/>
                          </a:solidFill>
                          <a:effectLst/>
                          <a:latin typeface="Arial" panose="020B0604020202020204" pitchFamily="34" charset="0"/>
                        </a:rPr>
                        <a:t> con 2</a:t>
                      </a:r>
                      <a:endParaRPr lang="en-US" sz="1600" b="0" i="0" u="none" strike="noStrike">
                        <a:solidFill>
                          <a:srgbClr val="0070C0"/>
                        </a:solidFill>
                        <a:effectLst/>
                        <a:latin typeface="Arial" panose="020B0604020202020204" pitchFamily="34"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695604603"/>
                  </a:ext>
                </a:extLst>
              </a:tr>
              <a:tr h="195943">
                <a:tc>
                  <a:txBody>
                    <a:bodyPr/>
                    <a:lstStyle/>
                    <a:p>
                      <a:pPr algn="ctr" fontAlgn="b"/>
                      <a:r>
                        <a:rPr lang="en-US" sz="1600" u="none" strike="noStrike">
                          <a:solidFill>
                            <a:srgbClr val="0070C0"/>
                          </a:solidFill>
                          <a:effectLst/>
                        </a:rPr>
                        <a:t>STT</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Màu tóc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Chiều cao</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Cân nặng</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Dùng thuốc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Kết quả</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10815309"/>
                  </a:ext>
                </a:extLst>
              </a:tr>
              <a:tr h="195943">
                <a:tc>
                  <a:txBody>
                    <a:bodyPr/>
                    <a:lstStyle/>
                    <a:p>
                      <a:pPr algn="ctr" fontAlgn="b"/>
                      <a:r>
                        <a:rPr lang="en-US" sz="1600" b="0" i="0" u="none" strike="noStrike">
                          <a:solidFill>
                            <a:srgbClr val="0070C0"/>
                          </a:solidFill>
                          <a:effectLst/>
                          <a:latin typeface="+mn-lt"/>
                        </a:rPr>
                        <a:t>2</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Cao</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Vừa</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solidFill>
                            <a:srgbClr val="0070C0"/>
                          </a:solidFill>
                          <a:effectLst/>
                        </a:rPr>
                        <a:t>Không</a:t>
                      </a:r>
                      <a:endParaRPr lang="en-US" sz="1600" b="0" i="0" u="none" strike="noStrike">
                        <a:solidFill>
                          <a:srgbClr val="0070C0"/>
                        </a:solidFill>
                        <a:effectLst/>
                        <a:latin typeface="Arial" panose="020B060402020202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79440391"/>
                  </a:ext>
                </a:extLst>
              </a:tr>
              <a:tr h="195943">
                <a:tc>
                  <a:txBody>
                    <a:bodyPr/>
                    <a:lstStyle/>
                    <a:p>
                      <a:pPr algn="ctr" fontAlgn="b"/>
                      <a:r>
                        <a:rPr lang="en-US" sz="1600" b="0" i="0" u="none" strike="noStrike">
                          <a:solidFill>
                            <a:srgbClr val="0070C0"/>
                          </a:solidFill>
                          <a:effectLst/>
                          <a:latin typeface="+mn-lt"/>
                        </a:rPr>
                        <a:t>8</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Đen</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Thấp</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Nhẹ</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a:solidFill>
                            <a:srgbClr val="0070C0"/>
                          </a:solidFill>
                          <a:effectLst/>
                        </a:rPr>
                        <a:t>Có</a:t>
                      </a:r>
                      <a:endParaRPr lang="en-US" sz="1600" b="0" i="0" u="none" strike="noStrike">
                        <a:solidFill>
                          <a:srgbClr val="0070C0"/>
                        </a:solidFill>
                        <a:effectLst/>
                        <a:latin typeface="Arial" panose="020B0604020202020204" pitchFamily="34" charset="0"/>
                      </a:endParaRPr>
                    </a:p>
                  </a:txBody>
                  <a:tcPr marL="6350" marR="6350" marT="6350" marB="0" anchor="ctr"/>
                </a:tc>
                <a:tc>
                  <a:txBody>
                    <a:bodyPr/>
                    <a:lstStyle/>
                    <a:p>
                      <a:pPr algn="ctr" fontAlgn="b"/>
                      <a:r>
                        <a:rPr lang="en-US" sz="1600" u="none" strike="noStrike" dirty="0" err="1">
                          <a:solidFill>
                            <a:srgbClr val="0070C0"/>
                          </a:solidFill>
                          <a:effectLst/>
                        </a:rPr>
                        <a:t>Không</a:t>
                      </a:r>
                      <a:endParaRPr lang="en-US" sz="1600" b="0" i="0" u="none" strike="noStrike" dirty="0">
                        <a:solidFill>
                          <a:srgbClr val="0070C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69597908"/>
                  </a:ext>
                </a:extLst>
              </a:tr>
            </a:tbl>
          </a:graphicData>
        </a:graphic>
      </p:graphicFrame>
      <p:sp>
        <p:nvSpPr>
          <p:cNvPr id="16" name="Down Arrow 15"/>
          <p:cNvSpPr/>
          <p:nvPr/>
        </p:nvSpPr>
        <p:spPr bwMode="auto">
          <a:xfrm>
            <a:off x="9906000" y="2514600"/>
            <a:ext cx="381000" cy="205867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b="1">
              <a:solidFill>
                <a:srgbClr val="000000"/>
              </a:solidFill>
              <a:latin typeface="Arial" charset="0"/>
              <a:cs typeface="Arial" charset="0"/>
            </a:endParaRPr>
          </a:p>
        </p:txBody>
      </p:sp>
      <p:sp>
        <p:nvSpPr>
          <p:cNvPr id="17" name="Rectangle 16"/>
          <p:cNvSpPr>
            <a:spLocks noChangeArrowheads="1"/>
          </p:cNvSpPr>
          <p:nvPr/>
        </p:nvSpPr>
        <p:spPr bwMode="auto">
          <a:xfrm>
            <a:off x="1524000" y="5596442"/>
            <a:ext cx="9144000" cy="381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a:cs typeface="Arial" charset="0"/>
              </a:rPr>
              <a:t>(7) r</a:t>
            </a:r>
            <a:r>
              <a:rPr lang="en-US" sz="2000" baseline="-25000" dirty="0">
                <a:solidFill>
                  <a:srgbClr val="0070C0"/>
                </a:solidFill>
                <a:latin typeface="Arial"/>
                <a:cs typeface="Arial" charset="0"/>
              </a:rPr>
              <a:t>3</a:t>
            </a:r>
            <a:r>
              <a:rPr lang="en-US" sz="2000" dirty="0">
                <a:solidFill>
                  <a:srgbClr val="0070C0"/>
                </a:solidFill>
                <a:latin typeface="Arial"/>
                <a:cs typeface="Arial" charset="0"/>
              </a:rPr>
              <a:t>: IF (</a:t>
            </a:r>
            <a:r>
              <a:rPr lang="en-US" sz="2000" dirty="0" err="1">
                <a:solidFill>
                  <a:srgbClr val="0070C0"/>
                </a:solidFill>
                <a:latin typeface="Arial"/>
                <a:cs typeface="Arial" charset="0"/>
              </a:rPr>
              <a:t>màu</a:t>
            </a:r>
            <a:r>
              <a:rPr lang="en-US" sz="2000" dirty="0">
                <a:solidFill>
                  <a:srgbClr val="0070C0"/>
                </a:solidFill>
                <a:latin typeface="Arial"/>
                <a:cs typeface="Arial" charset="0"/>
              </a:rPr>
              <a:t> </a:t>
            </a:r>
            <a:r>
              <a:rPr lang="en-US" sz="2000" dirty="0" err="1">
                <a:solidFill>
                  <a:srgbClr val="0070C0"/>
                </a:solidFill>
                <a:latin typeface="Arial"/>
                <a:cs typeface="Arial" charset="0"/>
              </a:rPr>
              <a:t>tóc</a:t>
            </a:r>
            <a:r>
              <a:rPr lang="en-US" sz="2000" dirty="0">
                <a:solidFill>
                  <a:srgbClr val="0070C0"/>
                </a:solidFill>
                <a:latin typeface="Arial"/>
                <a:cs typeface="Arial" charset="0"/>
              </a:rPr>
              <a:t> = “</a:t>
            </a:r>
            <a:r>
              <a:rPr lang="en-US" sz="2000" dirty="0" err="1">
                <a:solidFill>
                  <a:srgbClr val="0070C0"/>
                </a:solidFill>
                <a:latin typeface="Arial"/>
                <a:cs typeface="Arial" charset="0"/>
              </a:rPr>
              <a:t>râm</a:t>
            </a:r>
            <a:r>
              <a:rPr lang="en-US" sz="2000" dirty="0">
                <a:solidFill>
                  <a:srgbClr val="0070C0"/>
                </a:solidFill>
                <a:latin typeface="Arial"/>
                <a:cs typeface="Arial" charset="0"/>
              </a:rPr>
              <a:t>”) THEN (</a:t>
            </a:r>
            <a:r>
              <a:rPr lang="en-US" sz="2000" dirty="0" err="1">
                <a:solidFill>
                  <a:srgbClr val="0070C0"/>
                </a:solidFill>
                <a:latin typeface="Arial"/>
                <a:cs typeface="Arial" charset="0"/>
              </a:rPr>
              <a:t>kết</a:t>
            </a:r>
            <a:r>
              <a:rPr lang="en-US" sz="2000" dirty="0">
                <a:solidFill>
                  <a:srgbClr val="0070C0"/>
                </a:solidFill>
                <a:latin typeface="Arial"/>
                <a:cs typeface="Arial" charset="0"/>
              </a:rPr>
              <a:t> </a:t>
            </a:r>
            <a:r>
              <a:rPr lang="en-US" sz="2000" dirty="0" err="1">
                <a:solidFill>
                  <a:srgbClr val="0070C0"/>
                </a:solidFill>
                <a:latin typeface="Arial"/>
                <a:cs typeface="Arial" charset="0"/>
              </a:rPr>
              <a:t>quả</a:t>
            </a:r>
            <a:r>
              <a:rPr lang="en-US" sz="2000" dirty="0">
                <a:solidFill>
                  <a:srgbClr val="0070C0"/>
                </a:solidFill>
                <a:latin typeface="Arial"/>
                <a:cs typeface="Arial" charset="0"/>
              </a:rPr>
              <a:t> = “</a:t>
            </a:r>
            <a:r>
              <a:rPr lang="en-US" sz="2000" dirty="0" err="1">
                <a:solidFill>
                  <a:srgbClr val="0070C0"/>
                </a:solidFill>
                <a:latin typeface="Arial"/>
                <a:cs typeface="Arial" charset="0"/>
              </a:rPr>
              <a:t>không</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(8) Quay </a:t>
            </a:r>
            <a:r>
              <a:rPr lang="en-US" sz="2000" dirty="0" err="1">
                <a:solidFill>
                  <a:srgbClr val="0070C0"/>
                </a:solidFill>
                <a:latin typeface="Arial"/>
                <a:cs typeface="Arial" charset="0"/>
              </a:rPr>
              <a:t>lại</a:t>
            </a:r>
            <a:r>
              <a:rPr lang="en-US" sz="2000" dirty="0">
                <a:solidFill>
                  <a:srgbClr val="0070C0"/>
                </a:solidFill>
                <a:latin typeface="Arial"/>
                <a:cs typeface="Arial" charset="0"/>
              </a:rPr>
              <a:t> </a:t>
            </a:r>
            <a:r>
              <a:rPr lang="en-US" sz="2000" dirty="0" err="1">
                <a:solidFill>
                  <a:srgbClr val="0070C0"/>
                </a:solidFill>
                <a:latin typeface="Arial" charset="0"/>
                <a:cs typeface="Arial" charset="0"/>
              </a:rPr>
              <a:t>bước</a:t>
            </a:r>
            <a:r>
              <a:rPr lang="en-US" sz="2000" dirty="0">
                <a:solidFill>
                  <a:srgbClr val="0070C0"/>
                </a:solidFill>
                <a:latin typeface="Arial" charset="0"/>
                <a:cs typeface="Arial" charset="0"/>
              </a:rPr>
              <a:t> </a:t>
            </a:r>
            <a:r>
              <a:rPr lang="en-US" sz="2000" dirty="0">
                <a:solidFill>
                  <a:srgbClr val="0070C0"/>
                </a:solidFill>
                <a:latin typeface="Arial"/>
                <a:cs typeface="Arial" charset="0"/>
              </a:rPr>
              <a:t>(4)</a:t>
            </a:r>
          </a:p>
          <a:p>
            <a:pPr lvl="1" algn="just">
              <a:spcBef>
                <a:spcPts val="300"/>
              </a:spcBef>
              <a:defRPr/>
            </a:pPr>
            <a:endParaRPr lang="en-US" sz="2000" dirty="0">
              <a:solidFill>
                <a:srgbClr val="0070C0"/>
              </a:solidFill>
              <a:latin typeface="Arial"/>
              <a:cs typeface="Arial" charset="0"/>
            </a:endParaRPr>
          </a:p>
        </p:txBody>
      </p:sp>
    </p:spTree>
    <p:extLst>
      <p:ext uri="{BB962C8B-B14F-4D97-AF65-F5344CB8AC3E}">
        <p14:creationId xmlns:p14="http://schemas.microsoft.com/office/powerpoint/2010/main" val="20887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 calcmode="lin" valueType="num">
                                      <p:cBhvr additive="base">
                                        <p:cTn id="20"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 calcmode="lin" valueType="num">
                                      <p:cBhvr additive="base">
                                        <p:cTn id="26"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
                                            <p:txEl>
                                              <p:pRg st="1" end="1"/>
                                            </p:txEl>
                                          </p:spTgt>
                                        </p:tgtEl>
                                        <p:attrNameLst>
                                          <p:attrName>style.visibility</p:attrName>
                                        </p:attrNameLst>
                                      </p:cBhvr>
                                      <p:to>
                                        <p:strVal val="visible"/>
                                      </p:to>
                                    </p:set>
                                    <p:anim calcmode="lin" valueType="num">
                                      <p:cBhvr additive="base">
                                        <p:cTn id="44"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4">
                                            <p:txEl>
                                              <p:pRg st="2" end="2"/>
                                            </p:txEl>
                                          </p:spTgt>
                                        </p:tgtEl>
                                        <p:attrNameLst>
                                          <p:attrName>style.visibility</p:attrName>
                                        </p:attrNameLst>
                                      </p:cBhvr>
                                      <p:to>
                                        <p:strVal val="visible"/>
                                      </p:to>
                                    </p:set>
                                    <p:anim calcmode="lin" valueType="num">
                                      <p:cBhvr additive="base">
                                        <p:cTn id="50"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1000"/>
                            </p:stCondLst>
                            <p:childTnLst>
                              <p:par>
                                <p:cTn id="57" presetID="53" presetClass="entr" presetSubtype="16"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 calcmode="lin" valueType="num">
                                      <p:cBhvr additive="base">
                                        <p:cTn id="6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7">
                                            <p:txEl>
                                              <p:pRg st="1" end="1"/>
                                            </p:txEl>
                                          </p:spTgt>
                                        </p:tgtEl>
                                        <p:attrNameLst>
                                          <p:attrName>style.visibility</p:attrName>
                                        </p:attrNameLst>
                                      </p:cBhvr>
                                      <p:to>
                                        <p:strVal val="visible"/>
                                      </p:to>
                                    </p:set>
                                    <p:anim calcmode="lin" valueType="num">
                                      <p:cBhvr additive="base">
                                        <p:cTn id="72"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63</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vi-VN" sz="3200" b="1">
                <a:solidFill>
                  <a:srgbClr val="FF0000"/>
                </a:solidFill>
                <a:latin typeface="Arial" charset="0"/>
                <a:cs typeface="Arial" charset="0"/>
              </a:rPr>
              <a:t>ILA – Học quy nạp</a:t>
            </a:r>
            <a:r>
              <a:rPr lang="en-US" sz="3200" b="1">
                <a:solidFill>
                  <a:srgbClr val="FF0000"/>
                </a:solidFill>
                <a:latin typeface="Arial" charset="0"/>
                <a:cs typeface="Arial" charset="0"/>
              </a:rPr>
              <a:t> {7}</a:t>
            </a:r>
          </a:p>
        </p:txBody>
      </p:sp>
      <p:graphicFrame>
        <p:nvGraphicFramePr>
          <p:cNvPr id="10" name="Table 9"/>
          <p:cNvGraphicFramePr>
            <a:graphicFrameLocks noGrp="1"/>
          </p:cNvGraphicFramePr>
          <p:nvPr>
            <p:extLst>
              <p:ext uri="{D42A27DB-BD31-4B8C-83A1-F6EECF244321}">
                <p14:modId xmlns:p14="http://schemas.microsoft.com/office/powerpoint/2010/main" val="1549626724"/>
              </p:ext>
            </p:extLst>
          </p:nvPr>
        </p:nvGraphicFramePr>
        <p:xfrm>
          <a:off x="2514600" y="618490"/>
          <a:ext cx="5448618" cy="676910"/>
        </p:xfrm>
        <a:graphic>
          <a:graphicData uri="http://schemas.openxmlformats.org/drawingml/2006/table">
            <a:tbl>
              <a:tblPr>
                <a:tableStyleId>{5940675A-B579-460E-94D1-54222C63F5DA}</a:tableStyleId>
              </a:tblPr>
              <a:tblGrid>
                <a:gridCol w="1135380">
                  <a:extLst>
                    <a:ext uri="{9D8B030D-6E8A-4147-A177-3AD203B41FA5}">
                      <a16:colId xmlns:a16="http://schemas.microsoft.com/office/drawing/2014/main" val="3569017765"/>
                    </a:ext>
                  </a:extLst>
                </a:gridCol>
                <a:gridCol w="1391603">
                  <a:extLst>
                    <a:ext uri="{9D8B030D-6E8A-4147-A177-3AD203B41FA5}">
                      <a16:colId xmlns:a16="http://schemas.microsoft.com/office/drawing/2014/main" val="1597983632"/>
                    </a:ext>
                  </a:extLst>
                </a:gridCol>
                <a:gridCol w="1386840">
                  <a:extLst>
                    <a:ext uri="{9D8B030D-6E8A-4147-A177-3AD203B41FA5}">
                      <a16:colId xmlns:a16="http://schemas.microsoft.com/office/drawing/2014/main" val="2569519589"/>
                    </a:ext>
                  </a:extLst>
                </a:gridCol>
                <a:gridCol w="1534795">
                  <a:extLst>
                    <a:ext uri="{9D8B030D-6E8A-4147-A177-3AD203B41FA5}">
                      <a16:colId xmlns:a16="http://schemas.microsoft.com/office/drawing/2014/main" val="3492031562"/>
                    </a:ext>
                  </a:extLst>
                </a:gridCol>
              </a:tblGrid>
              <a:tr h="351155">
                <a:tc>
                  <a:txBody>
                    <a:bodyPr/>
                    <a:lstStyle/>
                    <a:p>
                      <a:pPr marL="104775" marR="0" algn="l" eaLnBrk="0" hangingPunct="0">
                        <a:lnSpc>
                          <a:spcPct val="100000"/>
                        </a:lnSpc>
                        <a:spcBef>
                          <a:spcPts val="75"/>
                        </a:spcBef>
                        <a:spcAft>
                          <a:spcPts val="0"/>
                        </a:spcAft>
                      </a:pPr>
                      <a:r>
                        <a:rPr lang="en-US" sz="1600" spc="-5">
                          <a:solidFill>
                            <a:srgbClr val="0070C0"/>
                          </a:solidFill>
                          <a:effectLst/>
                          <a:latin typeface="+mn-lt"/>
                        </a:rPr>
                        <a:t>[Màu</a:t>
                      </a:r>
                      <a:r>
                        <a:rPr lang="en-US" sz="1600" spc="5">
                          <a:solidFill>
                            <a:srgbClr val="0070C0"/>
                          </a:solidFill>
                          <a:effectLst/>
                          <a:latin typeface="+mn-lt"/>
                        </a:rPr>
                        <a:t> </a:t>
                      </a:r>
                      <a:r>
                        <a:rPr lang="en-US" sz="1600">
                          <a:solidFill>
                            <a:srgbClr val="0070C0"/>
                          </a:solidFill>
                          <a:effectLst/>
                          <a:latin typeface="+mn-lt"/>
                        </a:rPr>
                        <a:t>tóc]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76530" marR="0" algn="l" eaLnBrk="0" hangingPunct="0">
                        <a:lnSpc>
                          <a:spcPct val="100000"/>
                        </a:lnSpc>
                        <a:spcBef>
                          <a:spcPts val="75"/>
                        </a:spcBef>
                        <a:spcAft>
                          <a:spcPts val="0"/>
                        </a:spcAft>
                      </a:pPr>
                      <a:r>
                        <a:rPr lang="en-US" sz="1600" spc="-5">
                          <a:solidFill>
                            <a:srgbClr val="0070C0"/>
                          </a:solidFill>
                          <a:effectLst/>
                          <a:latin typeface="+mn-lt"/>
                        </a:rPr>
                        <a:t>[Chiều</a:t>
                      </a:r>
                      <a:r>
                        <a:rPr lang="en-US" sz="1600">
                          <a:solidFill>
                            <a:srgbClr val="0070C0"/>
                          </a:solidFill>
                          <a:effectLst/>
                          <a:latin typeface="+mn-lt"/>
                        </a:rPr>
                        <a:t> </a:t>
                      </a:r>
                      <a:r>
                        <a:rPr lang="en-US" sz="1600" spc="-5">
                          <a:solidFill>
                            <a:srgbClr val="0070C0"/>
                          </a:solidFill>
                          <a:effectLst/>
                          <a:latin typeface="+mn-lt"/>
                        </a:rPr>
                        <a:t>cao]</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201295" marR="0" algn="l" eaLnBrk="0" hangingPunct="0">
                        <a:lnSpc>
                          <a:spcPct val="100000"/>
                        </a:lnSpc>
                        <a:spcBef>
                          <a:spcPts val="75"/>
                        </a:spcBef>
                        <a:spcAft>
                          <a:spcPts val="0"/>
                        </a:spcAft>
                      </a:pPr>
                      <a:r>
                        <a:rPr lang="en-US" sz="1600" spc="-5">
                          <a:solidFill>
                            <a:srgbClr val="0070C0"/>
                          </a:solidFill>
                          <a:effectLst/>
                          <a:latin typeface="+mn-lt"/>
                        </a:rPr>
                        <a:t>[Cân</a:t>
                      </a:r>
                      <a:r>
                        <a:rPr lang="en-US" sz="1600">
                          <a:solidFill>
                            <a:srgbClr val="0070C0"/>
                          </a:solidFill>
                          <a:effectLst/>
                          <a:latin typeface="+mn-lt"/>
                        </a:rPr>
                        <a:t> nặng]</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191135" marR="0" algn="l" eaLnBrk="0" hangingPunct="0">
                        <a:lnSpc>
                          <a:spcPct val="100000"/>
                        </a:lnSpc>
                        <a:spcBef>
                          <a:spcPts val="75"/>
                        </a:spcBef>
                        <a:spcAft>
                          <a:spcPts val="0"/>
                        </a:spcAft>
                      </a:pPr>
                      <a:r>
                        <a:rPr lang="en-US" sz="1600" spc="-5">
                          <a:solidFill>
                            <a:srgbClr val="0070C0"/>
                          </a:solidFill>
                          <a:effectLst/>
                          <a:latin typeface="+mn-lt"/>
                        </a:rPr>
                        <a:t>[Dùng</a:t>
                      </a:r>
                      <a:r>
                        <a:rPr lang="en-US" sz="1600">
                          <a:solidFill>
                            <a:srgbClr val="0070C0"/>
                          </a:solidFill>
                          <a:effectLst/>
                          <a:latin typeface="+mn-lt"/>
                        </a:rPr>
                        <a:t> thuốc]</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487954707"/>
                  </a:ext>
                </a:extLst>
              </a:tr>
              <a:tr h="325755">
                <a:tc>
                  <a:txBody>
                    <a:bodyPr/>
                    <a:lstStyle/>
                    <a:p>
                      <a:pPr marL="1270" marR="0" indent="0" algn="ctr" defTabSz="914400" rtl="0" eaLnBrk="0" fontAlgn="auto" latinLnBrk="0" hangingPunct="0">
                        <a:lnSpc>
                          <a:spcPct val="100000"/>
                        </a:lnSpc>
                        <a:spcBef>
                          <a:spcPts val="320"/>
                        </a:spcBef>
                        <a:spcAft>
                          <a:spcPts val="0"/>
                        </a:spcAft>
                        <a:buClrTx/>
                        <a:buSzTx/>
                        <a:buFontTx/>
                        <a:buNone/>
                        <a:tabLst/>
                        <a:defRPr/>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eaLnBrk="0" hangingPunct="0">
                        <a:lnSpc>
                          <a:spcPct val="100000"/>
                        </a:lnSpc>
                        <a:spcBef>
                          <a:spcPts val="320"/>
                        </a:spcBef>
                        <a:spcAft>
                          <a:spcPts val="0"/>
                        </a:spcAft>
                      </a:pPr>
                      <a:r>
                        <a:rPr lang="en-US" sz="1600">
                          <a:solidFill>
                            <a:srgbClr val="0070C0"/>
                          </a:solidFill>
                          <a:effectLst/>
                          <a:latin typeface="+mn-lt"/>
                          <a:ea typeface="Calibri" panose="020F0502020204030204" pitchFamily="34" charset="0"/>
                          <a:cs typeface="Times New Roman" panose="02020603050405020304" pitchFamily="18" charset="0"/>
                        </a:rPr>
                        <a:t>Cao (1)</a:t>
                      </a:r>
                    </a:p>
                  </a:txBody>
                  <a:tcPr marL="68580" marR="68580" marT="0" marB="0" anchor="ctr"/>
                </a:tc>
                <a:tc>
                  <a:txBody>
                    <a:bodyPr/>
                    <a:lstStyle/>
                    <a:p>
                      <a:pPr marL="1270" marR="0" indent="0" algn="ctr" defTabSz="914400" rtl="0" eaLnBrk="0" fontAlgn="auto" latinLnBrk="0" hangingPunct="0">
                        <a:lnSpc>
                          <a:spcPct val="100000"/>
                        </a:lnSpc>
                        <a:spcBef>
                          <a:spcPts val="320"/>
                        </a:spcBef>
                        <a:spcAft>
                          <a:spcPts val="0"/>
                        </a:spcAft>
                        <a:buClrTx/>
                        <a:buSzTx/>
                        <a:buFontTx/>
                        <a:buNone/>
                        <a:tabLst/>
                        <a:defRPr/>
                      </a:pPr>
                      <a:r>
                        <a:rPr lang="en-US" sz="160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a:t>
                      </a:r>
                      <a:endParaRPr lang="en-US" sz="160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189230" marR="0" indent="0" algn="ctr" defTabSz="914400" rtl="0" eaLnBrk="0" fontAlgn="auto" latinLnBrk="0" hangingPunct="0">
                        <a:lnSpc>
                          <a:spcPct val="100000"/>
                        </a:lnSpc>
                        <a:spcBef>
                          <a:spcPts val="320"/>
                        </a:spcBef>
                        <a:spcAft>
                          <a:spcPts val="0"/>
                        </a:spcAft>
                        <a:buClrTx/>
                        <a:buSzTx/>
                        <a:buFontTx/>
                        <a:buNone/>
                        <a:tabLst/>
                        <a:defRPr/>
                      </a:pPr>
                      <a:r>
                        <a:rPr lang="en-US" sz="1600" dirty="0" err="1">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Có</a:t>
                      </a:r>
                      <a:r>
                        <a:rPr lang="en-US" sz="1600" baseline="0" dirty="0">
                          <a:solidFill>
                            <a:srgbClr val="0070C0"/>
                          </a:solidFill>
                          <a:effectLst/>
                          <a:latin typeface="+mn-lt"/>
                          <a:ea typeface="Calibri" panose="020F0502020204030204" pitchFamily="34" charset="0"/>
                          <a:cs typeface="Times New Roman" panose="02020603050405020304" pitchFamily="18" charset="0"/>
                          <a:sym typeface="Symbol" panose="05050102010706020507" pitchFamily="18" charset="2"/>
                        </a:rPr>
                        <a:t> (2)</a:t>
                      </a:r>
                      <a:endParaRPr lang="en-US" sz="1600" dirty="0">
                        <a:solidFill>
                          <a:srgbClr val="0070C0"/>
                        </a:solidFill>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5948688"/>
                  </a:ext>
                </a:extLst>
              </a:tr>
            </a:tbl>
          </a:graphicData>
        </a:graphic>
      </p:graphicFrame>
      <p:sp>
        <p:nvSpPr>
          <p:cNvPr id="12" name="Rectangle 11"/>
          <p:cNvSpPr>
            <a:spLocks noChangeArrowheads="1"/>
          </p:cNvSpPr>
          <p:nvPr/>
        </p:nvSpPr>
        <p:spPr bwMode="auto">
          <a:xfrm>
            <a:off x="1524000" y="1295400"/>
            <a:ext cx="9144000" cy="381000"/>
          </a:xfrm>
          <a:prstGeom prst="rect">
            <a:avLst/>
          </a:prstGeom>
          <a:noFill/>
          <a:ln w="9525">
            <a:noFill/>
            <a:miter lim="800000"/>
            <a:headEnd/>
            <a:tailEnd/>
          </a:ln>
        </p:spPr>
        <p:txBody>
          <a:bodyPr/>
          <a:lstStyle/>
          <a:p>
            <a:pPr marL="1257300" lvl="2" indent="-342900" algn="just">
              <a:spcBef>
                <a:spcPts val="300"/>
              </a:spcBef>
              <a:buFont typeface="Symbol" panose="05050102010706020507" pitchFamily="18" charset="2"/>
              <a:buChar char="®"/>
              <a:defRPr/>
            </a:pPr>
            <a:r>
              <a:rPr lang="en-US" sz="2000" dirty="0">
                <a:solidFill>
                  <a:srgbClr val="0070C0"/>
                </a:solidFill>
                <a:latin typeface="Arial"/>
                <a:cs typeface="Arial" charset="0"/>
              </a:rPr>
              <a:t>max-combination: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 = “</a:t>
            </a:r>
            <a:r>
              <a:rPr lang="en-US" sz="2000" dirty="0" err="1">
                <a:solidFill>
                  <a:srgbClr val="0070C0"/>
                </a:solidFill>
                <a:latin typeface="Arial"/>
                <a:cs typeface="Arial" charset="0"/>
              </a:rPr>
              <a:t>có</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(6) </a:t>
            </a:r>
            <a:r>
              <a:rPr lang="en-US" sz="2000" dirty="0" err="1">
                <a:solidFill>
                  <a:srgbClr val="0070C0"/>
                </a:solidFill>
                <a:latin typeface="Arial"/>
                <a:cs typeface="Arial" charset="0"/>
              </a:rPr>
              <a:t>Loại</a:t>
            </a:r>
            <a:r>
              <a:rPr lang="en-US" sz="2000" dirty="0">
                <a:solidFill>
                  <a:srgbClr val="0070C0"/>
                </a:solidFill>
                <a:latin typeface="Arial"/>
                <a:cs typeface="Arial" charset="0"/>
              </a:rPr>
              <a:t> </a:t>
            </a:r>
            <a:r>
              <a:rPr lang="en-US" sz="2000" dirty="0" err="1">
                <a:solidFill>
                  <a:srgbClr val="0070C0"/>
                </a:solidFill>
                <a:latin typeface="Arial"/>
                <a:cs typeface="Arial" charset="0"/>
              </a:rPr>
              <a:t>bỏ</a:t>
            </a:r>
            <a:r>
              <a:rPr lang="en-US" sz="2000" dirty="0">
                <a:solidFill>
                  <a:srgbClr val="0070C0"/>
                </a:solidFill>
                <a:latin typeface="Arial"/>
                <a:cs typeface="Arial" charset="0"/>
              </a:rPr>
              <a:t> </a:t>
            </a:r>
            <a:r>
              <a:rPr lang="en-US" sz="2000" dirty="0" err="1">
                <a:solidFill>
                  <a:srgbClr val="0070C0"/>
                </a:solidFill>
                <a:latin typeface="Arial"/>
                <a:cs typeface="Arial" charset="0"/>
              </a:rPr>
              <a:t>dòng</a:t>
            </a:r>
            <a:r>
              <a:rPr lang="en-US" sz="2000" dirty="0">
                <a:solidFill>
                  <a:srgbClr val="0070C0"/>
                </a:solidFill>
                <a:latin typeface="Arial"/>
                <a:cs typeface="Arial" charset="0"/>
              </a:rPr>
              <a:t>  2 </a:t>
            </a:r>
            <a:r>
              <a:rPr lang="en-US" sz="2000" dirty="0" err="1">
                <a:solidFill>
                  <a:srgbClr val="0070C0"/>
                </a:solidFill>
                <a:latin typeface="Arial"/>
                <a:cs typeface="Arial" charset="0"/>
              </a:rPr>
              <a:t>và</a:t>
            </a:r>
            <a:r>
              <a:rPr lang="en-US" sz="2000" dirty="0">
                <a:solidFill>
                  <a:srgbClr val="0070C0"/>
                </a:solidFill>
                <a:latin typeface="Arial"/>
                <a:cs typeface="Arial" charset="0"/>
              </a:rPr>
              <a:t> 8</a:t>
            </a:r>
          </a:p>
        </p:txBody>
      </p:sp>
      <p:graphicFrame>
        <p:nvGraphicFramePr>
          <p:cNvPr id="13" name="Table 12"/>
          <p:cNvGraphicFramePr>
            <a:graphicFrameLocks noGrp="1"/>
          </p:cNvGraphicFramePr>
          <p:nvPr>
            <p:extLst>
              <p:ext uri="{D42A27DB-BD31-4B8C-83A1-F6EECF244321}">
                <p14:modId xmlns:p14="http://schemas.microsoft.com/office/powerpoint/2010/main" val="2259370688"/>
              </p:ext>
            </p:extLst>
          </p:nvPr>
        </p:nvGraphicFramePr>
        <p:xfrm>
          <a:off x="2438400" y="2057400"/>
          <a:ext cx="5105400" cy="50038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2081157820"/>
                    </a:ext>
                  </a:extLst>
                </a:gridCol>
                <a:gridCol w="793750">
                  <a:extLst>
                    <a:ext uri="{9D8B030D-6E8A-4147-A177-3AD203B41FA5}">
                      <a16:colId xmlns:a16="http://schemas.microsoft.com/office/drawing/2014/main" val="1270365381"/>
                    </a:ext>
                  </a:extLst>
                </a:gridCol>
                <a:gridCol w="982663">
                  <a:extLst>
                    <a:ext uri="{9D8B030D-6E8A-4147-A177-3AD203B41FA5}">
                      <a16:colId xmlns:a16="http://schemas.microsoft.com/office/drawing/2014/main" val="3004881675"/>
                    </a:ext>
                  </a:extLst>
                </a:gridCol>
                <a:gridCol w="949325">
                  <a:extLst>
                    <a:ext uri="{9D8B030D-6E8A-4147-A177-3AD203B41FA5}">
                      <a16:colId xmlns:a16="http://schemas.microsoft.com/office/drawing/2014/main" val="1732725846"/>
                    </a:ext>
                  </a:extLst>
                </a:gridCol>
                <a:gridCol w="1108075">
                  <a:extLst>
                    <a:ext uri="{9D8B030D-6E8A-4147-A177-3AD203B41FA5}">
                      <a16:colId xmlns:a16="http://schemas.microsoft.com/office/drawing/2014/main" val="1576476743"/>
                    </a:ext>
                  </a:extLst>
                </a:gridCol>
                <a:gridCol w="763587">
                  <a:extLst>
                    <a:ext uri="{9D8B030D-6E8A-4147-A177-3AD203B41FA5}">
                      <a16:colId xmlns:a16="http://schemas.microsoft.com/office/drawing/2014/main" val="3273787828"/>
                    </a:ext>
                  </a:extLst>
                </a:gridCol>
              </a:tblGrid>
              <a:tr h="195943">
                <a:tc gridSpan="6">
                  <a:txBody>
                    <a:bodyPr/>
                    <a:lstStyle/>
                    <a:p>
                      <a:pPr algn="ctr" fontAlgn="b"/>
                      <a:r>
                        <a:rPr lang="en-US" sz="1600" b="0" i="0" u="none" strike="noStrike" dirty="0" err="1">
                          <a:solidFill>
                            <a:srgbClr val="0070C0"/>
                          </a:solidFill>
                          <a:effectLst/>
                          <a:latin typeface="Arial" panose="020B0604020202020204" pitchFamily="34" charset="0"/>
                        </a:rPr>
                        <a:t>Bảng</a:t>
                      </a:r>
                      <a:r>
                        <a:rPr lang="en-US" sz="1600" b="0" i="0" u="none" strike="noStrike" baseline="0" dirty="0">
                          <a:solidFill>
                            <a:srgbClr val="0070C0"/>
                          </a:solidFill>
                          <a:effectLst/>
                          <a:latin typeface="Arial" panose="020B0604020202020204" pitchFamily="34" charset="0"/>
                        </a:rPr>
                        <a:t> con 2</a:t>
                      </a:r>
                      <a:endParaRPr lang="en-US" sz="1600" b="0" i="0" u="none" strike="noStrike" dirty="0">
                        <a:solidFill>
                          <a:srgbClr val="0070C0"/>
                        </a:solidFill>
                        <a:effectLst/>
                        <a:latin typeface="Arial" panose="020B0604020202020204" pitchFamily="34" charset="0"/>
                      </a:endParaRPr>
                    </a:p>
                  </a:txBody>
                  <a:tcPr marL="6350" marR="6350" marT="63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tc hMerge="1">
                  <a:txBody>
                    <a:bodyPr/>
                    <a:lstStyle/>
                    <a:p>
                      <a:pPr algn="ctr" fontAlgn="b"/>
                      <a:endParaRPr lang="en-US" sz="1800" b="0" i="0" u="none" strike="noStrike">
                        <a:solidFill>
                          <a:srgbClr val="000000"/>
                        </a:solidFill>
                        <a:effectLst/>
                        <a:latin typeface="Arial" panose="020B060402020202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695604603"/>
                  </a:ext>
                </a:extLst>
              </a:tr>
              <a:tr h="195943">
                <a:tc>
                  <a:txBody>
                    <a:bodyPr/>
                    <a:lstStyle/>
                    <a:p>
                      <a:pPr algn="ctr" fontAlgn="b"/>
                      <a:r>
                        <a:rPr lang="en-US" sz="1600" u="none" strike="noStrike">
                          <a:solidFill>
                            <a:srgbClr val="0070C0"/>
                          </a:solidFill>
                          <a:effectLst/>
                        </a:rPr>
                        <a:t>STT</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Màu tóc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Chiều cao</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Cân nặng</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a:solidFill>
                            <a:srgbClr val="0070C0"/>
                          </a:solidFill>
                          <a:effectLst/>
                        </a:rPr>
                        <a:t>Dùng thuốc</a:t>
                      </a:r>
                      <a:endParaRPr lang="en-US" sz="1600" b="0" i="0" u="none" strike="noStrike">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600" u="none" strike="noStrike" dirty="0" err="1">
                          <a:solidFill>
                            <a:srgbClr val="0070C0"/>
                          </a:solidFill>
                          <a:effectLst/>
                        </a:rPr>
                        <a:t>Kết</a:t>
                      </a:r>
                      <a:r>
                        <a:rPr lang="en-US" sz="1600" u="none" strike="noStrike" dirty="0">
                          <a:solidFill>
                            <a:srgbClr val="0070C0"/>
                          </a:solidFill>
                          <a:effectLst/>
                        </a:rPr>
                        <a:t> </a:t>
                      </a:r>
                      <a:r>
                        <a:rPr lang="en-US" sz="1600" u="none" strike="noStrike" dirty="0" err="1">
                          <a:solidFill>
                            <a:srgbClr val="0070C0"/>
                          </a:solidFill>
                          <a:effectLst/>
                        </a:rPr>
                        <a:t>quả</a:t>
                      </a:r>
                      <a:endParaRPr lang="en-US" sz="1600" b="0" i="0" u="none" strike="noStrike" dirty="0">
                        <a:solidFill>
                          <a:srgbClr val="0070C0"/>
                        </a:solidFill>
                        <a:effectLst/>
                        <a:latin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10815309"/>
                  </a:ext>
                </a:extLst>
              </a:tr>
            </a:tbl>
          </a:graphicData>
        </a:graphic>
      </p:graphicFrame>
      <p:sp>
        <p:nvSpPr>
          <p:cNvPr id="14" name="Rectangle 13"/>
          <p:cNvSpPr>
            <a:spLocks noChangeArrowheads="1"/>
          </p:cNvSpPr>
          <p:nvPr/>
        </p:nvSpPr>
        <p:spPr bwMode="auto">
          <a:xfrm>
            <a:off x="1524000" y="2667000"/>
            <a:ext cx="9144000" cy="381000"/>
          </a:xfrm>
          <a:prstGeom prst="rect">
            <a:avLst/>
          </a:prstGeom>
          <a:noFill/>
          <a:ln w="9525">
            <a:noFill/>
            <a:miter lim="800000"/>
            <a:headEnd/>
            <a:tailEnd/>
          </a:ln>
        </p:spPr>
        <p:txBody>
          <a:bodyPr/>
          <a:lstStyle/>
          <a:p>
            <a:pPr lvl="1" algn="just">
              <a:spcBef>
                <a:spcPts val="300"/>
              </a:spcBef>
              <a:defRPr/>
            </a:pPr>
            <a:r>
              <a:rPr lang="en-US" sz="2000" dirty="0">
                <a:solidFill>
                  <a:srgbClr val="0070C0"/>
                </a:solidFill>
                <a:latin typeface="Arial"/>
                <a:cs typeface="Arial" charset="0"/>
              </a:rPr>
              <a:t>(7) r</a:t>
            </a:r>
            <a:r>
              <a:rPr lang="en-US" sz="2000" baseline="-25000" dirty="0">
                <a:solidFill>
                  <a:srgbClr val="0070C0"/>
                </a:solidFill>
                <a:latin typeface="Arial"/>
                <a:cs typeface="Arial" charset="0"/>
              </a:rPr>
              <a:t>4</a:t>
            </a:r>
            <a:r>
              <a:rPr lang="en-US" sz="2000" dirty="0">
                <a:solidFill>
                  <a:srgbClr val="0070C0"/>
                </a:solidFill>
                <a:latin typeface="Arial"/>
                <a:cs typeface="Arial" charset="0"/>
              </a:rPr>
              <a:t>: IF (</a:t>
            </a:r>
            <a:r>
              <a:rPr lang="en-US" sz="2000" dirty="0" err="1">
                <a:solidFill>
                  <a:srgbClr val="0070C0"/>
                </a:solidFill>
                <a:latin typeface="Arial"/>
                <a:cs typeface="Arial" charset="0"/>
              </a:rPr>
              <a:t>dùng</a:t>
            </a:r>
            <a:r>
              <a:rPr lang="en-US" sz="2000" dirty="0">
                <a:solidFill>
                  <a:srgbClr val="0070C0"/>
                </a:solidFill>
                <a:latin typeface="Arial"/>
                <a:cs typeface="Arial" charset="0"/>
              </a:rPr>
              <a:t> </a:t>
            </a:r>
            <a:r>
              <a:rPr lang="en-US" sz="2000" dirty="0" err="1">
                <a:solidFill>
                  <a:srgbClr val="0070C0"/>
                </a:solidFill>
                <a:latin typeface="Arial"/>
                <a:cs typeface="Arial" charset="0"/>
              </a:rPr>
              <a:t>thuốc</a:t>
            </a:r>
            <a:r>
              <a:rPr lang="en-US" sz="2000" dirty="0">
                <a:solidFill>
                  <a:srgbClr val="0070C0"/>
                </a:solidFill>
                <a:latin typeface="Arial"/>
                <a:cs typeface="Arial" charset="0"/>
              </a:rPr>
              <a:t> = “</a:t>
            </a:r>
            <a:r>
              <a:rPr lang="en-US" sz="2000" dirty="0" err="1">
                <a:solidFill>
                  <a:srgbClr val="0070C0"/>
                </a:solidFill>
                <a:latin typeface="Arial"/>
                <a:cs typeface="Arial" charset="0"/>
              </a:rPr>
              <a:t>có</a:t>
            </a:r>
            <a:r>
              <a:rPr lang="en-US" sz="2000" dirty="0">
                <a:solidFill>
                  <a:srgbClr val="0070C0"/>
                </a:solidFill>
                <a:latin typeface="Arial"/>
                <a:cs typeface="Arial" charset="0"/>
              </a:rPr>
              <a:t>”) THEN (</a:t>
            </a:r>
            <a:r>
              <a:rPr lang="en-US" sz="2000" dirty="0" err="1">
                <a:solidFill>
                  <a:srgbClr val="0070C0"/>
                </a:solidFill>
                <a:latin typeface="Arial"/>
                <a:cs typeface="Arial" charset="0"/>
              </a:rPr>
              <a:t>kết</a:t>
            </a:r>
            <a:r>
              <a:rPr lang="en-US" sz="2000" dirty="0">
                <a:solidFill>
                  <a:srgbClr val="0070C0"/>
                </a:solidFill>
                <a:latin typeface="Arial"/>
                <a:cs typeface="Arial" charset="0"/>
              </a:rPr>
              <a:t> </a:t>
            </a:r>
            <a:r>
              <a:rPr lang="en-US" sz="2000" dirty="0" err="1">
                <a:solidFill>
                  <a:srgbClr val="0070C0"/>
                </a:solidFill>
                <a:latin typeface="Arial"/>
                <a:cs typeface="Arial" charset="0"/>
              </a:rPr>
              <a:t>quả</a:t>
            </a:r>
            <a:r>
              <a:rPr lang="en-US" sz="2000" dirty="0">
                <a:solidFill>
                  <a:srgbClr val="0070C0"/>
                </a:solidFill>
                <a:latin typeface="Arial"/>
                <a:cs typeface="Arial" charset="0"/>
              </a:rPr>
              <a:t> = “</a:t>
            </a:r>
            <a:r>
              <a:rPr lang="en-US" sz="2000" dirty="0" err="1">
                <a:solidFill>
                  <a:srgbClr val="0070C0"/>
                </a:solidFill>
                <a:latin typeface="Arial"/>
                <a:cs typeface="Arial" charset="0"/>
              </a:rPr>
              <a:t>không</a:t>
            </a:r>
            <a:r>
              <a:rPr lang="en-US" sz="2000" dirty="0">
                <a:solidFill>
                  <a:srgbClr val="0070C0"/>
                </a:solidFill>
                <a:latin typeface="Arial"/>
                <a:cs typeface="Arial" charset="0"/>
              </a:rPr>
              <a:t>”)</a:t>
            </a:r>
          </a:p>
          <a:p>
            <a:pPr lvl="1" algn="just">
              <a:spcBef>
                <a:spcPts val="300"/>
              </a:spcBef>
              <a:defRPr/>
            </a:pPr>
            <a:r>
              <a:rPr lang="en-US" sz="2000" dirty="0">
                <a:solidFill>
                  <a:srgbClr val="0070C0"/>
                </a:solidFill>
                <a:latin typeface="Arial"/>
                <a:cs typeface="Arial" charset="0"/>
              </a:rPr>
              <a:t>(8) </a:t>
            </a:r>
            <a:r>
              <a:rPr lang="en-US" sz="2000" dirty="0" err="1">
                <a:solidFill>
                  <a:srgbClr val="0070C0"/>
                </a:solidFill>
                <a:latin typeface="Arial"/>
                <a:cs typeface="Arial" charset="0"/>
              </a:rPr>
              <a:t>Kết</a:t>
            </a:r>
            <a:r>
              <a:rPr lang="en-US" sz="2000" dirty="0">
                <a:solidFill>
                  <a:srgbClr val="0070C0"/>
                </a:solidFill>
                <a:latin typeface="Arial"/>
                <a:cs typeface="Arial" charset="0"/>
              </a:rPr>
              <a:t> </a:t>
            </a:r>
            <a:r>
              <a:rPr lang="en-US" sz="2000" dirty="0" err="1">
                <a:solidFill>
                  <a:srgbClr val="0070C0"/>
                </a:solidFill>
                <a:latin typeface="Arial"/>
                <a:cs typeface="Arial" charset="0"/>
              </a:rPr>
              <a:t>thúc</a:t>
            </a:r>
            <a:r>
              <a:rPr lang="en-US" sz="2000" dirty="0">
                <a:solidFill>
                  <a:srgbClr val="0070C0"/>
                </a:solidFill>
                <a:latin typeface="Arial"/>
                <a:cs typeface="Arial" charset="0"/>
              </a:rPr>
              <a:t> </a:t>
            </a:r>
          </a:p>
          <a:p>
            <a:pPr lvl="1" algn="just">
              <a:spcBef>
                <a:spcPts val="300"/>
              </a:spcBef>
              <a:defRPr/>
            </a:pPr>
            <a:endParaRPr lang="en-US" sz="2000" dirty="0">
              <a:solidFill>
                <a:srgbClr val="0070C0"/>
              </a:solidFill>
              <a:latin typeface="Arial"/>
              <a:cs typeface="Arial" charset="0"/>
            </a:endParaRPr>
          </a:p>
        </p:txBody>
      </p:sp>
    </p:spTree>
    <p:extLst>
      <p:ext uri="{BB962C8B-B14F-4D97-AF65-F5344CB8AC3E}">
        <p14:creationId xmlns:p14="http://schemas.microsoft.com/office/powerpoint/2010/main" val="33236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 calcmode="lin" valueType="num">
                                      <p:cBhvr additive="base">
                                        <p:cTn id="20"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
                                            <p:txEl>
                                              <p:pRg st="1" end="1"/>
                                            </p:txEl>
                                          </p:spTgt>
                                        </p:tgtEl>
                                        <p:attrNameLst>
                                          <p:attrName>style.visibility</p:attrName>
                                        </p:attrNameLst>
                                      </p:cBhvr>
                                      <p:to>
                                        <p:strVal val="visible"/>
                                      </p:to>
                                    </p:set>
                                    <p:anim calcmode="lin" valueType="num">
                                      <p:cBhvr additive="base">
                                        <p:cTn id="38"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64</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{1}</a:t>
            </a:r>
          </a:p>
        </p:txBody>
      </p:sp>
      <p:sp>
        <p:nvSpPr>
          <p:cNvPr id="4" name="Rectangle 3"/>
          <p:cNvSpPr>
            <a:spLocks noChangeArrowheads="1"/>
          </p:cNvSpPr>
          <p:nvPr/>
        </p:nvSpPr>
        <p:spPr bwMode="auto">
          <a:xfrm>
            <a:off x="1524000" y="457200"/>
            <a:ext cx="9144000" cy="381000"/>
          </a:xfrm>
          <a:prstGeom prst="rect">
            <a:avLst/>
          </a:prstGeom>
          <a:noFill/>
          <a:ln w="9525">
            <a:noFill/>
            <a:miter lim="800000"/>
            <a:headEnd/>
            <a:tailEnd/>
          </a:ln>
        </p:spPr>
        <p:txBody>
          <a:bodyPr/>
          <a:lstStyle/>
          <a:p>
            <a:pPr marL="457200" indent="-457200" algn="just">
              <a:spcBef>
                <a:spcPts val="300"/>
              </a:spcBef>
              <a:buFont typeface="Arial" panose="020B0604020202020204" pitchFamily="34" charset="0"/>
              <a:buChar char="•"/>
            </a:pPr>
            <a:r>
              <a:rPr lang="en-VN" sz="2400" dirty="0">
                <a:solidFill>
                  <a:srgbClr val="0070C0"/>
                </a:solidFill>
              </a:rPr>
              <a:t>Bộ phân lớp được xây dựng dựa trên phương pháp phân tích xác suất có điều kiện theo định lý Bayes </a:t>
            </a:r>
          </a:p>
          <a:p>
            <a:pPr lvl="1" algn="just">
              <a:spcBef>
                <a:spcPts val="300"/>
              </a:spcBef>
            </a:pPr>
            <a:r>
              <a:rPr lang="en-VN" sz="2000" dirty="0">
                <a:solidFill>
                  <a:srgbClr val="0070C0"/>
                </a:solidFill>
              </a:rPr>
              <a:t>→ Bộ phân lớp Bayes</a:t>
            </a:r>
          </a:p>
          <a:p>
            <a:pPr marL="457200" indent="-457200" algn="just">
              <a:spcBef>
                <a:spcPts val="300"/>
              </a:spcBef>
              <a:buFont typeface="Arial" panose="020B0604020202020204" pitchFamily="34" charset="0"/>
              <a:buChar char="•"/>
            </a:pPr>
            <a:r>
              <a:rPr lang="en-VN" sz="2400" dirty="0">
                <a:solidFill>
                  <a:srgbClr val="0070C0"/>
                </a:solidFill>
              </a:rPr>
              <a:t>Bộ phân lớp Bayes thực hiện việc dự đoán xác suất một đối tượng sẽ thuộc về lớp cụ thể nào đó</a:t>
            </a:r>
          </a:p>
          <a:p>
            <a:pPr marL="457200" indent="-457200" algn="just">
              <a:spcBef>
                <a:spcPts val="300"/>
              </a:spcBef>
              <a:buFont typeface="Arial" panose="020B0604020202020204" pitchFamily="34" charset="0"/>
              <a:buChar char="•"/>
            </a:pPr>
            <a:r>
              <a:rPr lang="en-VN" sz="2400" dirty="0">
                <a:solidFill>
                  <a:srgbClr val="0070C0"/>
                </a:solidFill>
              </a:rPr>
              <a:t>Bộ phân lớp cơ bản nhất của giải pháp này gọi là bộ phân lớp Bayes </a:t>
            </a:r>
            <a:r>
              <a:rPr lang="vi-VN" sz="2400" dirty="0">
                <a:solidFill>
                  <a:srgbClr val="0070C0"/>
                </a:solidFill>
              </a:rPr>
              <a:t>ngây thơ</a:t>
            </a:r>
            <a:r>
              <a:rPr lang="en-VN" sz="2400" dirty="0">
                <a:solidFill>
                  <a:srgbClr val="0070C0"/>
                </a:solidFill>
              </a:rPr>
              <a:t> (naive Bayesian classifier)</a:t>
            </a:r>
          </a:p>
          <a:p>
            <a:pPr marL="914400" lvl="1" indent="-457200" algn="just">
              <a:spcBef>
                <a:spcPts val="300"/>
              </a:spcBef>
              <a:buFont typeface="Wingdings" pitchFamily="2" charset="2"/>
              <a:buChar char="§"/>
            </a:pPr>
            <a:r>
              <a:rPr lang="vi-VN" sz="2000" dirty="0">
                <a:solidFill>
                  <a:srgbClr val="0070C0"/>
                </a:solidFill>
              </a:rPr>
              <a:t>Ngây thơ</a:t>
            </a:r>
          </a:p>
          <a:p>
            <a:pPr marL="1371600" lvl="2" indent="-457200" algn="just">
              <a:spcBef>
                <a:spcPts val="300"/>
              </a:spcBef>
              <a:buFont typeface="Wingdings" pitchFamily="2" charset="2"/>
              <a:buChar char="q"/>
            </a:pPr>
            <a:r>
              <a:rPr lang="vi-VN" sz="2000" dirty="0">
                <a:solidFill>
                  <a:srgbClr val="0070C0"/>
                </a:solidFill>
              </a:rPr>
              <a:t>Các thuộc tính (biến) có độ quan trọng như nhau </a:t>
            </a:r>
          </a:p>
          <a:p>
            <a:pPr marL="1371600" lvl="2" indent="-457200" algn="just">
              <a:spcBef>
                <a:spcPts val="300"/>
              </a:spcBef>
              <a:buFont typeface="Wingdings" pitchFamily="2" charset="2"/>
              <a:buChar char="q"/>
            </a:pPr>
            <a:r>
              <a:rPr lang="vi-VN" sz="2000" dirty="0">
                <a:solidFill>
                  <a:srgbClr val="0070C0"/>
                </a:solidFill>
              </a:rPr>
              <a:t>Các thuộc tính (biến) độc lập có điều kiện khi được gán lớp/nhãn</a:t>
            </a:r>
          </a:p>
          <a:p>
            <a:pPr marL="914400" lvl="1" indent="-457200" algn="just">
              <a:spcBef>
                <a:spcPts val="300"/>
              </a:spcBef>
              <a:buFont typeface="Wingdings" pitchFamily="2" charset="2"/>
              <a:buChar char="§"/>
            </a:pPr>
            <a:r>
              <a:rPr lang="vi-VN" sz="2000" dirty="0">
                <a:solidFill>
                  <a:srgbClr val="0070C0"/>
                </a:solidFill>
              </a:rPr>
              <a:t>Nhận xét</a:t>
            </a:r>
          </a:p>
          <a:p>
            <a:pPr marL="1371600" lvl="2" indent="-457200" algn="just">
              <a:spcBef>
                <a:spcPts val="300"/>
              </a:spcBef>
              <a:buFont typeface="Wingdings" pitchFamily="2" charset="2"/>
              <a:buChar char="q"/>
            </a:pPr>
            <a:r>
              <a:rPr lang="vi-VN" sz="2000" dirty="0">
                <a:solidFill>
                  <a:srgbClr val="0070C0"/>
                </a:solidFill>
              </a:rPr>
              <a:t>Giả thiết các thuộc tính độc lập không bao giờ đúng</a:t>
            </a:r>
          </a:p>
          <a:p>
            <a:pPr marL="1371600" lvl="2" indent="-457200" algn="just">
              <a:spcBef>
                <a:spcPts val="300"/>
              </a:spcBef>
              <a:buFont typeface="Wingdings" pitchFamily="2" charset="2"/>
              <a:buChar char="q"/>
            </a:pPr>
            <a:r>
              <a:rPr lang="vi-VN" sz="2000" dirty="0">
                <a:solidFill>
                  <a:srgbClr val="0070C0"/>
                </a:solidFill>
              </a:rPr>
              <a:t>Nhưng trong thực tế, Bayes ngây thơ cho kết quả khá tốt</a:t>
            </a:r>
            <a:endParaRPr lang="vi-VN" sz="2400" dirty="0">
              <a:solidFill>
                <a:srgbClr val="0070C0"/>
              </a:solidFill>
            </a:endParaRPr>
          </a:p>
        </p:txBody>
      </p:sp>
    </p:spTree>
    <p:extLst>
      <p:ext uri="{BB962C8B-B14F-4D97-AF65-F5344CB8AC3E}">
        <p14:creationId xmlns:p14="http://schemas.microsoft.com/office/powerpoint/2010/main" val="27609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65</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{2}</a:t>
            </a:r>
          </a:p>
        </p:txBody>
      </p:sp>
      <mc:AlternateContent xmlns:mc="http://schemas.openxmlformats.org/markup-compatibility/2006">
        <mc:Choice xmlns:a14="http://schemas.microsoft.com/office/drawing/2010/main" Requires="a14">
          <p:sp>
            <p:nvSpPr>
              <p:cNvPr id="4" name="Rectangle 3"/>
              <p:cNvSpPr>
                <a:spLocks noChangeArrowheads="1"/>
              </p:cNvSpPr>
              <p:nvPr/>
            </p:nvSpPr>
            <p:spPr bwMode="auto">
              <a:xfrm>
                <a:off x="1524000" y="457200"/>
                <a:ext cx="9144000" cy="381000"/>
              </a:xfrm>
              <a:prstGeom prst="rect">
                <a:avLst/>
              </a:prstGeom>
              <a:noFill/>
              <a:ln w="9525">
                <a:noFill/>
                <a:miter lim="800000"/>
                <a:headEnd/>
                <a:tailEnd/>
              </a:ln>
            </p:spPr>
            <p:txBody>
              <a:bodyPr/>
              <a:lstStyle/>
              <a:p>
                <a:pPr marL="342900" indent="-342900" algn="just">
                  <a:spcBef>
                    <a:spcPts val="400"/>
                  </a:spcBef>
                  <a:buFontTx/>
                  <a:buChar char="•"/>
                  <a:defRPr/>
                </a:pPr>
                <a:r>
                  <a:rPr lang="vi-VN" sz="2400" dirty="0">
                    <a:solidFill>
                      <a:srgbClr val="0070C0"/>
                    </a:solidFill>
                  </a:rPr>
                  <a:t>Định lý Bayes</a:t>
                </a:r>
              </a:p>
              <a:p>
                <a:pPr marL="914400" lvl="1" indent="-457200" algn="just">
                  <a:spcBef>
                    <a:spcPts val="300"/>
                  </a:spcBef>
                  <a:buFont typeface="Wingdings" pitchFamily="2" charset="2"/>
                  <a:buChar char="§"/>
                </a:pPr>
                <a:r>
                  <a:rPr lang="vi-VN" sz="2000" dirty="0">
                    <a:solidFill>
                      <a:srgbClr val="0070C0"/>
                    </a:solidFill>
                  </a:rPr>
                  <a:t>Định lý này được đưa ra bởi nhà toán học Thomas Bayes </a:t>
                </a:r>
              </a:p>
              <a:p>
                <a:pPr marL="914400" lvl="1" indent="-457200" algn="just">
                  <a:spcBef>
                    <a:spcPts val="300"/>
                  </a:spcBef>
                  <a:buFont typeface="Wingdings" pitchFamily="2" charset="2"/>
                  <a:buChar char="§"/>
                </a:pPr>
                <a:r>
                  <a:rPr lang="vi-VN" sz="2000" dirty="0">
                    <a:solidFill>
                      <a:srgbClr val="0070C0"/>
                    </a:solidFill>
                  </a:rPr>
                  <a:t>Các ký hiệu</a:t>
                </a:r>
              </a:p>
              <a:p>
                <a:pPr marL="1371600" lvl="2" indent="-457200" algn="just">
                  <a:spcBef>
                    <a:spcPts val="300"/>
                  </a:spcBef>
                  <a:buFont typeface="Wingdings" pitchFamily="2" charset="2"/>
                  <a:buChar char="q"/>
                </a:pPr>
                <a:r>
                  <a:rPr lang="vi-VN" sz="2000" dirty="0">
                    <a:solidFill>
                      <a:srgbClr val="0070C0"/>
                    </a:solidFill>
                  </a:rPr>
                  <a:t>Gọi X(A</a:t>
                </a:r>
                <a:r>
                  <a:rPr lang="vi-VN" sz="2000" baseline="-25000" dirty="0">
                    <a:solidFill>
                      <a:srgbClr val="0070C0"/>
                    </a:solidFill>
                  </a:rPr>
                  <a:t>1</a:t>
                </a:r>
                <a:r>
                  <a:rPr lang="vi-VN" sz="2000" dirty="0">
                    <a:solidFill>
                      <a:srgbClr val="0070C0"/>
                    </a:solidFill>
                  </a:rPr>
                  <a:t>, ..., A</a:t>
                </a:r>
                <a:r>
                  <a:rPr lang="en-US" sz="2000" baseline="-25000" dirty="0">
                    <a:solidFill>
                      <a:srgbClr val="0070C0"/>
                    </a:solidFill>
                  </a:rPr>
                  <a:t>k</a:t>
                </a:r>
                <a:r>
                  <a:rPr lang="vi-VN" sz="2000" dirty="0">
                    <a:solidFill>
                      <a:srgbClr val="0070C0"/>
                    </a:solidFill>
                  </a:rPr>
                  <a:t>) ∈ D là một đối tượng dữ liệu gồm </a:t>
                </a:r>
                <a:r>
                  <a:rPr lang="en-US" sz="2000" dirty="0">
                    <a:solidFill>
                      <a:srgbClr val="0070C0"/>
                    </a:solidFill>
                  </a:rPr>
                  <a:t>k</a:t>
                </a:r>
                <a:r>
                  <a:rPr lang="vi-VN" sz="2000" dirty="0">
                    <a:solidFill>
                      <a:srgbClr val="0070C0"/>
                    </a:solidFill>
                  </a:rPr>
                  <a:t> thuộc tính</a:t>
                </a:r>
              </a:p>
              <a:p>
                <a:pPr marL="1714500" lvl="3" indent="-342900" algn="just">
                  <a:spcBef>
                    <a:spcPts val="300"/>
                  </a:spcBef>
                  <a:buFont typeface="Wingdings" pitchFamily="2" charset="2"/>
                  <a:buChar char="v"/>
                </a:pPr>
                <a:r>
                  <a:rPr lang="vi-VN" sz="2000" dirty="0">
                    <a:solidFill>
                      <a:srgbClr val="0070C0"/>
                    </a:solidFill>
                  </a:rPr>
                  <a:t>Theo thuật ngữ của </a:t>
                </a:r>
                <a:r>
                  <a:rPr lang="en-US" sz="2000" dirty="0">
                    <a:solidFill>
                      <a:srgbClr val="0070C0"/>
                    </a:solidFill>
                  </a:rPr>
                  <a:t>Bayes, </a:t>
                </a:r>
                <a:r>
                  <a:rPr lang="vi-VN" sz="2000" dirty="0">
                    <a:solidFill>
                      <a:srgbClr val="0070C0"/>
                    </a:solidFill>
                  </a:rPr>
                  <a:t>X là một minh chứng </a:t>
                </a:r>
                <a:r>
                  <a:rPr lang="en-US" sz="2000" dirty="0">
                    <a:solidFill>
                      <a:srgbClr val="0070C0"/>
                    </a:solidFill>
                  </a:rPr>
                  <a:t>(evidence) </a:t>
                </a:r>
                <a:r>
                  <a:rPr lang="vi-VN" sz="2000" dirty="0">
                    <a:solidFill>
                      <a:srgbClr val="0070C0"/>
                    </a:solidFill>
                  </a:rPr>
                  <a:t>trong tập dữ liệu đã cho</a:t>
                </a:r>
              </a:p>
              <a:p>
                <a:pPr marL="1371600" lvl="2" indent="-457200" algn="just">
                  <a:spcBef>
                    <a:spcPts val="300"/>
                  </a:spcBef>
                  <a:buFont typeface="Wingdings" pitchFamily="2" charset="2"/>
                  <a:buChar char="q"/>
                </a:pPr>
                <a:r>
                  <a:rPr lang="vi-VN" sz="2000" dirty="0">
                    <a:solidFill>
                      <a:srgbClr val="0070C0"/>
                    </a:solidFill>
                  </a:rPr>
                  <a:t>Gọi H </a:t>
                </a:r>
                <a:r>
                  <a:rPr lang="vi-VN" b="0" dirty="0">
                    <a:solidFill>
                      <a:srgbClr val="0070C0"/>
                    </a:solidFill>
                  </a:rPr>
                  <a:t>là một giả thuyết nêu lên rằng “X thuộc về một lớp C nào đó”</a:t>
                </a:r>
              </a:p>
              <a:p>
                <a:pPr marL="1828800" lvl="3" indent="-457200" algn="just">
                  <a:spcBef>
                    <a:spcPts val="300"/>
                  </a:spcBef>
                  <a:buFont typeface="Wingdings" pitchFamily="2" charset="2"/>
                  <a:buChar char="q"/>
                </a:pPr>
                <a:r>
                  <a:rPr lang="vi-VN" b="0" dirty="0">
                    <a:solidFill>
                      <a:srgbClr val="0070C0"/>
                    </a:solidFill>
                  </a:rPr>
                  <a:t>Với bài toán phân lớp, cần xác định tính đúng đắn (xác định bằng xác suất) của giả thuyết này</a:t>
                </a:r>
              </a:p>
              <a:p>
                <a:pPr lvl="3" algn="just">
                  <a:spcBef>
                    <a:spcPts val="300"/>
                  </a:spcBef>
                </a:pPr>
                <a:r>
                  <a:rPr lang="vi-VN" b="0" dirty="0">
                    <a:solidFill>
                      <a:srgbClr val="0070C0"/>
                    </a:solidFill>
                  </a:rPr>
                  <a:t>→ Khi cho một đối tượng dữ liệu X (với các giá trị cụ thể của k thuộc tính),  cần xác định xác suất P(H|X) là xác suất có điều kiện của H khi cho trước X</a:t>
                </a:r>
                <a:endParaRPr lang="en-VN" b="0" dirty="0">
                  <a:solidFill>
                    <a:srgbClr val="0070C0"/>
                  </a:solidFill>
                </a:endParaRPr>
              </a:p>
              <a:p>
                <a:pPr marL="914400" lvl="1" indent="-457200" algn="just">
                  <a:spcBef>
                    <a:spcPts val="300"/>
                  </a:spcBef>
                  <a:buFont typeface="Wingdings" pitchFamily="2" charset="2"/>
                  <a:buChar char="§"/>
                </a:pPr>
                <a:r>
                  <a:rPr lang="vi-VN" sz="2000" dirty="0">
                    <a:solidFill>
                      <a:srgbClr val="0070C0"/>
                    </a:solidFill>
                  </a:rPr>
                  <a:t>Theo định lý Bayes thì P(H|X) được xác định như sau</a:t>
                </a:r>
              </a:p>
              <a:p>
                <a:pPr lvl="2" algn="just">
                  <a:spcBef>
                    <a:spcPts val="300"/>
                  </a:spcBef>
                </a:pPr>
                <a14:m>
                  <m:oMathPara xmlns:m="http://schemas.openxmlformats.org/officeDocument/2006/math">
                    <m:oMathParaPr>
                      <m:jc m:val="left"/>
                    </m:oMathParaPr>
                    <m:oMath xmlns:m="http://schemas.openxmlformats.org/officeDocument/2006/math">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r>
                            <m:rPr>
                              <m:sty m:val="p"/>
                            </m:rPr>
                            <a:rPr lang="vi-VN" sz="2000">
                              <a:solidFill>
                                <a:srgbClr val="0070C0"/>
                              </a:solidFill>
                              <a:latin typeface="Cambria Math" panose="02040503050406030204" pitchFamily="18" charset="0"/>
                            </a:rPr>
                            <m:t>H</m:t>
                          </m:r>
                        </m:e>
                        <m:e>
                          <m:r>
                            <m:rPr>
                              <m:sty m:val="p"/>
                            </m:rPr>
                            <a:rPr lang="vi-VN" sz="2000">
                              <a:solidFill>
                                <a:srgbClr val="0070C0"/>
                              </a:solidFill>
                              <a:latin typeface="Cambria Math" panose="02040503050406030204" pitchFamily="18" charset="0"/>
                            </a:rPr>
                            <m:t>X</m:t>
                          </m:r>
                        </m:e>
                      </m:d>
                      <m:r>
                        <a:rPr lang="vi-VN" sz="2000">
                          <a:solidFill>
                            <a:srgbClr val="0070C0"/>
                          </a:solidFill>
                          <a:latin typeface="Cambria Math" panose="02040503050406030204" pitchFamily="18" charset="0"/>
                        </a:rPr>
                        <m:t>=</m:t>
                      </m:r>
                      <m:f>
                        <m:fPr>
                          <m:ctrlPr>
                            <a:rPr lang="vi-VN" sz="2000" i="1">
                              <a:solidFill>
                                <a:srgbClr val="0070C0"/>
                              </a:solidFill>
                              <a:latin typeface="Cambria Math" panose="02040503050406030204" pitchFamily="18" charset="0"/>
                            </a:rPr>
                          </m:ctrlPr>
                        </m:fPr>
                        <m:num>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r>
                                <m:rPr>
                                  <m:sty m:val="p"/>
                                </m:rPr>
                                <a:rPr lang="vi-VN" sz="2000">
                                  <a:solidFill>
                                    <a:srgbClr val="0070C0"/>
                                  </a:solidFill>
                                  <a:latin typeface="Cambria Math" panose="02040503050406030204" pitchFamily="18" charset="0"/>
                                </a:rPr>
                                <m:t>X</m:t>
                              </m:r>
                            </m:e>
                            <m:e>
                              <m:r>
                                <m:rPr>
                                  <m:sty m:val="p"/>
                                </m:rPr>
                                <a:rPr lang="vi-VN" sz="2000">
                                  <a:solidFill>
                                    <a:srgbClr val="0070C0"/>
                                  </a:solidFill>
                                  <a:latin typeface="Cambria Math" panose="02040503050406030204" pitchFamily="18" charset="0"/>
                                </a:rPr>
                                <m:t>H</m:t>
                              </m:r>
                            </m:e>
                          </m:d>
                          <m:r>
                            <m:rPr>
                              <m:sty m:val="p"/>
                            </m:rPr>
                            <a:rPr lang="vi-VN" sz="2000">
                              <a:solidFill>
                                <a:srgbClr val="0070C0"/>
                              </a:solidFill>
                              <a:latin typeface="Cambria Math" panose="02040503050406030204" pitchFamily="18" charset="0"/>
                            </a:rPr>
                            <m:t>P</m:t>
                          </m:r>
                          <m:r>
                            <a:rPr lang="vi-VN" sz="2000">
                              <a:solidFill>
                                <a:srgbClr val="0070C0"/>
                              </a:solidFill>
                              <a:latin typeface="Cambria Math" panose="02040503050406030204" pitchFamily="18" charset="0"/>
                            </a:rPr>
                            <m:t>(</m:t>
                          </m:r>
                          <m:r>
                            <m:rPr>
                              <m:sty m:val="p"/>
                            </m:rPr>
                            <a:rPr lang="vi-VN" sz="2000">
                              <a:solidFill>
                                <a:srgbClr val="0070C0"/>
                              </a:solidFill>
                              <a:latin typeface="Cambria Math" panose="02040503050406030204" pitchFamily="18" charset="0"/>
                            </a:rPr>
                            <m:t>H</m:t>
                          </m:r>
                          <m:r>
                            <a:rPr lang="vi-VN" sz="2000">
                              <a:solidFill>
                                <a:srgbClr val="0070C0"/>
                              </a:solidFill>
                              <a:latin typeface="Cambria Math" panose="02040503050406030204" pitchFamily="18" charset="0"/>
                            </a:rPr>
                            <m:t>)</m:t>
                          </m:r>
                        </m:num>
                        <m:den>
                          <m:r>
                            <m:rPr>
                              <m:sty m:val="p"/>
                            </m:rPr>
                            <a:rPr lang="vi-VN" sz="2000">
                              <a:solidFill>
                                <a:srgbClr val="0070C0"/>
                              </a:solidFill>
                              <a:latin typeface="Cambria Math" panose="02040503050406030204" pitchFamily="18" charset="0"/>
                            </a:rPr>
                            <m:t>P</m:t>
                          </m:r>
                          <m:r>
                            <a:rPr lang="vi-VN" sz="2000">
                              <a:solidFill>
                                <a:srgbClr val="0070C0"/>
                              </a:solidFill>
                              <a:latin typeface="Cambria Math" panose="02040503050406030204" pitchFamily="18" charset="0"/>
                            </a:rPr>
                            <m:t>(</m:t>
                          </m:r>
                          <m:r>
                            <m:rPr>
                              <m:sty m:val="p"/>
                            </m:rPr>
                            <a:rPr lang="vi-VN" sz="2000">
                              <a:solidFill>
                                <a:srgbClr val="0070C0"/>
                              </a:solidFill>
                              <a:latin typeface="Cambria Math" panose="02040503050406030204" pitchFamily="18" charset="0"/>
                            </a:rPr>
                            <m:t>X</m:t>
                          </m:r>
                          <m:r>
                            <a:rPr lang="vi-VN" sz="2000">
                              <a:solidFill>
                                <a:srgbClr val="0070C0"/>
                              </a:solidFill>
                              <a:latin typeface="Cambria Math" panose="02040503050406030204" pitchFamily="18" charset="0"/>
                            </a:rPr>
                            <m:t>)</m:t>
                          </m:r>
                        </m:den>
                      </m:f>
                    </m:oMath>
                  </m:oMathPara>
                </a14:m>
                <a:endParaRPr lang="vi-VN" sz="2000" dirty="0">
                  <a:solidFill>
                    <a:srgbClr val="0070C0"/>
                  </a:solidFill>
                </a:endParaRPr>
              </a:p>
              <a:p>
                <a:pPr marL="1257300" lvl="2" indent="-342900" algn="just">
                  <a:spcBef>
                    <a:spcPts val="300"/>
                  </a:spcBef>
                  <a:buFont typeface="Wingdings" pitchFamily="2" charset="2"/>
                  <a:buChar char="q"/>
                </a:pPr>
                <a:r>
                  <a:rPr lang="vi-VN" sz="2000" dirty="0">
                    <a:solidFill>
                      <a:srgbClr val="0070C0"/>
                    </a:solidFill>
                  </a:rPr>
                  <a:t>P(H|X): là xác suất xảy ra H khi X đã xảy ra, gọi xác suất hậu nghiệm (</a:t>
                </a:r>
                <a:r>
                  <a:rPr lang="en-US" sz="2000" dirty="0">
                    <a:solidFill>
                      <a:srgbClr val="0070C0"/>
                    </a:solidFill>
                  </a:rPr>
                  <a:t>posterior probability</a:t>
                </a:r>
                <a:r>
                  <a:rPr lang="vi-VN" sz="2000" dirty="0">
                    <a:solidFill>
                      <a:srgbClr val="0070C0"/>
                    </a:solidFill>
                  </a:rPr>
                  <a:t>)</a:t>
                </a:r>
              </a:p>
              <a:p>
                <a:pPr marL="1257300" lvl="2" indent="-342900" algn="just">
                  <a:spcBef>
                    <a:spcPts val="300"/>
                  </a:spcBef>
                  <a:buFont typeface="Wingdings" pitchFamily="2" charset="2"/>
                  <a:buChar char="q"/>
                </a:pPr>
                <a:r>
                  <a:rPr lang="vi-VN" sz="2000" dirty="0">
                    <a:solidFill>
                      <a:srgbClr val="0070C0"/>
                    </a:solidFill>
                  </a:rPr>
                  <a:t>P(H), P(X): xác suất tiêu nghiệm (</a:t>
                </a:r>
                <a:r>
                  <a:rPr lang="en-US" sz="2000" dirty="0">
                    <a:solidFill>
                      <a:srgbClr val="0070C0"/>
                    </a:solidFill>
                  </a:rPr>
                  <a:t>priori probability</a:t>
                </a:r>
                <a:r>
                  <a:rPr lang="vi-VN" sz="2000" dirty="0">
                    <a:solidFill>
                      <a:srgbClr val="0070C0"/>
                    </a:solidFill>
                  </a:rPr>
                  <a:t>)</a:t>
                </a:r>
              </a:p>
            </p:txBody>
          </p:sp>
        </mc:Choice>
        <mc:Fallback>
          <p:sp>
            <p:nvSpPr>
              <p:cNvPr id="4" name="Rectangle 3"/>
              <p:cNvSpPr>
                <a:spLocks noRot="1" noChangeAspect="1" noMove="1" noResize="1" noEditPoints="1" noAdjustHandles="1" noChangeArrowheads="1" noChangeShapeType="1" noTextEdit="1"/>
              </p:cNvSpPr>
              <p:nvPr/>
            </p:nvSpPr>
            <p:spPr bwMode="auto">
              <a:xfrm>
                <a:off x="1524000" y="457200"/>
                <a:ext cx="9144000" cy="381000"/>
              </a:xfrm>
              <a:prstGeom prst="rect">
                <a:avLst/>
              </a:prstGeom>
              <a:blipFill>
                <a:blip r:embed="rId3"/>
                <a:stretch>
                  <a:fillRect l="-867" t="-12698" r="-1333" b="-139523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86511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66</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{3}</a:t>
            </a:r>
          </a:p>
        </p:txBody>
      </p:sp>
      <p:sp>
        <p:nvSpPr>
          <p:cNvPr id="4" name="Rectangle 3"/>
          <p:cNvSpPr>
            <a:spLocks noChangeArrowheads="1"/>
          </p:cNvSpPr>
          <p:nvPr/>
        </p:nvSpPr>
        <p:spPr bwMode="auto">
          <a:xfrm>
            <a:off x="1524000" y="457200"/>
            <a:ext cx="9144000" cy="381000"/>
          </a:xfrm>
          <a:prstGeom prst="rect">
            <a:avLst/>
          </a:prstGeom>
          <a:noFill/>
          <a:ln w="9525">
            <a:noFill/>
            <a:miter lim="800000"/>
            <a:headEnd/>
            <a:tailEnd/>
          </a:ln>
        </p:spPr>
        <p:txBody>
          <a:bodyPr/>
          <a:lstStyle/>
          <a:p>
            <a:pPr marL="342900" indent="-342900" algn="just">
              <a:spcBef>
                <a:spcPts val="400"/>
              </a:spcBef>
              <a:buFontTx/>
              <a:buChar char="•"/>
              <a:defRPr/>
            </a:pPr>
            <a:r>
              <a:rPr lang="en-US" sz="2400" dirty="0" err="1">
                <a:solidFill>
                  <a:srgbClr val="0070C0"/>
                </a:solidFill>
              </a:rPr>
              <a:t>Ví</a:t>
            </a:r>
            <a:r>
              <a:rPr lang="en-US" sz="2400" dirty="0">
                <a:solidFill>
                  <a:srgbClr val="0070C0"/>
                </a:solidFill>
              </a:rPr>
              <a:t> </a:t>
            </a:r>
            <a:r>
              <a:rPr lang="en-US" sz="2400" dirty="0" err="1">
                <a:solidFill>
                  <a:srgbClr val="0070C0"/>
                </a:solidFill>
              </a:rPr>
              <a:t>dụ</a:t>
            </a:r>
            <a:r>
              <a:rPr lang="en-US" sz="2400" dirty="0">
                <a:solidFill>
                  <a:srgbClr val="0070C0"/>
                </a:solidFill>
              </a:rPr>
              <a:t> 6</a:t>
            </a:r>
            <a:endParaRPr lang="vi-VN" sz="2000" dirty="0">
              <a:solidFill>
                <a:srgbClr val="0070C0"/>
              </a:solidFill>
            </a:endParaRPr>
          </a:p>
        </p:txBody>
      </p:sp>
      <p:pic>
        <p:nvPicPr>
          <p:cNvPr id="5" name="Picture 4" descr="Table&#10;&#10;Description automatically generated">
            <a:extLst>
              <a:ext uri="{FF2B5EF4-FFF2-40B4-BE49-F238E27FC236}">
                <a16:creationId xmlns:a16="http://schemas.microsoft.com/office/drawing/2014/main" id="{026E3AE4-7319-8946-BEDB-6EE7E1EFB8EC}"/>
              </a:ext>
            </a:extLst>
          </p:cNvPr>
          <p:cNvPicPr>
            <a:picLocks noChangeAspect="1"/>
          </p:cNvPicPr>
          <p:nvPr/>
        </p:nvPicPr>
        <p:blipFill>
          <a:blip r:embed="rId3"/>
          <a:stretch>
            <a:fillRect/>
          </a:stretch>
        </p:blipFill>
        <p:spPr>
          <a:xfrm>
            <a:off x="2971803" y="575003"/>
            <a:ext cx="5092265" cy="2704451"/>
          </a:xfrm>
          <a:prstGeom prst="rect">
            <a:avLst/>
          </a:prstGeom>
        </p:spPr>
      </p:pic>
      <p:sp>
        <p:nvSpPr>
          <p:cNvPr id="6" name="Rectangle 5">
            <a:extLst>
              <a:ext uri="{FF2B5EF4-FFF2-40B4-BE49-F238E27FC236}">
                <a16:creationId xmlns:a16="http://schemas.microsoft.com/office/drawing/2014/main" id="{266B9219-7FB3-2640-BDD8-A14EEB3E4A7D}"/>
              </a:ext>
            </a:extLst>
          </p:cNvPr>
          <p:cNvSpPr>
            <a:spLocks noChangeArrowheads="1"/>
          </p:cNvSpPr>
          <p:nvPr/>
        </p:nvSpPr>
        <p:spPr bwMode="auto">
          <a:xfrm>
            <a:off x="152400" y="3276600"/>
            <a:ext cx="11353800" cy="838200"/>
          </a:xfrm>
          <a:prstGeom prst="rect">
            <a:avLst/>
          </a:prstGeom>
          <a:noFill/>
          <a:ln w="9525">
            <a:noFill/>
            <a:miter lim="800000"/>
            <a:headEnd/>
            <a:tailEnd/>
          </a:ln>
        </p:spPr>
        <p:txBody>
          <a:bodyPr/>
          <a:lstStyle/>
          <a:p>
            <a:pPr marL="914400" lvl="1" indent="-457200" algn="just">
              <a:spcBef>
                <a:spcPts val="0"/>
              </a:spcBef>
              <a:buFont typeface="Wingdings" pitchFamily="2" charset="2"/>
              <a:buChar char="§"/>
            </a:pPr>
            <a:r>
              <a:rPr lang="vi-VN" sz="1600" dirty="0">
                <a:solidFill>
                  <a:srgbClr val="0070C0"/>
                </a:solidFill>
              </a:rPr>
              <a:t>P(“Buys computer” = Yes|Age = </a:t>
            </a:r>
            <a:r>
              <a:rPr lang="en-US" sz="1600" dirty="0">
                <a:solidFill>
                  <a:srgbClr val="0070C0"/>
                </a:solidFill>
                <a:latin typeface="Arial" panose="020B0604020202020204" pitchFamily="34" charset="0"/>
              </a:rPr>
              <a:t>Young, Income = High</a:t>
            </a:r>
            <a:r>
              <a:rPr lang="vi-VN" sz="1600" dirty="0">
                <a:solidFill>
                  <a:srgbClr val="0070C0"/>
                </a:solidFill>
              </a:rPr>
              <a:t>): </a:t>
            </a:r>
            <a:r>
              <a:rPr lang="vi-VN" sz="1600" i="1" dirty="0">
                <a:solidFill>
                  <a:srgbClr val="0070C0"/>
                </a:solidFill>
              </a:rPr>
              <a:t>xác suất mua máy tính của khách hàng </a:t>
            </a:r>
            <a:r>
              <a:rPr lang="vi-VN" sz="1600" dirty="0">
                <a:solidFill>
                  <a:srgbClr val="0070C0"/>
                </a:solidFill>
              </a:rPr>
              <a:t>có tuổi “trẻ” và thu nhập “cao”</a:t>
            </a:r>
            <a:r>
              <a:rPr lang="en-VN" sz="1600" dirty="0">
                <a:solidFill>
                  <a:srgbClr val="0070C0"/>
                </a:solidFill>
              </a:rPr>
              <a:t> </a:t>
            </a:r>
          </a:p>
          <a:p>
            <a:pPr marL="914400" lvl="1" indent="-457200" algn="just">
              <a:spcBef>
                <a:spcPts val="0"/>
              </a:spcBef>
              <a:buFont typeface="Wingdings" pitchFamily="2" charset="2"/>
              <a:buChar char="§"/>
            </a:pPr>
            <a:r>
              <a:rPr lang="vi-VN" sz="1600" dirty="0">
                <a:solidFill>
                  <a:srgbClr val="0070C0"/>
                </a:solidFill>
              </a:rPr>
              <a:t>P(Age = </a:t>
            </a:r>
            <a:r>
              <a:rPr lang="en-US" sz="1600" dirty="0">
                <a:solidFill>
                  <a:srgbClr val="0070C0"/>
                </a:solidFill>
                <a:latin typeface="Arial" panose="020B0604020202020204" pitchFamily="34" charset="0"/>
              </a:rPr>
              <a:t>Young, Income = High|</a:t>
            </a:r>
            <a:r>
              <a:rPr lang="vi-VN" sz="1400" dirty="0">
                <a:solidFill>
                  <a:srgbClr val="0070C0"/>
                </a:solidFill>
              </a:rPr>
              <a:t>“</a:t>
            </a:r>
            <a:r>
              <a:rPr lang="vi-VN" sz="1600" dirty="0">
                <a:solidFill>
                  <a:srgbClr val="0070C0"/>
                </a:solidFill>
              </a:rPr>
              <a:t>Buys computer” = Yes): </a:t>
            </a:r>
            <a:r>
              <a:rPr lang="vi-VN" sz="1600" i="1" dirty="0">
                <a:solidFill>
                  <a:srgbClr val="0070C0"/>
                </a:solidFill>
              </a:rPr>
              <a:t>xác suất khách hàng đã mua máy tính</a:t>
            </a:r>
            <a:r>
              <a:rPr lang="vi-VN" sz="1600" dirty="0">
                <a:solidFill>
                  <a:srgbClr val="0070C0"/>
                </a:solidFill>
              </a:rPr>
              <a:t> có tuổi “trẻ” và thu nhập “cao”</a:t>
            </a:r>
            <a:r>
              <a:rPr lang="en-VN" sz="1600" dirty="0">
                <a:solidFill>
                  <a:srgbClr val="0070C0"/>
                </a:solidFill>
              </a:rPr>
              <a:t> </a:t>
            </a:r>
          </a:p>
          <a:p>
            <a:pPr marL="1257300" lvl="2" indent="-342900" algn="just">
              <a:spcBef>
                <a:spcPts val="0"/>
              </a:spcBef>
              <a:buFont typeface="Wingdings" pitchFamily="2" charset="2"/>
              <a:buChar char="q"/>
            </a:pPr>
            <a:r>
              <a:rPr lang="vi-VN" sz="1600" dirty="0">
                <a:solidFill>
                  <a:srgbClr val="0070C0"/>
                </a:solidFill>
              </a:rPr>
              <a:t>P(Age = </a:t>
            </a:r>
            <a:r>
              <a:rPr lang="en-US" sz="1600" dirty="0">
                <a:solidFill>
                  <a:srgbClr val="0070C0"/>
                </a:solidFill>
                <a:latin typeface="Arial" panose="020B0604020202020204" pitchFamily="34" charset="0"/>
              </a:rPr>
              <a:t>Young, Income = High|</a:t>
            </a:r>
            <a:r>
              <a:rPr lang="vi-VN" sz="1400" dirty="0">
                <a:solidFill>
                  <a:srgbClr val="0070C0"/>
                </a:solidFill>
              </a:rPr>
              <a:t>“</a:t>
            </a:r>
            <a:r>
              <a:rPr lang="vi-VN" sz="1600" dirty="0">
                <a:solidFill>
                  <a:srgbClr val="0070C0"/>
                </a:solidFill>
              </a:rPr>
              <a:t>Buys computer” = Yes) = 0</a:t>
            </a:r>
          </a:p>
          <a:p>
            <a:pPr marL="1257300" lvl="2" indent="-342900" algn="just">
              <a:spcBef>
                <a:spcPts val="0"/>
              </a:spcBef>
              <a:buFont typeface="Wingdings" pitchFamily="2" charset="2"/>
              <a:buChar char="q"/>
            </a:pPr>
            <a:r>
              <a:rPr lang="vi-VN" sz="1600" dirty="0">
                <a:solidFill>
                  <a:srgbClr val="0070C0"/>
                </a:solidFill>
              </a:rPr>
              <a:t>P(Age = </a:t>
            </a:r>
            <a:r>
              <a:rPr lang="en-US" sz="1600" dirty="0">
                <a:solidFill>
                  <a:srgbClr val="0070C0"/>
                </a:solidFill>
                <a:latin typeface="Arial" panose="020B0604020202020204" pitchFamily="34" charset="0"/>
              </a:rPr>
              <a:t>Young, Income = High|</a:t>
            </a:r>
            <a:r>
              <a:rPr lang="vi-VN" sz="1400" dirty="0">
                <a:solidFill>
                  <a:srgbClr val="0070C0"/>
                </a:solidFill>
              </a:rPr>
              <a:t>“</a:t>
            </a:r>
            <a:r>
              <a:rPr lang="vi-VN" sz="1600" dirty="0">
                <a:solidFill>
                  <a:srgbClr val="0070C0"/>
                </a:solidFill>
              </a:rPr>
              <a:t>Buys computer” = No) = 2/5</a:t>
            </a:r>
            <a:endParaRPr lang="en-VN" sz="1600" dirty="0">
              <a:solidFill>
                <a:srgbClr val="0070C0"/>
              </a:solidFill>
            </a:endParaRPr>
          </a:p>
          <a:p>
            <a:pPr marL="914400" lvl="1" indent="-457200" algn="just">
              <a:spcBef>
                <a:spcPts val="0"/>
              </a:spcBef>
              <a:buFont typeface="Wingdings" pitchFamily="2" charset="2"/>
              <a:buChar char="§"/>
            </a:pPr>
            <a:r>
              <a:rPr lang="en-VN" sz="1600" dirty="0">
                <a:solidFill>
                  <a:srgbClr val="0070C0"/>
                </a:solidFill>
              </a:rPr>
              <a:t>P</a:t>
            </a:r>
            <a:r>
              <a:rPr lang="vi-VN" sz="1600" dirty="0">
                <a:solidFill>
                  <a:srgbClr val="0070C0"/>
                </a:solidFill>
              </a:rPr>
              <a:t>(“Buys computer” = Yes): </a:t>
            </a:r>
            <a:r>
              <a:rPr lang="vi-VN" sz="1600" i="1" dirty="0">
                <a:solidFill>
                  <a:srgbClr val="0070C0"/>
                </a:solidFill>
              </a:rPr>
              <a:t>xác suất mua máy tính của khách hàng nói chung</a:t>
            </a:r>
          </a:p>
          <a:p>
            <a:pPr marL="1371600" lvl="2" indent="-457200" algn="just">
              <a:spcBef>
                <a:spcPts val="0"/>
              </a:spcBef>
              <a:buFont typeface="Wingdings" pitchFamily="2" charset="2"/>
              <a:buChar char="q"/>
            </a:pPr>
            <a:r>
              <a:rPr lang="en-VN" sz="1600" dirty="0">
                <a:solidFill>
                  <a:srgbClr val="0070C0"/>
                </a:solidFill>
              </a:rPr>
              <a:t>P</a:t>
            </a:r>
            <a:r>
              <a:rPr lang="vi-VN" sz="1600" dirty="0">
                <a:solidFill>
                  <a:srgbClr val="0070C0"/>
                </a:solidFill>
              </a:rPr>
              <a:t>(“Buys computer” = Yes) = 9/14</a:t>
            </a:r>
          </a:p>
          <a:p>
            <a:pPr marL="1371600" lvl="2" indent="-457200" algn="just">
              <a:spcBef>
                <a:spcPts val="0"/>
              </a:spcBef>
              <a:buFont typeface="Wingdings" pitchFamily="2" charset="2"/>
              <a:buChar char="q"/>
            </a:pPr>
            <a:r>
              <a:rPr lang="en-VN" sz="1600" dirty="0">
                <a:solidFill>
                  <a:srgbClr val="0070C0"/>
                </a:solidFill>
              </a:rPr>
              <a:t>P</a:t>
            </a:r>
            <a:r>
              <a:rPr lang="vi-VN" sz="1600" dirty="0">
                <a:solidFill>
                  <a:srgbClr val="0070C0"/>
                </a:solidFill>
              </a:rPr>
              <a:t>(“Buys computer” = No) = 5/14</a:t>
            </a:r>
          </a:p>
          <a:p>
            <a:pPr marL="914400" lvl="1" indent="-457200" algn="just">
              <a:spcBef>
                <a:spcPts val="0"/>
              </a:spcBef>
              <a:buFont typeface="Wingdings" pitchFamily="2" charset="2"/>
              <a:buChar char="§"/>
            </a:pPr>
            <a:r>
              <a:rPr lang="vi-VN" sz="1600" dirty="0">
                <a:solidFill>
                  <a:srgbClr val="0070C0"/>
                </a:solidFill>
              </a:rPr>
              <a:t>P(Age = </a:t>
            </a:r>
            <a:r>
              <a:rPr lang="en-US" sz="1600" dirty="0">
                <a:solidFill>
                  <a:srgbClr val="0070C0"/>
                </a:solidFill>
                <a:latin typeface="Arial" panose="020B0604020202020204" pitchFamily="34" charset="0"/>
              </a:rPr>
              <a:t>Young, Income = High): </a:t>
            </a:r>
            <a:r>
              <a:rPr lang="vi-VN" sz="1600" i="1" dirty="0">
                <a:solidFill>
                  <a:srgbClr val="0070C0"/>
                </a:solidFill>
              </a:rPr>
              <a:t>xác suất khách hàng </a:t>
            </a:r>
            <a:r>
              <a:rPr lang="vi-VN" sz="1600" dirty="0">
                <a:solidFill>
                  <a:srgbClr val="0070C0"/>
                </a:solidFill>
              </a:rPr>
              <a:t>có tuổi “trẻ” và thu nhập “cao” → P(Age = </a:t>
            </a:r>
            <a:r>
              <a:rPr lang="en-US" sz="1600" dirty="0">
                <a:solidFill>
                  <a:srgbClr val="0070C0"/>
                </a:solidFill>
                <a:latin typeface="Arial" panose="020B0604020202020204" pitchFamily="34" charset="0"/>
              </a:rPr>
              <a:t>Young, Income = High) = 2/14</a:t>
            </a:r>
            <a:r>
              <a:rPr lang="en-VN" sz="1600" dirty="0">
                <a:solidFill>
                  <a:srgbClr val="0070C0"/>
                </a:solidFill>
              </a:rPr>
              <a:t> </a:t>
            </a:r>
            <a:endParaRPr lang="vi-VN" sz="1600" dirty="0">
              <a:solidFill>
                <a:srgbClr val="0070C0"/>
              </a:solidFill>
            </a:endParaRPr>
          </a:p>
        </p:txBody>
      </p:sp>
    </p:spTree>
    <p:extLst>
      <p:ext uri="{BB962C8B-B14F-4D97-AF65-F5344CB8AC3E}">
        <p14:creationId xmlns:p14="http://schemas.microsoft.com/office/powerpoint/2010/main" val="86633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 calcmode="lin" valueType="num">
                                      <p:cBhvr additive="base">
                                        <p:cTn id="4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 calcmode="lin" valueType="num">
                                      <p:cBhvr additive="base">
                                        <p:cTn id="4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additive="base">
                                        <p:cTn id="5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 calcmode="lin" valueType="num">
                                      <p:cBhvr additive="base">
                                        <p:cTn id="6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67</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7620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{4}</a:t>
            </a:r>
          </a:p>
        </p:txBody>
      </p:sp>
      <p:sp>
        <p:nvSpPr>
          <p:cNvPr id="6" name="Rectangle 5">
            <a:extLst>
              <a:ext uri="{FF2B5EF4-FFF2-40B4-BE49-F238E27FC236}">
                <a16:creationId xmlns:a16="http://schemas.microsoft.com/office/drawing/2014/main" id="{266B9219-7FB3-2640-BDD8-A14EEB3E4A7D}"/>
              </a:ext>
            </a:extLst>
          </p:cNvPr>
          <p:cNvSpPr>
            <a:spLocks noChangeArrowheads="1"/>
          </p:cNvSpPr>
          <p:nvPr/>
        </p:nvSpPr>
        <p:spPr bwMode="auto">
          <a:xfrm>
            <a:off x="1524000" y="609600"/>
            <a:ext cx="9144000" cy="838200"/>
          </a:xfrm>
          <a:prstGeom prst="rect">
            <a:avLst/>
          </a:prstGeom>
          <a:noFill/>
          <a:ln w="9525">
            <a:noFill/>
            <a:miter lim="800000"/>
            <a:headEnd/>
            <a:tailEnd/>
          </a:ln>
        </p:spPr>
        <p:txBody>
          <a:bodyPr/>
          <a:lstStyle/>
          <a:p>
            <a:pPr marL="914400" lvl="1" indent="-457200" algn="just">
              <a:spcBef>
                <a:spcPts val="0"/>
              </a:spcBef>
              <a:buFont typeface="Wingdings" pitchFamily="2" charset="2"/>
              <a:buChar char="§"/>
            </a:pPr>
            <a:r>
              <a:rPr lang="vi-VN" sz="2000" dirty="0">
                <a:solidFill>
                  <a:srgbClr val="0070C0"/>
                </a:solidFill>
              </a:rPr>
              <a:t>Khi đó theo định lý Bayes, ta có</a:t>
            </a:r>
          </a:p>
          <a:p>
            <a:pPr lvl="2" algn="just">
              <a:spcBef>
                <a:spcPts val="300"/>
              </a:spcBef>
            </a:pPr>
            <a:r>
              <a:rPr lang="vi-VN" sz="2000" dirty="0">
                <a:solidFill>
                  <a:srgbClr val="0070C0"/>
                </a:solidFill>
              </a:rPr>
              <a:t>P(“Buys computer” = Yes|Age = </a:t>
            </a:r>
            <a:r>
              <a:rPr lang="en-US" sz="2000" dirty="0">
                <a:solidFill>
                  <a:srgbClr val="0070C0"/>
                </a:solidFill>
                <a:latin typeface="Arial" panose="020B0604020202020204" pitchFamily="34" charset="0"/>
              </a:rPr>
              <a:t>Young, Income = High</a:t>
            </a:r>
            <a:r>
              <a:rPr lang="vi-VN" sz="2000" dirty="0">
                <a:solidFill>
                  <a:srgbClr val="0070C0"/>
                </a:solidFill>
              </a:rPr>
              <a:t>) </a:t>
            </a:r>
          </a:p>
          <a:p>
            <a:pPr marL="933450" lvl="1" algn="just">
              <a:spcBef>
                <a:spcPts val="300"/>
              </a:spcBef>
            </a:pPr>
            <a:r>
              <a:rPr lang="vi-VN" sz="2000" dirty="0">
                <a:solidFill>
                  <a:srgbClr val="0070C0"/>
                </a:solidFill>
              </a:rPr>
              <a:t>= P(Age = </a:t>
            </a:r>
            <a:r>
              <a:rPr lang="en-US" sz="2000" dirty="0">
                <a:solidFill>
                  <a:srgbClr val="0070C0"/>
                </a:solidFill>
                <a:latin typeface="Arial" panose="020B0604020202020204" pitchFamily="34" charset="0"/>
              </a:rPr>
              <a:t>Young, Income = High|</a:t>
            </a:r>
            <a:r>
              <a:rPr lang="vi-VN" sz="2000" dirty="0">
                <a:solidFill>
                  <a:srgbClr val="0070C0"/>
                </a:solidFill>
              </a:rPr>
              <a:t>“Buys computer” = Yes)×</a:t>
            </a:r>
          </a:p>
          <a:p>
            <a:pPr marL="1158875" lvl="1" algn="just">
              <a:spcBef>
                <a:spcPts val="300"/>
              </a:spcBef>
            </a:pPr>
            <a:r>
              <a:rPr lang="en-VN" sz="2000" dirty="0">
                <a:solidFill>
                  <a:srgbClr val="0070C0"/>
                </a:solidFill>
              </a:rPr>
              <a:t>P</a:t>
            </a:r>
            <a:r>
              <a:rPr lang="vi-VN" sz="2000" dirty="0">
                <a:solidFill>
                  <a:srgbClr val="0070C0"/>
                </a:solidFill>
              </a:rPr>
              <a:t>(“Buys computer” = Yes) / P(Age = </a:t>
            </a:r>
            <a:r>
              <a:rPr lang="en-US" sz="2000" dirty="0">
                <a:solidFill>
                  <a:srgbClr val="0070C0"/>
                </a:solidFill>
                <a:latin typeface="Arial" panose="020B0604020202020204" pitchFamily="34" charset="0"/>
              </a:rPr>
              <a:t>Young, Income = High) </a:t>
            </a:r>
          </a:p>
          <a:p>
            <a:pPr marL="933450" lvl="1" algn="just">
              <a:spcBef>
                <a:spcPts val="300"/>
              </a:spcBef>
            </a:pPr>
            <a:r>
              <a:rPr lang="en-US" sz="2000" dirty="0">
                <a:solidFill>
                  <a:srgbClr val="0070C0"/>
                </a:solidFill>
                <a:latin typeface="Cambria Math" panose="02040503050406030204" pitchFamily="18" charset="0"/>
              </a:rPr>
              <a:t>= 0</a:t>
            </a:r>
            <a:r>
              <a:rPr lang="vi-VN" sz="2000" dirty="0">
                <a:solidFill>
                  <a:srgbClr val="0070C0"/>
                </a:solidFill>
              </a:rPr>
              <a:t>×(9/14)/(2/14) = 0</a:t>
            </a:r>
          </a:p>
          <a:p>
            <a:pPr marL="933450" lvl="1" algn="just">
              <a:spcBef>
                <a:spcPts val="300"/>
              </a:spcBef>
            </a:pPr>
            <a:endParaRPr lang="vi-VN" sz="2000" dirty="0">
              <a:solidFill>
                <a:srgbClr val="0070C0"/>
              </a:solidFill>
              <a:latin typeface="Cambria Math" panose="02040503050406030204" pitchFamily="18" charset="0"/>
            </a:endParaRPr>
          </a:p>
          <a:p>
            <a:pPr marL="857250" lvl="2" algn="just">
              <a:spcBef>
                <a:spcPts val="300"/>
              </a:spcBef>
            </a:pPr>
            <a:r>
              <a:rPr lang="vi-VN" sz="2000" dirty="0">
                <a:solidFill>
                  <a:srgbClr val="0070C0"/>
                </a:solidFill>
              </a:rPr>
              <a:t>P(“Buys computer” = No|Age = </a:t>
            </a:r>
            <a:r>
              <a:rPr lang="en-US" sz="2000" dirty="0">
                <a:solidFill>
                  <a:srgbClr val="0070C0"/>
                </a:solidFill>
                <a:latin typeface="Arial" panose="020B0604020202020204" pitchFamily="34" charset="0"/>
              </a:rPr>
              <a:t>Young, Income = High</a:t>
            </a:r>
            <a:r>
              <a:rPr lang="vi-VN" sz="2000" dirty="0">
                <a:solidFill>
                  <a:srgbClr val="0070C0"/>
                </a:solidFill>
              </a:rPr>
              <a:t>) </a:t>
            </a:r>
          </a:p>
          <a:p>
            <a:pPr marL="857250" lvl="2" algn="just">
              <a:spcBef>
                <a:spcPts val="300"/>
              </a:spcBef>
            </a:pPr>
            <a:r>
              <a:rPr lang="vi-VN" sz="2000" dirty="0">
                <a:solidFill>
                  <a:srgbClr val="0070C0"/>
                </a:solidFill>
              </a:rPr>
              <a:t>= P(Age = </a:t>
            </a:r>
            <a:r>
              <a:rPr lang="en-US" sz="2000" dirty="0">
                <a:solidFill>
                  <a:srgbClr val="0070C0"/>
                </a:solidFill>
                <a:latin typeface="Arial" panose="020B0604020202020204" pitchFamily="34" charset="0"/>
              </a:rPr>
              <a:t>Young, Income = High|</a:t>
            </a:r>
            <a:r>
              <a:rPr lang="vi-VN" sz="2000" dirty="0">
                <a:solidFill>
                  <a:srgbClr val="0070C0"/>
                </a:solidFill>
              </a:rPr>
              <a:t>“Buys computer” = No)×</a:t>
            </a:r>
          </a:p>
          <a:p>
            <a:pPr marL="1069975" lvl="2" algn="just">
              <a:spcBef>
                <a:spcPts val="300"/>
              </a:spcBef>
            </a:pPr>
            <a:r>
              <a:rPr lang="en-VN" sz="2000" dirty="0">
                <a:solidFill>
                  <a:srgbClr val="0070C0"/>
                </a:solidFill>
              </a:rPr>
              <a:t>P</a:t>
            </a:r>
            <a:r>
              <a:rPr lang="vi-VN" sz="2000" dirty="0">
                <a:solidFill>
                  <a:srgbClr val="0070C0"/>
                </a:solidFill>
              </a:rPr>
              <a:t>(“Buys computer” = No) / P(Age = </a:t>
            </a:r>
            <a:r>
              <a:rPr lang="en-US" sz="2000" dirty="0">
                <a:solidFill>
                  <a:srgbClr val="0070C0"/>
                </a:solidFill>
                <a:latin typeface="Arial" panose="020B0604020202020204" pitchFamily="34" charset="0"/>
              </a:rPr>
              <a:t>Young, Income = High) </a:t>
            </a:r>
          </a:p>
          <a:p>
            <a:pPr marL="857250" lvl="2" algn="just">
              <a:spcBef>
                <a:spcPts val="300"/>
              </a:spcBef>
            </a:pPr>
            <a:r>
              <a:rPr lang="en-US" sz="2000" dirty="0">
                <a:solidFill>
                  <a:srgbClr val="0070C0"/>
                </a:solidFill>
                <a:latin typeface="Arial" panose="020B0604020202020204" pitchFamily="34" charset="0"/>
              </a:rPr>
              <a:t>= (2/5) </a:t>
            </a:r>
            <a:r>
              <a:rPr lang="vi-VN" sz="2000" dirty="0">
                <a:solidFill>
                  <a:srgbClr val="0070C0"/>
                </a:solidFill>
              </a:rPr>
              <a:t>× (5/14) / (2/14) = 1</a:t>
            </a:r>
          </a:p>
          <a:p>
            <a:pPr marL="933450" lvl="1" algn="just">
              <a:spcBef>
                <a:spcPts val="300"/>
              </a:spcBef>
            </a:pPr>
            <a:endParaRPr lang="en-US" sz="2000" b="1" dirty="0">
              <a:solidFill>
                <a:srgbClr val="0070C0"/>
              </a:solidFill>
              <a:latin typeface="Cambria Math" panose="02040503050406030204" pitchFamily="18" charset="0"/>
            </a:endParaRPr>
          </a:p>
          <a:p>
            <a:pPr marL="476250" algn="just">
              <a:spcBef>
                <a:spcPts val="300"/>
              </a:spcBef>
            </a:pPr>
            <a:r>
              <a:rPr lang="vi-VN" sz="2000" dirty="0">
                <a:solidFill>
                  <a:srgbClr val="0070C0"/>
                </a:solidFill>
              </a:rPr>
              <a:t>→ Xác suất của mẫu có Age = Young và </a:t>
            </a:r>
            <a:r>
              <a:rPr lang="en-US" sz="2000" dirty="0">
                <a:solidFill>
                  <a:srgbClr val="0070C0"/>
                </a:solidFill>
              </a:rPr>
              <a:t>Income = High </a:t>
            </a:r>
            <a:r>
              <a:rPr lang="vi-VN" sz="2000" dirty="0">
                <a:solidFill>
                  <a:srgbClr val="0070C0"/>
                </a:solidFill>
              </a:rPr>
              <a:t>với “Buys computer” = Yes là 0% và “Buys computer” = No là 100%</a:t>
            </a:r>
          </a:p>
          <a:p>
            <a:pPr marL="476250" algn="just">
              <a:spcBef>
                <a:spcPts val="300"/>
              </a:spcBef>
            </a:pPr>
            <a:r>
              <a:rPr lang="vi-VN" sz="2000" dirty="0">
                <a:solidFill>
                  <a:srgbClr val="0070C0"/>
                </a:solidFill>
              </a:rPr>
              <a:t>→  Nhãn phù hợp cho mẫu này là No</a:t>
            </a:r>
            <a:r>
              <a:rPr lang="en-VN" sz="2000" dirty="0">
                <a:solidFill>
                  <a:srgbClr val="0070C0"/>
                </a:solidFill>
              </a:rPr>
              <a:t> </a:t>
            </a:r>
            <a:endParaRPr lang="en-US" sz="2000" dirty="0">
              <a:solidFill>
                <a:srgbClr val="0070C0"/>
              </a:solidFill>
              <a:latin typeface="Cambria Math" panose="02040503050406030204" pitchFamily="18" charset="0"/>
            </a:endParaRPr>
          </a:p>
          <a:p>
            <a:pPr marL="933450" lvl="1" algn="just">
              <a:spcBef>
                <a:spcPts val="300"/>
              </a:spcBef>
            </a:pPr>
            <a:endParaRPr lang="vi-VN" sz="2000" dirty="0">
              <a:solidFill>
                <a:srgbClr val="0070C0"/>
              </a:solidFill>
            </a:endParaRPr>
          </a:p>
          <a:p>
            <a:pPr marL="933450" lvl="1" algn="just">
              <a:spcBef>
                <a:spcPts val="300"/>
              </a:spcBef>
            </a:pPr>
            <a:endParaRPr lang="vi-VN" sz="2000" dirty="0">
              <a:solidFill>
                <a:srgbClr val="0070C0"/>
              </a:solidFill>
            </a:endParaRPr>
          </a:p>
          <a:p>
            <a:pPr marL="914400" lvl="1" indent="-457200" algn="just">
              <a:spcBef>
                <a:spcPts val="0"/>
              </a:spcBef>
              <a:buFont typeface="Wingdings" pitchFamily="2" charset="2"/>
              <a:buChar char="§"/>
            </a:pPr>
            <a:endParaRPr lang="vi-VN" sz="2000" dirty="0">
              <a:solidFill>
                <a:srgbClr val="0070C0"/>
              </a:solidFill>
            </a:endParaRPr>
          </a:p>
          <a:p>
            <a:pPr lvl="2" algn="just">
              <a:spcBef>
                <a:spcPts val="0"/>
              </a:spcBef>
            </a:pPr>
            <a:endParaRPr lang="vi-VN" sz="2000" dirty="0">
              <a:solidFill>
                <a:srgbClr val="0070C0"/>
              </a:solidFill>
            </a:endParaRPr>
          </a:p>
        </p:txBody>
      </p:sp>
    </p:spTree>
    <p:extLst>
      <p:ext uri="{BB962C8B-B14F-4D97-AF65-F5344CB8AC3E}">
        <p14:creationId xmlns:p14="http://schemas.microsoft.com/office/powerpoint/2010/main" val="8726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additive="base">
                                        <p:cTn id="2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 calcmode="lin" valueType="num">
                                      <p:cBhvr additive="base">
                                        <p:cTn id="34"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 calcmode="lin" valueType="num">
                                      <p:cBhvr additive="base">
                                        <p:cTn id="44"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nodeType="after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 calcmode="lin" valueType="num">
                                      <p:cBhvr additive="base">
                                        <p:cTn id="4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 calcmode="lin" valueType="num">
                                      <p:cBhvr additive="base">
                                        <p:cTn id="55"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 calcmode="lin" valueType="num">
                                      <p:cBhvr additive="base">
                                        <p:cTn id="61"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68</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7620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{5}</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66B9219-7FB3-2640-BDD8-A14EEB3E4A7D}"/>
                  </a:ext>
                </a:extLst>
              </p:cNvPr>
              <p:cNvSpPr>
                <a:spLocks noChangeArrowheads="1"/>
              </p:cNvSpPr>
              <p:nvPr/>
            </p:nvSpPr>
            <p:spPr bwMode="auto">
              <a:xfrm>
                <a:off x="1479176" y="533400"/>
                <a:ext cx="9525000" cy="838200"/>
              </a:xfrm>
              <a:prstGeom prst="rect">
                <a:avLst/>
              </a:prstGeom>
              <a:noFill/>
              <a:ln w="9525">
                <a:noFill/>
                <a:miter lim="800000"/>
                <a:headEnd/>
                <a:tailEnd/>
              </a:ln>
            </p:spPr>
            <p:txBody>
              <a:bodyPr/>
              <a:lstStyle/>
              <a:p>
                <a:pPr marL="268288" indent="-268288" algn="just">
                  <a:spcBef>
                    <a:spcPts val="300"/>
                  </a:spcBef>
                  <a:buFont typeface="Arial" panose="020B0604020202020204" pitchFamily="34" charset="0"/>
                  <a:buChar char="•"/>
                </a:pPr>
                <a:r>
                  <a:rPr lang="vi-VN" sz="2400" dirty="0">
                    <a:solidFill>
                      <a:srgbClr val="0070C0"/>
                    </a:solidFill>
                  </a:rPr>
                  <a:t>Bộ phân lớp </a:t>
                </a:r>
                <a:r>
                  <a:rPr lang="en-US" sz="2400" dirty="0">
                    <a:solidFill>
                      <a:srgbClr val="0070C0"/>
                    </a:solidFill>
                  </a:rPr>
                  <a:t>Bayes </a:t>
                </a:r>
                <a:r>
                  <a:rPr lang="vi-VN" sz="2400" dirty="0">
                    <a:solidFill>
                      <a:srgbClr val="0070C0"/>
                    </a:solidFill>
                  </a:rPr>
                  <a:t>ngây thơ làm việc theo các bước sau đây</a:t>
                </a:r>
                <a:endParaRPr lang="vi-VN" sz="3200" dirty="0">
                  <a:solidFill>
                    <a:srgbClr val="0070C0"/>
                  </a:solidFill>
                </a:endParaRPr>
              </a:p>
              <a:p>
                <a:pPr marL="622300" lvl="1" indent="-279400" algn="just">
                  <a:spcBef>
                    <a:spcPts val="300"/>
                  </a:spcBef>
                  <a:buFont typeface="Wingdings" pitchFamily="2" charset="2"/>
                  <a:buChar char="§"/>
                </a:pPr>
                <a:r>
                  <a:rPr lang="vi-VN" sz="2000" dirty="0">
                    <a:solidFill>
                      <a:srgbClr val="0070C0"/>
                    </a:solidFill>
                  </a:rPr>
                  <a:t>Cho tập huấn luyện D với nhãn của các lớp </a:t>
                </a:r>
                <a14:m>
                  <m:oMath xmlns:m="http://schemas.openxmlformats.org/officeDocument/2006/math">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r>
                      <a:rPr lang="vi-VN" sz="2000" i="1">
                        <a:solidFill>
                          <a:srgbClr val="0070C0"/>
                        </a:solidFill>
                        <a:latin typeface="Cambria Math" panose="02040503050406030204" pitchFamily="18" charset="0"/>
                      </a:rPr>
                      <m:t>, </m:t>
                    </m:r>
                    <m:r>
                      <a:rPr lang="vi-VN" sz="2000" i="1">
                        <a:solidFill>
                          <a:srgbClr val="0070C0"/>
                        </a:solidFill>
                        <a:latin typeface="Cambria Math" panose="02040503050406030204" pitchFamily="18" charset="0"/>
                        <a:ea typeface="Cambria Math" panose="02040503050406030204" pitchFamily="18" charset="0"/>
                      </a:rPr>
                      <m:t>∀</m:t>
                    </m:r>
                    <m:r>
                      <m:rPr>
                        <m:sty m:val="p"/>
                      </m:rPr>
                      <a:rPr lang="vi-VN" sz="2000" i="1">
                        <a:solidFill>
                          <a:srgbClr val="0070C0"/>
                        </a:solidFill>
                        <a:latin typeface="Cambria Math" panose="02040503050406030204" pitchFamily="18" charset="0"/>
                        <a:ea typeface="Cambria Math" panose="02040503050406030204" pitchFamily="18" charset="0"/>
                      </a:rPr>
                      <m:t>i</m:t>
                    </m:r>
                    <m:r>
                      <a:rPr lang="vi-VN" sz="2000" i="1">
                        <a:solidFill>
                          <a:srgbClr val="0070C0"/>
                        </a:solidFill>
                        <a:latin typeface="Cambria Math" panose="02040503050406030204" pitchFamily="18" charset="0"/>
                        <a:ea typeface="Cambria Math" panose="02040503050406030204" pitchFamily="18" charset="0"/>
                      </a:rPr>
                      <m:t>=</m:t>
                    </m:r>
                    <m:acc>
                      <m:accPr>
                        <m:chr m:val="̅"/>
                        <m:ctrlPr>
                          <a:rPr lang="vi-VN" sz="2000" i="1">
                            <a:solidFill>
                              <a:srgbClr val="0070C0"/>
                            </a:solidFill>
                            <a:latin typeface="Cambria Math" panose="02040503050406030204" pitchFamily="18" charset="0"/>
                            <a:ea typeface="Cambria Math" panose="02040503050406030204" pitchFamily="18" charset="0"/>
                          </a:rPr>
                        </m:ctrlPr>
                      </m:accPr>
                      <m:e>
                        <m:r>
                          <a:rPr lang="vi-VN" sz="2000" i="1">
                            <a:solidFill>
                              <a:srgbClr val="0070C0"/>
                            </a:solidFill>
                            <a:latin typeface="Cambria Math" panose="02040503050406030204" pitchFamily="18" charset="0"/>
                            <a:ea typeface="Cambria Math" panose="02040503050406030204" pitchFamily="18" charset="0"/>
                          </a:rPr>
                          <m:t>1,</m:t>
                        </m:r>
                        <m:r>
                          <m:rPr>
                            <m:sty m:val="p"/>
                          </m:rPr>
                          <a:rPr lang="en-US" sz="2000">
                            <a:solidFill>
                              <a:srgbClr val="0070C0"/>
                            </a:solidFill>
                            <a:latin typeface="Cambria Math" panose="02040503050406030204" pitchFamily="18" charset="0"/>
                            <a:ea typeface="Cambria Math" panose="02040503050406030204" pitchFamily="18" charset="0"/>
                          </a:rPr>
                          <m:t>n</m:t>
                        </m:r>
                      </m:e>
                    </m:acc>
                  </m:oMath>
                </a14:m>
                <a:r>
                  <a:rPr lang="vi-VN" sz="2000" dirty="0">
                    <a:solidFill>
                      <a:srgbClr val="0070C0"/>
                    </a:solidFill>
                  </a:rPr>
                  <a:t> </a:t>
                </a:r>
              </a:p>
              <a:p>
                <a:pPr marL="622300" lvl="1" indent="-279400" algn="just">
                  <a:spcBef>
                    <a:spcPts val="300"/>
                  </a:spcBef>
                  <a:buFont typeface="Wingdings" pitchFamily="2" charset="2"/>
                  <a:buChar char="§"/>
                </a:pPr>
                <a:r>
                  <a:rPr lang="vi-VN" sz="2000" dirty="0">
                    <a:solidFill>
                      <a:srgbClr val="0070C0"/>
                    </a:solidFill>
                  </a:rPr>
                  <a:t>Mỗi đối tượng trong tập D biểu diễn bởi vector </a:t>
                </a:r>
                <a:r>
                  <a:rPr lang="en-US" sz="2000" dirty="0">
                    <a:solidFill>
                      <a:srgbClr val="0070C0"/>
                    </a:solidFill>
                  </a:rPr>
                  <a:t>k</a:t>
                </a:r>
                <a:r>
                  <a:rPr lang="vi-VN" sz="2000" dirty="0">
                    <a:solidFill>
                      <a:srgbClr val="0070C0"/>
                    </a:solidFill>
                  </a:rPr>
                  <a:t> chiều, X = (x</a:t>
                </a:r>
                <a:r>
                  <a:rPr lang="vi-VN" sz="2000" baseline="-25000" dirty="0">
                    <a:solidFill>
                      <a:srgbClr val="0070C0"/>
                    </a:solidFill>
                  </a:rPr>
                  <a:t>1</a:t>
                </a:r>
                <a:r>
                  <a:rPr lang="vi-VN" sz="2000" dirty="0">
                    <a:solidFill>
                      <a:srgbClr val="0070C0"/>
                    </a:solidFill>
                  </a:rPr>
                  <a:t>, x</a:t>
                </a:r>
                <a:r>
                  <a:rPr lang="vi-VN" sz="2000" baseline="-25000" dirty="0">
                    <a:solidFill>
                      <a:srgbClr val="0070C0"/>
                    </a:solidFill>
                  </a:rPr>
                  <a:t>2</a:t>
                </a:r>
                <a:r>
                  <a:rPr lang="vi-VN" sz="2000" dirty="0">
                    <a:solidFill>
                      <a:srgbClr val="0070C0"/>
                    </a:solidFill>
                  </a:rPr>
                  <a:t>, ..., x</a:t>
                </a:r>
                <a:r>
                  <a:rPr lang="en-US" sz="2000" baseline="-25000" dirty="0">
                    <a:solidFill>
                      <a:srgbClr val="0070C0"/>
                    </a:solidFill>
                  </a:rPr>
                  <a:t>k</a:t>
                </a:r>
                <a:r>
                  <a:rPr lang="vi-VN" sz="2000" dirty="0">
                    <a:solidFill>
                      <a:srgbClr val="0070C0"/>
                    </a:solidFill>
                  </a:rPr>
                  <a:t>) với x</a:t>
                </a:r>
                <a:r>
                  <a:rPr lang="vi-VN" sz="2000" baseline="-25000" dirty="0">
                    <a:solidFill>
                      <a:srgbClr val="0070C0"/>
                    </a:solidFill>
                  </a:rPr>
                  <a:t>i</a:t>
                </a:r>
                <a:r>
                  <a:rPr lang="vi-VN" sz="2000" dirty="0">
                    <a:solidFill>
                      <a:srgbClr val="0070C0"/>
                    </a:solidFill>
                  </a:rPr>
                  <a:t> là giá trị của thuộc tính A</a:t>
                </a:r>
                <a:r>
                  <a:rPr lang="vi-VN" sz="2000" baseline="-25000" dirty="0">
                    <a:solidFill>
                      <a:srgbClr val="0070C0"/>
                    </a:solidFill>
                  </a:rPr>
                  <a:t>i</a:t>
                </a:r>
                <a:r>
                  <a:rPr lang="vi-VN" sz="2000" dirty="0">
                    <a:solidFill>
                      <a:srgbClr val="0070C0"/>
                    </a:solidFill>
                  </a:rPr>
                  <a:t> trong </a:t>
                </a:r>
                <a:r>
                  <a:rPr lang="en-US" sz="2000" dirty="0">
                    <a:solidFill>
                      <a:srgbClr val="0070C0"/>
                    </a:solidFill>
                  </a:rPr>
                  <a:t>k</a:t>
                </a:r>
                <a:r>
                  <a:rPr lang="vi-VN" sz="2000" dirty="0">
                    <a:solidFill>
                      <a:srgbClr val="0070C0"/>
                    </a:solidFill>
                  </a:rPr>
                  <a:t> thuộc tính A</a:t>
                </a:r>
                <a:r>
                  <a:rPr lang="vi-VN" sz="2000" baseline="-25000" dirty="0">
                    <a:solidFill>
                      <a:srgbClr val="0070C0"/>
                    </a:solidFill>
                  </a:rPr>
                  <a:t>1</a:t>
                </a:r>
                <a:r>
                  <a:rPr lang="vi-VN" sz="2000" dirty="0">
                    <a:solidFill>
                      <a:srgbClr val="0070C0"/>
                    </a:solidFill>
                  </a:rPr>
                  <a:t>, A</a:t>
                </a:r>
                <a:r>
                  <a:rPr lang="vi-VN" sz="2000" baseline="-25000" dirty="0">
                    <a:solidFill>
                      <a:srgbClr val="0070C0"/>
                    </a:solidFill>
                  </a:rPr>
                  <a:t>2</a:t>
                </a:r>
                <a:r>
                  <a:rPr lang="vi-VN" sz="2000" dirty="0">
                    <a:solidFill>
                      <a:srgbClr val="0070C0"/>
                    </a:solidFill>
                  </a:rPr>
                  <a:t>, ...,	A</a:t>
                </a:r>
                <a:r>
                  <a:rPr lang="en-US" sz="2000" baseline="-25000" dirty="0">
                    <a:solidFill>
                      <a:srgbClr val="0070C0"/>
                    </a:solidFill>
                  </a:rPr>
                  <a:t>k</a:t>
                </a:r>
                <a:endParaRPr lang="vi-VN" sz="2000" baseline="-25000" dirty="0">
                  <a:solidFill>
                    <a:srgbClr val="0070C0"/>
                  </a:solidFill>
                </a:endParaRPr>
              </a:p>
              <a:p>
                <a:pPr marL="622300" lvl="1" indent="-279400" algn="just">
                  <a:spcBef>
                    <a:spcPts val="300"/>
                  </a:spcBef>
                  <a:buFont typeface="Wingdings" pitchFamily="2" charset="2"/>
                  <a:buChar char="§"/>
                </a:pPr>
                <a:r>
                  <a:rPr lang="vi-VN" sz="2000" dirty="0">
                    <a:solidFill>
                      <a:srgbClr val="0070C0"/>
                    </a:solidFill>
                  </a:rPr>
                  <a:t>X được phân vào lớp C</a:t>
                </a:r>
                <a:r>
                  <a:rPr lang="vi-VN" sz="2000" baseline="-25000" dirty="0">
                    <a:solidFill>
                      <a:srgbClr val="0070C0"/>
                    </a:solidFill>
                  </a:rPr>
                  <a:t>i</a:t>
                </a:r>
                <a:r>
                  <a:rPr lang="vi-VN" sz="2000" dirty="0">
                    <a:solidFill>
                      <a:srgbClr val="0070C0"/>
                    </a:solidFill>
                  </a:rPr>
                  <a:t> có xác suất hậu nghiệm trên điều kiện X là lớn nhất</a:t>
                </a:r>
                <a:endParaRPr lang="vi-VN" sz="2000" dirty="0">
                  <a:solidFill>
                    <a:srgbClr val="0070C0"/>
                  </a:solidFill>
                  <a:ea typeface="Cambria Math" panose="02040503050406030204" pitchFamily="18" charset="0"/>
                </a:endParaRPr>
              </a:p>
              <a:p>
                <a:pPr marL="668338" lvl="2" algn="just">
                  <a:spcBef>
                    <a:spcPts val="300"/>
                  </a:spcBef>
                </a:pPr>
                <a14:m>
                  <m:oMathPara xmlns:m="http://schemas.openxmlformats.org/officeDocument/2006/math">
                    <m:oMathParaPr>
                      <m:jc m:val="left"/>
                    </m:oMathParaPr>
                    <m:oMath xmlns:m="http://schemas.openxmlformats.org/officeDocument/2006/math">
                      <m:r>
                        <m:rPr>
                          <m:sty m:val="p"/>
                        </m:rPr>
                        <a:rPr lang="vi-VN" b="0">
                          <a:solidFill>
                            <a:srgbClr val="0070C0"/>
                          </a:solidFill>
                          <a:latin typeface="Cambria Math" panose="02040503050406030204" pitchFamily="18" charset="0"/>
                        </a:rPr>
                        <m:t>arg</m:t>
                      </m:r>
                      <m:r>
                        <m:rPr>
                          <m:sty m:val="p"/>
                        </m:rPr>
                        <a:rPr lang="vi-VN" b="0" i="1">
                          <a:solidFill>
                            <a:srgbClr val="0070C0"/>
                          </a:solidFill>
                          <a:latin typeface="Cambria Math" panose="02040503050406030204" pitchFamily="18" charset="0"/>
                        </a:rPr>
                        <m:t>max</m:t>
                      </m:r>
                      <m:r>
                        <a:rPr lang="vi-VN" b="0" i="1">
                          <a:solidFill>
                            <a:srgbClr val="0070C0"/>
                          </a:solidFill>
                          <a:latin typeface="Cambria Math" panose="02040503050406030204" pitchFamily="18" charset="0"/>
                        </a:rPr>
                        <m:t> </m:t>
                      </m:r>
                      <m:r>
                        <m:rPr>
                          <m:sty m:val="p"/>
                        </m:rPr>
                        <a:rPr lang="vi-VN" b="0">
                          <a:solidFill>
                            <a:srgbClr val="0070C0"/>
                          </a:solidFill>
                          <a:latin typeface="Cambria Math" panose="02040503050406030204" pitchFamily="18" charset="0"/>
                        </a:rPr>
                        <m:t>P</m:t>
                      </m:r>
                      <m:d>
                        <m:dPr>
                          <m:ctrlPr>
                            <a:rPr lang="vi-VN" b="0" i="1">
                              <a:solidFill>
                                <a:srgbClr val="0070C0"/>
                              </a:solidFill>
                              <a:latin typeface="Cambria Math" panose="02040503050406030204" pitchFamily="18" charset="0"/>
                            </a:rPr>
                          </m:ctrlPr>
                        </m:dPr>
                        <m:e>
                          <m:sSub>
                            <m:sSubPr>
                              <m:ctrlPr>
                                <a:rPr lang="vi-VN" b="0" i="1">
                                  <a:solidFill>
                                    <a:srgbClr val="0070C0"/>
                                  </a:solidFill>
                                  <a:latin typeface="Cambria Math" panose="02040503050406030204" pitchFamily="18" charset="0"/>
                                </a:rPr>
                              </m:ctrlPr>
                            </m:sSubPr>
                            <m:e>
                              <m:r>
                                <m:rPr>
                                  <m:sty m:val="p"/>
                                </m:rPr>
                                <a:rPr lang="vi-VN" b="0" i="1">
                                  <a:solidFill>
                                    <a:srgbClr val="0070C0"/>
                                  </a:solidFill>
                                  <a:latin typeface="Cambria Math" panose="02040503050406030204" pitchFamily="18" charset="0"/>
                                </a:rPr>
                                <m:t>C</m:t>
                              </m:r>
                            </m:e>
                            <m:sub>
                              <m:r>
                                <m:rPr>
                                  <m:sty m:val="p"/>
                                </m:rPr>
                                <a:rPr lang="vi-VN" b="0" i="1">
                                  <a:solidFill>
                                    <a:srgbClr val="0070C0"/>
                                  </a:solidFill>
                                  <a:latin typeface="Cambria Math" panose="02040503050406030204" pitchFamily="18" charset="0"/>
                                </a:rPr>
                                <m:t>i</m:t>
                              </m:r>
                            </m:sub>
                          </m:sSub>
                        </m:e>
                        <m:e>
                          <m:r>
                            <m:rPr>
                              <m:sty m:val="p"/>
                            </m:rPr>
                            <a:rPr lang="vi-VN" b="0">
                              <a:solidFill>
                                <a:srgbClr val="0070C0"/>
                              </a:solidFill>
                              <a:latin typeface="Cambria Math" panose="02040503050406030204" pitchFamily="18" charset="0"/>
                            </a:rPr>
                            <m:t>X</m:t>
                          </m:r>
                        </m:e>
                      </m:d>
                      <m:r>
                        <a:rPr lang="vi-VN" b="0">
                          <a:solidFill>
                            <a:srgbClr val="0070C0"/>
                          </a:solidFill>
                          <a:latin typeface="Cambria Math" panose="02040503050406030204" pitchFamily="18" charset="0"/>
                        </a:rPr>
                        <m:t>=</m:t>
                      </m:r>
                      <m:r>
                        <m:rPr>
                          <m:sty m:val="p"/>
                        </m:rPr>
                        <a:rPr lang="vi-VN" b="0">
                          <a:solidFill>
                            <a:srgbClr val="0070C0"/>
                          </a:solidFill>
                          <a:latin typeface="Cambria Math" panose="02040503050406030204" pitchFamily="18" charset="0"/>
                        </a:rPr>
                        <m:t>arg</m:t>
                      </m:r>
                      <m:r>
                        <m:rPr>
                          <m:sty m:val="p"/>
                        </m:rPr>
                        <a:rPr lang="vi-VN" b="0" i="1">
                          <a:solidFill>
                            <a:srgbClr val="0070C0"/>
                          </a:solidFill>
                          <a:latin typeface="Cambria Math" panose="02040503050406030204" pitchFamily="18" charset="0"/>
                        </a:rPr>
                        <m:t>max</m:t>
                      </m:r>
                      <m:f>
                        <m:fPr>
                          <m:ctrlPr>
                            <a:rPr lang="vi-VN" b="0" i="1">
                              <a:solidFill>
                                <a:srgbClr val="0070C0"/>
                              </a:solidFill>
                              <a:latin typeface="Cambria Math" panose="02040503050406030204" pitchFamily="18" charset="0"/>
                            </a:rPr>
                          </m:ctrlPr>
                        </m:fPr>
                        <m:num>
                          <m:r>
                            <m:rPr>
                              <m:sty m:val="p"/>
                            </m:rPr>
                            <a:rPr lang="vi-VN" b="0">
                              <a:solidFill>
                                <a:srgbClr val="0070C0"/>
                              </a:solidFill>
                              <a:latin typeface="Cambria Math" panose="02040503050406030204" pitchFamily="18" charset="0"/>
                            </a:rPr>
                            <m:t>P</m:t>
                          </m:r>
                          <m:d>
                            <m:dPr>
                              <m:ctrlPr>
                                <a:rPr lang="vi-VN" b="0" i="1">
                                  <a:solidFill>
                                    <a:srgbClr val="0070C0"/>
                                  </a:solidFill>
                                  <a:latin typeface="Cambria Math" panose="02040503050406030204" pitchFamily="18" charset="0"/>
                                </a:rPr>
                              </m:ctrlPr>
                            </m:dPr>
                            <m:e>
                              <m:r>
                                <m:rPr>
                                  <m:sty m:val="p"/>
                                </m:rPr>
                                <a:rPr lang="vi-VN" b="0">
                                  <a:solidFill>
                                    <a:srgbClr val="0070C0"/>
                                  </a:solidFill>
                                  <a:latin typeface="Cambria Math" panose="02040503050406030204" pitchFamily="18" charset="0"/>
                                </a:rPr>
                                <m:t>X</m:t>
                              </m:r>
                            </m:e>
                            <m:e>
                              <m:sSub>
                                <m:sSubPr>
                                  <m:ctrlPr>
                                    <a:rPr lang="vi-VN" b="0" i="1">
                                      <a:solidFill>
                                        <a:srgbClr val="0070C0"/>
                                      </a:solidFill>
                                      <a:latin typeface="Cambria Math" panose="02040503050406030204" pitchFamily="18" charset="0"/>
                                    </a:rPr>
                                  </m:ctrlPr>
                                </m:sSubPr>
                                <m:e>
                                  <m:r>
                                    <m:rPr>
                                      <m:sty m:val="p"/>
                                    </m:rPr>
                                    <a:rPr lang="vi-VN" b="0" i="1">
                                      <a:solidFill>
                                        <a:srgbClr val="0070C0"/>
                                      </a:solidFill>
                                      <a:latin typeface="Cambria Math" panose="02040503050406030204" pitchFamily="18" charset="0"/>
                                    </a:rPr>
                                    <m:t>C</m:t>
                                  </m:r>
                                </m:e>
                                <m:sub>
                                  <m:r>
                                    <m:rPr>
                                      <m:sty m:val="p"/>
                                    </m:rPr>
                                    <a:rPr lang="vi-VN" b="0" i="1">
                                      <a:solidFill>
                                        <a:srgbClr val="0070C0"/>
                                      </a:solidFill>
                                      <a:latin typeface="Cambria Math" panose="02040503050406030204" pitchFamily="18" charset="0"/>
                                    </a:rPr>
                                    <m:t>i</m:t>
                                  </m:r>
                                </m:sub>
                              </m:sSub>
                            </m:e>
                          </m:d>
                          <m:r>
                            <m:rPr>
                              <m:sty m:val="p"/>
                            </m:rPr>
                            <a:rPr lang="vi-VN" b="0">
                              <a:solidFill>
                                <a:srgbClr val="0070C0"/>
                              </a:solidFill>
                              <a:latin typeface="Cambria Math" panose="02040503050406030204" pitchFamily="18" charset="0"/>
                            </a:rPr>
                            <m:t>P</m:t>
                          </m:r>
                          <m:r>
                            <a:rPr lang="vi-VN" b="0">
                              <a:solidFill>
                                <a:srgbClr val="0070C0"/>
                              </a:solidFill>
                              <a:latin typeface="Cambria Math" panose="02040503050406030204" pitchFamily="18" charset="0"/>
                            </a:rPr>
                            <m:t>(</m:t>
                          </m:r>
                          <m:sSub>
                            <m:sSubPr>
                              <m:ctrlPr>
                                <a:rPr lang="vi-VN" b="0" i="1">
                                  <a:solidFill>
                                    <a:srgbClr val="0070C0"/>
                                  </a:solidFill>
                                  <a:latin typeface="Cambria Math" panose="02040503050406030204" pitchFamily="18" charset="0"/>
                                </a:rPr>
                              </m:ctrlPr>
                            </m:sSubPr>
                            <m:e>
                              <m:r>
                                <m:rPr>
                                  <m:sty m:val="p"/>
                                </m:rPr>
                                <a:rPr lang="vi-VN" b="0" i="1">
                                  <a:solidFill>
                                    <a:srgbClr val="0070C0"/>
                                  </a:solidFill>
                                  <a:latin typeface="Cambria Math" panose="02040503050406030204" pitchFamily="18" charset="0"/>
                                </a:rPr>
                                <m:t>C</m:t>
                              </m:r>
                            </m:e>
                            <m:sub>
                              <m:r>
                                <m:rPr>
                                  <m:sty m:val="p"/>
                                </m:rPr>
                                <a:rPr lang="vi-VN" b="0" i="1">
                                  <a:solidFill>
                                    <a:srgbClr val="0070C0"/>
                                  </a:solidFill>
                                  <a:latin typeface="Cambria Math" panose="02040503050406030204" pitchFamily="18" charset="0"/>
                                </a:rPr>
                                <m:t>i</m:t>
                              </m:r>
                            </m:sub>
                          </m:sSub>
                          <m:r>
                            <a:rPr lang="vi-VN" b="0">
                              <a:solidFill>
                                <a:srgbClr val="0070C0"/>
                              </a:solidFill>
                              <a:latin typeface="Cambria Math" panose="02040503050406030204" pitchFamily="18" charset="0"/>
                            </a:rPr>
                            <m:t>)</m:t>
                          </m:r>
                        </m:num>
                        <m:den>
                          <m:r>
                            <m:rPr>
                              <m:sty m:val="p"/>
                            </m:rPr>
                            <a:rPr lang="vi-VN" b="0">
                              <a:solidFill>
                                <a:srgbClr val="0070C0"/>
                              </a:solidFill>
                              <a:latin typeface="Cambria Math" panose="02040503050406030204" pitchFamily="18" charset="0"/>
                            </a:rPr>
                            <m:t>P</m:t>
                          </m:r>
                          <m:r>
                            <a:rPr lang="vi-VN" b="0">
                              <a:solidFill>
                                <a:srgbClr val="0070C0"/>
                              </a:solidFill>
                              <a:latin typeface="Cambria Math" panose="02040503050406030204" pitchFamily="18" charset="0"/>
                            </a:rPr>
                            <m:t>(</m:t>
                          </m:r>
                          <m:r>
                            <m:rPr>
                              <m:sty m:val="p"/>
                            </m:rPr>
                            <a:rPr lang="vi-VN" b="0">
                              <a:solidFill>
                                <a:srgbClr val="0070C0"/>
                              </a:solidFill>
                              <a:latin typeface="Cambria Math" panose="02040503050406030204" pitchFamily="18" charset="0"/>
                            </a:rPr>
                            <m:t>X</m:t>
                          </m:r>
                          <m:r>
                            <a:rPr lang="vi-VN" b="0">
                              <a:solidFill>
                                <a:srgbClr val="0070C0"/>
                              </a:solidFill>
                              <a:latin typeface="Cambria Math" panose="02040503050406030204" pitchFamily="18" charset="0"/>
                            </a:rPr>
                            <m:t>)</m:t>
                          </m:r>
                        </m:den>
                      </m:f>
                      <m:r>
                        <a:rPr lang="vi-VN" b="0" i="1">
                          <a:solidFill>
                            <a:srgbClr val="0070C0"/>
                          </a:solidFill>
                          <a:latin typeface="Cambria Math" panose="02040503050406030204" pitchFamily="18" charset="0"/>
                        </a:rPr>
                        <m:t> </m:t>
                      </m:r>
                      <m:r>
                        <a:rPr lang="vi-VN" b="0" i="1">
                          <a:solidFill>
                            <a:srgbClr val="0070C0"/>
                          </a:solidFill>
                          <a:latin typeface="Cambria Math" panose="02040503050406030204" pitchFamily="18" charset="0"/>
                          <a:ea typeface="Cambria Math" panose="02040503050406030204" pitchFamily="18" charset="0"/>
                        </a:rPr>
                        <m:t>∀</m:t>
                      </m:r>
                      <m:r>
                        <m:rPr>
                          <m:sty m:val="p"/>
                        </m:rPr>
                        <a:rPr lang="vi-VN" b="0" i="1">
                          <a:solidFill>
                            <a:srgbClr val="0070C0"/>
                          </a:solidFill>
                          <a:latin typeface="Cambria Math" panose="02040503050406030204" pitchFamily="18" charset="0"/>
                          <a:ea typeface="Cambria Math" panose="02040503050406030204" pitchFamily="18" charset="0"/>
                        </a:rPr>
                        <m:t>i</m:t>
                      </m:r>
                      <m:r>
                        <a:rPr lang="vi-VN" b="0" i="1">
                          <a:solidFill>
                            <a:srgbClr val="0070C0"/>
                          </a:solidFill>
                          <a:latin typeface="Cambria Math" panose="02040503050406030204" pitchFamily="18" charset="0"/>
                          <a:ea typeface="Cambria Math" panose="02040503050406030204" pitchFamily="18" charset="0"/>
                        </a:rPr>
                        <m:t>=</m:t>
                      </m:r>
                      <m:acc>
                        <m:accPr>
                          <m:chr m:val="̅"/>
                          <m:ctrlPr>
                            <a:rPr lang="vi-VN" b="0" i="1">
                              <a:solidFill>
                                <a:srgbClr val="0070C0"/>
                              </a:solidFill>
                              <a:latin typeface="Cambria Math" panose="02040503050406030204" pitchFamily="18" charset="0"/>
                              <a:ea typeface="Cambria Math" panose="02040503050406030204" pitchFamily="18" charset="0"/>
                            </a:rPr>
                          </m:ctrlPr>
                        </m:accPr>
                        <m:e>
                          <m:r>
                            <a:rPr lang="vi-VN" b="0" i="1">
                              <a:solidFill>
                                <a:srgbClr val="0070C0"/>
                              </a:solidFill>
                              <a:latin typeface="Cambria Math" panose="02040503050406030204" pitchFamily="18" charset="0"/>
                              <a:ea typeface="Cambria Math" panose="02040503050406030204" pitchFamily="18" charset="0"/>
                            </a:rPr>
                            <m:t>1,</m:t>
                          </m:r>
                          <m:r>
                            <m:rPr>
                              <m:sty m:val="p"/>
                            </m:rPr>
                            <a:rPr lang="en-US" b="0" i="0" smtClean="0">
                              <a:solidFill>
                                <a:srgbClr val="0070C0"/>
                              </a:solidFill>
                              <a:latin typeface="Cambria Math" panose="02040503050406030204" pitchFamily="18" charset="0"/>
                              <a:ea typeface="Cambria Math" panose="02040503050406030204" pitchFamily="18" charset="0"/>
                            </a:rPr>
                            <m:t>n</m:t>
                          </m:r>
                        </m:e>
                      </m:acc>
                      <m:r>
                        <a:rPr lang="vi-VN" b="0" i="1">
                          <a:solidFill>
                            <a:srgbClr val="0070C0"/>
                          </a:solidFill>
                          <a:latin typeface="Cambria Math" panose="02040503050406030204" pitchFamily="18" charset="0"/>
                          <a:ea typeface="Cambria Math" panose="02040503050406030204" pitchFamily="18" charset="0"/>
                        </a:rPr>
                        <m:t>    </m:t>
                      </m:r>
                      <m:r>
                        <m:rPr>
                          <m:sty m:val="p"/>
                        </m:rPr>
                        <a:rPr lang="vi-VN" b="0" i="1">
                          <a:solidFill>
                            <a:srgbClr val="0070C0"/>
                          </a:solidFill>
                          <a:latin typeface="Cambria Math" panose="02040503050406030204" pitchFamily="18" charset="0"/>
                        </a:rPr>
                        <m:t>v</m:t>
                      </m:r>
                      <m:r>
                        <a:rPr lang="vi-VN" b="0" i="1">
                          <a:solidFill>
                            <a:srgbClr val="0070C0"/>
                          </a:solidFill>
                          <a:latin typeface="Cambria Math" panose="02040503050406030204" pitchFamily="18" charset="0"/>
                        </a:rPr>
                        <m:t>ớ</m:t>
                      </m:r>
                      <m:r>
                        <m:rPr>
                          <m:sty m:val="p"/>
                        </m:rPr>
                        <a:rPr lang="vi-VN" b="0" i="1">
                          <a:solidFill>
                            <a:srgbClr val="0070C0"/>
                          </a:solidFill>
                          <a:latin typeface="Cambria Math" panose="02040503050406030204" pitchFamily="18" charset="0"/>
                        </a:rPr>
                        <m:t>i</m:t>
                      </m:r>
                      <m:r>
                        <a:rPr lang="vi-VN" b="0" i="1">
                          <a:solidFill>
                            <a:srgbClr val="0070C0"/>
                          </a:solidFill>
                          <a:latin typeface="Cambria Math" panose="02040503050406030204" pitchFamily="18" charset="0"/>
                        </a:rPr>
                        <m:t> </m:t>
                      </m:r>
                      <m:r>
                        <m:rPr>
                          <m:sty m:val="p"/>
                        </m:rPr>
                        <a:rPr lang="vi-VN" b="0">
                          <a:solidFill>
                            <a:srgbClr val="0070C0"/>
                          </a:solidFill>
                          <a:latin typeface="Cambria Math" panose="02040503050406030204" pitchFamily="18" charset="0"/>
                        </a:rPr>
                        <m:t>P</m:t>
                      </m:r>
                      <m:d>
                        <m:dPr>
                          <m:ctrlPr>
                            <a:rPr lang="vi-VN" b="0" i="1">
                              <a:solidFill>
                                <a:srgbClr val="0070C0"/>
                              </a:solidFill>
                              <a:latin typeface="Cambria Math" panose="02040503050406030204" pitchFamily="18" charset="0"/>
                            </a:rPr>
                          </m:ctrlPr>
                        </m:dPr>
                        <m:e>
                          <m:sSub>
                            <m:sSubPr>
                              <m:ctrlPr>
                                <a:rPr lang="vi-VN" b="0" i="1">
                                  <a:solidFill>
                                    <a:srgbClr val="0070C0"/>
                                  </a:solidFill>
                                  <a:latin typeface="Cambria Math" panose="02040503050406030204" pitchFamily="18" charset="0"/>
                                </a:rPr>
                              </m:ctrlPr>
                            </m:sSubPr>
                            <m:e>
                              <m:r>
                                <m:rPr>
                                  <m:sty m:val="p"/>
                                </m:rPr>
                                <a:rPr lang="vi-VN" b="0" i="1">
                                  <a:solidFill>
                                    <a:srgbClr val="0070C0"/>
                                  </a:solidFill>
                                  <a:latin typeface="Cambria Math" panose="02040503050406030204" pitchFamily="18" charset="0"/>
                                </a:rPr>
                                <m:t>C</m:t>
                              </m:r>
                            </m:e>
                            <m:sub>
                              <m:r>
                                <m:rPr>
                                  <m:sty m:val="p"/>
                                </m:rPr>
                                <a:rPr lang="vi-VN" b="0" i="1">
                                  <a:solidFill>
                                    <a:srgbClr val="0070C0"/>
                                  </a:solidFill>
                                  <a:latin typeface="Cambria Math" panose="02040503050406030204" pitchFamily="18" charset="0"/>
                                </a:rPr>
                                <m:t>i</m:t>
                              </m:r>
                            </m:sub>
                          </m:sSub>
                        </m:e>
                      </m:d>
                      <m:r>
                        <a:rPr lang="vi-VN" b="0">
                          <a:solidFill>
                            <a:srgbClr val="0070C0"/>
                          </a:solidFill>
                          <a:latin typeface="Cambria Math" panose="02040503050406030204" pitchFamily="18" charset="0"/>
                        </a:rPr>
                        <m:t>=</m:t>
                      </m:r>
                      <m:f>
                        <m:fPr>
                          <m:ctrlPr>
                            <a:rPr lang="vi-VN" b="0" i="1">
                              <a:solidFill>
                                <a:srgbClr val="0070C0"/>
                              </a:solidFill>
                              <a:latin typeface="Cambria Math" panose="02040503050406030204" pitchFamily="18" charset="0"/>
                            </a:rPr>
                          </m:ctrlPr>
                        </m:fPr>
                        <m:num>
                          <m:d>
                            <m:dPr>
                              <m:begChr m:val="|"/>
                              <m:endChr m:val="|"/>
                              <m:ctrlPr>
                                <a:rPr lang="vi-VN" b="0" i="1">
                                  <a:solidFill>
                                    <a:srgbClr val="0070C0"/>
                                  </a:solidFill>
                                  <a:latin typeface="Cambria Math" panose="02040503050406030204" pitchFamily="18" charset="0"/>
                                </a:rPr>
                              </m:ctrlPr>
                            </m:dPr>
                            <m:e>
                              <m:sSub>
                                <m:sSubPr>
                                  <m:ctrlPr>
                                    <a:rPr lang="vi-VN" b="0" i="1">
                                      <a:solidFill>
                                        <a:srgbClr val="0070C0"/>
                                      </a:solidFill>
                                      <a:latin typeface="Cambria Math" panose="02040503050406030204" pitchFamily="18" charset="0"/>
                                    </a:rPr>
                                  </m:ctrlPr>
                                </m:sSubPr>
                                <m:e>
                                  <m:r>
                                    <m:rPr>
                                      <m:sty m:val="p"/>
                                    </m:rPr>
                                    <a:rPr lang="vi-VN" b="0" i="1">
                                      <a:solidFill>
                                        <a:srgbClr val="0070C0"/>
                                      </a:solidFill>
                                      <a:latin typeface="Cambria Math" panose="02040503050406030204" pitchFamily="18" charset="0"/>
                                    </a:rPr>
                                    <m:t>C</m:t>
                                  </m:r>
                                </m:e>
                                <m:sub>
                                  <m:r>
                                    <m:rPr>
                                      <m:sty m:val="p"/>
                                    </m:rPr>
                                    <a:rPr lang="vi-VN" b="0" i="1">
                                      <a:solidFill>
                                        <a:srgbClr val="0070C0"/>
                                      </a:solidFill>
                                      <a:latin typeface="Cambria Math" panose="02040503050406030204" pitchFamily="18" charset="0"/>
                                    </a:rPr>
                                    <m:t>i</m:t>
                                  </m:r>
                                  <m:r>
                                    <a:rPr lang="en-US" b="0" i="1" smtClean="0">
                                      <a:solidFill>
                                        <a:srgbClr val="0070C0"/>
                                      </a:solidFill>
                                      <a:latin typeface="Cambria Math" panose="02040503050406030204" pitchFamily="18" charset="0"/>
                                    </a:rPr>
                                    <m:t>,</m:t>
                                  </m:r>
                                  <m:r>
                                    <m:rPr>
                                      <m:sty m:val="p"/>
                                    </m:rPr>
                                    <a:rPr lang="vi-VN" b="0" i="1">
                                      <a:solidFill>
                                        <a:srgbClr val="0070C0"/>
                                      </a:solidFill>
                                      <a:latin typeface="Cambria Math" panose="02040503050406030204" pitchFamily="18" charset="0"/>
                                    </a:rPr>
                                    <m:t>D</m:t>
                                  </m:r>
                                </m:sub>
                              </m:sSub>
                              <m:r>
                                <a:rPr lang="vi-VN" b="0" i="1" smtClean="0">
                                  <a:solidFill>
                                    <a:srgbClr val="0070C0"/>
                                  </a:solidFill>
                                  <a:latin typeface="Cambria Math" panose="02040503050406030204" pitchFamily="18" charset="0"/>
                                </a:rPr>
                                <m:t> </m:t>
                              </m:r>
                            </m:e>
                          </m:d>
                        </m:num>
                        <m:den>
                          <m:d>
                            <m:dPr>
                              <m:begChr m:val="|"/>
                              <m:endChr m:val="|"/>
                              <m:ctrlPr>
                                <a:rPr lang="vi-VN" b="0" i="1">
                                  <a:solidFill>
                                    <a:srgbClr val="0070C0"/>
                                  </a:solidFill>
                                  <a:latin typeface="Cambria Math" panose="02040503050406030204" pitchFamily="18" charset="0"/>
                                </a:rPr>
                              </m:ctrlPr>
                            </m:dPr>
                            <m:e>
                              <m:r>
                                <m:rPr>
                                  <m:sty m:val="p"/>
                                </m:rPr>
                                <a:rPr lang="vi-VN" b="0" i="1">
                                  <a:solidFill>
                                    <a:srgbClr val="0070C0"/>
                                  </a:solidFill>
                                  <a:latin typeface="Cambria Math" panose="02040503050406030204" pitchFamily="18" charset="0"/>
                                </a:rPr>
                                <m:t>D</m:t>
                              </m:r>
                            </m:e>
                          </m:d>
                        </m:den>
                      </m:f>
                    </m:oMath>
                  </m:oMathPara>
                </a14:m>
                <a:endParaRPr lang="vi-VN" b="0" dirty="0">
                  <a:solidFill>
                    <a:srgbClr val="0070C0"/>
                  </a:solidFill>
                </a:endParaRPr>
              </a:p>
              <a:p>
                <a:pPr marL="668338" lvl="2" algn="just">
                  <a:spcBef>
                    <a:spcPts val="300"/>
                  </a:spcBef>
                </a:pPr>
                <a:r>
                  <a:rPr lang="vi-VN" sz="2000" dirty="0">
                    <a:solidFill>
                      <a:srgbClr val="0070C0"/>
                    </a:solidFill>
                  </a:rPr>
                  <a:t>Vì P(X) không đổi → </a:t>
                </a:r>
                <a14:m>
                  <m:oMath xmlns:m="http://schemas.openxmlformats.org/officeDocument/2006/math">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i="1">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e>
                        <m:r>
                          <m:rPr>
                            <m:sty m:val="p"/>
                          </m:rPr>
                          <a:rPr lang="vi-VN" sz="2000">
                            <a:solidFill>
                              <a:srgbClr val="0070C0"/>
                            </a:solidFill>
                            <a:latin typeface="Cambria Math" panose="02040503050406030204" pitchFamily="18" charset="0"/>
                          </a:rPr>
                          <m:t>X</m:t>
                        </m:r>
                      </m:e>
                    </m:d>
                    <m:r>
                      <a:rPr lang="vi-VN" sz="2000">
                        <a:solidFill>
                          <a:srgbClr val="0070C0"/>
                        </a:solidFill>
                        <a:latin typeface="Cambria Math" panose="02040503050406030204" pitchFamily="18" charset="0"/>
                      </a:rPr>
                      <m:t>=</m:t>
                    </m:r>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r>
                          <m:rPr>
                            <m:sty m:val="p"/>
                          </m:rPr>
                          <a:rPr lang="vi-VN" sz="2000">
                            <a:solidFill>
                              <a:srgbClr val="0070C0"/>
                            </a:solidFill>
                            <a:latin typeface="Cambria Math" panose="02040503050406030204" pitchFamily="18" charset="0"/>
                          </a:rPr>
                          <m:t>X</m:t>
                        </m:r>
                      </m:e>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oMath>
                </a14:m>
                <a:endParaRPr lang="vi-VN" sz="2000" dirty="0">
                  <a:solidFill>
                    <a:srgbClr val="0070C0"/>
                  </a:solidFill>
                </a:endParaRPr>
              </a:p>
              <a:p>
                <a:pPr marL="554038" lvl="1" indent="-342900" algn="just">
                  <a:spcBef>
                    <a:spcPts val="300"/>
                  </a:spcBef>
                  <a:buFont typeface="Wingdings" pitchFamily="2" charset="2"/>
                  <a:buChar char="§"/>
                </a:pPr>
                <a:r>
                  <a:rPr lang="vi-VN" sz="2000" dirty="0">
                    <a:solidFill>
                      <a:srgbClr val="0070C0"/>
                    </a:solidFill>
                  </a:rPr>
                  <a:t>Nhận xét</a:t>
                </a:r>
              </a:p>
              <a:p>
                <a:pPr marL="1011238" lvl="2" indent="-342900" algn="just">
                  <a:spcBef>
                    <a:spcPts val="300"/>
                  </a:spcBef>
                  <a:buFont typeface="Wingdings" pitchFamily="2" charset="2"/>
                  <a:buChar char="q"/>
                </a:pPr>
                <a:r>
                  <a:rPr lang="vi-VN" sz="2000" dirty="0">
                    <a:solidFill>
                      <a:srgbClr val="0070C0"/>
                    </a:solidFill>
                  </a:rPr>
                  <a:t>Giả thuyết các </a:t>
                </a:r>
                <a14:m>
                  <m:oMath xmlns:m="http://schemas.openxmlformats.org/officeDocument/2006/math">
                    <m:r>
                      <m:rPr>
                        <m:sty m:val="p"/>
                      </m:rPr>
                      <a:rPr lang="vi-VN" sz="2000">
                        <a:solidFill>
                          <a:srgbClr val="0070C0"/>
                        </a:solidFill>
                        <a:latin typeface="Cambria Math" panose="02040503050406030204" pitchFamily="18" charset="0"/>
                      </a:rPr>
                      <m:t>P</m:t>
                    </m:r>
                    <m:r>
                      <a:rPr lang="vi-VN" sz="2000">
                        <a:solidFill>
                          <a:srgbClr val="0070C0"/>
                        </a:solidFill>
                        <a:latin typeface="Cambria Math" panose="02040503050406030204" pitchFamily="18" charset="0"/>
                      </a:rPr>
                      <m:t>(</m:t>
                    </m:r>
                    <m:sSub>
                      <m:sSubPr>
                        <m:ctrlPr>
                          <a:rPr lang="vi-VN" sz="2000" i="1">
                            <a:solidFill>
                              <a:srgbClr val="0070C0"/>
                            </a:solidFill>
                            <a:latin typeface="Cambria Math" panose="02040503050406030204" pitchFamily="18" charset="0"/>
                          </a:rPr>
                        </m:ctrlPr>
                      </m:sSubPr>
                      <m:e>
                        <m:r>
                          <m:rPr>
                            <m:sty m:val="p"/>
                          </m:rPr>
                          <a:rPr lang="vi-VN" sz="2000">
                            <a:solidFill>
                              <a:srgbClr val="0070C0"/>
                            </a:solidFill>
                            <a:latin typeface="Cambria Math" panose="02040503050406030204" pitchFamily="18" charset="0"/>
                          </a:rPr>
                          <m:t>C</m:t>
                        </m:r>
                      </m:e>
                      <m:sub>
                        <m:r>
                          <m:rPr>
                            <m:sty m:val="p"/>
                          </m:rPr>
                          <a:rPr lang="vi-VN" sz="2000">
                            <a:solidFill>
                              <a:srgbClr val="0070C0"/>
                            </a:solidFill>
                            <a:latin typeface="Cambria Math" panose="02040503050406030204" pitchFamily="18" charset="0"/>
                          </a:rPr>
                          <m:t>i</m:t>
                        </m:r>
                      </m:sub>
                    </m:sSub>
                    <m:r>
                      <a:rPr lang="vi-VN" sz="2000">
                        <a:solidFill>
                          <a:srgbClr val="0070C0"/>
                        </a:solidFill>
                        <a:latin typeface="Cambria Math" panose="02040503050406030204" pitchFamily="18" charset="0"/>
                      </a:rPr>
                      <m:t>)</m:t>
                    </m:r>
                  </m:oMath>
                </a14:m>
                <a:r>
                  <a:rPr lang="vi-VN" sz="2000" dirty="0">
                    <a:solidFill>
                      <a:srgbClr val="0070C0"/>
                    </a:solidFill>
                  </a:rPr>
                  <a:t> là tương đương nhau (số lượng các đối tượng dữ liệu có nhãn C</a:t>
                </a:r>
                <a:r>
                  <a:rPr lang="vi-VN" sz="2000" baseline="-25000" dirty="0">
                    <a:solidFill>
                      <a:srgbClr val="0070C0"/>
                    </a:solidFill>
                  </a:rPr>
                  <a:t>i</a:t>
                </a:r>
                <a:r>
                  <a:rPr lang="vi-VN" sz="2000" dirty="0">
                    <a:solidFill>
                      <a:srgbClr val="0070C0"/>
                    </a:solidFill>
                  </a:rPr>
                  <a:t>) trong tập D nên </a:t>
                </a:r>
                <a14:m>
                  <m:oMath xmlns:m="http://schemas.openxmlformats.org/officeDocument/2006/math">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i="1">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e>
                        <m:r>
                          <m:rPr>
                            <m:sty m:val="p"/>
                          </m:rPr>
                          <a:rPr lang="vi-VN" sz="2000">
                            <a:solidFill>
                              <a:srgbClr val="0070C0"/>
                            </a:solidFill>
                            <a:latin typeface="Cambria Math" panose="02040503050406030204" pitchFamily="18" charset="0"/>
                          </a:rPr>
                          <m:t>X</m:t>
                        </m:r>
                      </m:e>
                    </m:d>
                    <m:r>
                      <a:rPr lang="vi-VN" sz="2000">
                        <a:solidFill>
                          <a:srgbClr val="0070C0"/>
                        </a:solidFill>
                        <a:latin typeface="Cambria Math" panose="02040503050406030204" pitchFamily="18" charset="0"/>
                      </a:rPr>
                      <m:t>=</m:t>
                    </m:r>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i="1">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r>
                          <m:rPr>
                            <m:sty m:val="p"/>
                          </m:rPr>
                          <a:rPr lang="vi-VN" sz="2000">
                            <a:solidFill>
                              <a:srgbClr val="0070C0"/>
                            </a:solidFill>
                            <a:latin typeface="Cambria Math" panose="02040503050406030204" pitchFamily="18" charset="0"/>
                          </a:rPr>
                          <m:t>X</m:t>
                        </m:r>
                      </m:e>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oMath>
                </a14:m>
                <a:endParaRPr lang="vi-VN" sz="2000" dirty="0">
                  <a:solidFill>
                    <a:srgbClr val="0070C0"/>
                  </a:solidFill>
                </a:endParaRPr>
              </a:p>
              <a:p>
                <a:pPr marL="342900" indent="-342900" algn="just">
                  <a:spcBef>
                    <a:spcPts val="300"/>
                  </a:spcBef>
                  <a:buFont typeface="Arial" panose="020B0604020202020204" pitchFamily="34" charset="0"/>
                  <a:buChar char="•"/>
                </a:pPr>
                <a:r>
                  <a:rPr lang="vi-VN" sz="2400" dirty="0">
                    <a:solidFill>
                      <a:srgbClr val="0070C0"/>
                    </a:solidFill>
                  </a:rPr>
                  <a:t>Xử lý thuộc tính rời rạc</a:t>
                </a:r>
              </a:p>
              <a:p>
                <a:pPr marL="582613" lvl="1" indent="-342900" algn="just">
                  <a:spcBef>
                    <a:spcPts val="300"/>
                  </a:spcBef>
                  <a:buFont typeface="Wingdings" pitchFamily="2" charset="2"/>
                  <a:buChar char="§"/>
                </a:pPr>
                <a:r>
                  <a:rPr lang="vi-VN" sz="2000" dirty="0">
                    <a:solidFill>
                      <a:srgbClr val="0070C0"/>
                    </a:solidFill>
                  </a:rPr>
                  <a:t>Nếu thuộc tính A</a:t>
                </a:r>
                <a:r>
                  <a:rPr lang="en-US" sz="2000" baseline="-25000" dirty="0">
                    <a:solidFill>
                      <a:srgbClr val="0070C0"/>
                    </a:solidFill>
                  </a:rPr>
                  <a:t>t</a:t>
                </a:r>
                <a:r>
                  <a:rPr lang="vi-VN" sz="2000" dirty="0">
                    <a:solidFill>
                      <a:srgbClr val="0070C0"/>
                    </a:solidFill>
                  </a:rPr>
                  <a:t> là rời rạc thì </a:t>
                </a:r>
                <a14:m>
                  <m:oMath xmlns:m="http://schemas.openxmlformats.org/officeDocument/2006/math">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x</m:t>
                            </m:r>
                          </m:e>
                          <m:sub>
                            <m:r>
                              <m:rPr>
                                <m:sty m:val="p"/>
                              </m:rPr>
                              <a:rPr lang="en-US" sz="2000">
                                <a:solidFill>
                                  <a:srgbClr val="0070C0"/>
                                </a:solidFill>
                                <a:latin typeface="Cambria Math" panose="02040503050406030204" pitchFamily="18" charset="0"/>
                              </a:rPr>
                              <m:t>t</m:t>
                            </m:r>
                          </m:sub>
                        </m:sSub>
                      </m:e>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oMath>
                </a14:m>
                <a:r>
                  <a:rPr lang="vi-VN" sz="2000" dirty="0">
                    <a:solidFill>
                      <a:srgbClr val="0070C0"/>
                    </a:solidFill>
                  </a:rPr>
                  <a:t> được tính như sau</a:t>
                </a:r>
              </a:p>
              <a:p>
                <a:pPr marL="1079500" lvl="3" indent="-285750" algn="just">
                  <a:spcBef>
                    <a:spcPts val="300"/>
                  </a:spcBef>
                </a:pPr>
                <a14:m>
                  <m:oMathPara xmlns:m="http://schemas.openxmlformats.org/officeDocument/2006/math">
                    <m:oMathParaPr>
                      <m:jc m:val="left"/>
                    </m:oMathParaPr>
                    <m:oMath xmlns:m="http://schemas.openxmlformats.org/officeDocument/2006/math">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x</m:t>
                              </m:r>
                            </m:e>
                            <m:sub>
                              <m:r>
                                <m:rPr>
                                  <m:sty m:val="p"/>
                                </m:rPr>
                                <a:rPr lang="en-US" sz="2000">
                                  <a:solidFill>
                                    <a:srgbClr val="0070C0"/>
                                  </a:solidFill>
                                  <a:latin typeface="Cambria Math" panose="02040503050406030204" pitchFamily="18" charset="0"/>
                                </a:rPr>
                                <m:t>t</m:t>
                              </m:r>
                            </m:sub>
                          </m:sSub>
                        </m:e>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r>
                        <a:rPr lang="vi-VN" sz="2000" i="1">
                          <a:solidFill>
                            <a:srgbClr val="0070C0"/>
                          </a:solidFill>
                          <a:latin typeface="Cambria Math" panose="02040503050406030204" pitchFamily="18" charset="0"/>
                        </a:rPr>
                        <m:t>=</m:t>
                      </m:r>
                      <m:f>
                        <m:fPr>
                          <m:ctrlPr>
                            <a:rPr lang="vi-VN" sz="2000" i="1">
                              <a:solidFill>
                                <a:srgbClr val="0070C0"/>
                              </a:solidFill>
                              <a:latin typeface="Cambria Math" panose="02040503050406030204" pitchFamily="18" charset="0"/>
                            </a:rPr>
                          </m:ctrlPr>
                        </m:fPr>
                        <m:num>
                          <m:d>
                            <m:dPr>
                              <m:begChr m:val="|"/>
                              <m:endChr m:val="|"/>
                              <m:ctrlPr>
                                <a:rPr lang="vi-VN" sz="2000" i="1">
                                  <a:solidFill>
                                    <a:srgbClr val="0070C0"/>
                                  </a:solidFill>
                                  <a:latin typeface="Cambria Math" panose="02040503050406030204" pitchFamily="18" charset="0"/>
                                </a:rPr>
                              </m:ctrlPr>
                            </m:dPr>
                            <m:e>
                              <m:d>
                                <m:dPr>
                                  <m:begChr m:val="{"/>
                                  <m:endChr m:val="}"/>
                                  <m:ctrlPr>
                                    <a:rPr lang="vi-VN" sz="2000" i="1">
                                      <a:solidFill>
                                        <a:srgbClr val="0070C0"/>
                                      </a:solidFill>
                                      <a:latin typeface="Cambria Math" panose="02040503050406030204" pitchFamily="18" charset="0"/>
                                    </a:rPr>
                                  </m:ctrlPr>
                                </m:dPr>
                                <m:e>
                                  <m:sSup>
                                    <m:sSupPr>
                                      <m:ctrlPr>
                                        <a:rPr lang="vi-VN" sz="2000" i="1">
                                          <a:solidFill>
                                            <a:srgbClr val="0070C0"/>
                                          </a:solidFill>
                                          <a:latin typeface="Cambria Math" panose="02040503050406030204" pitchFamily="18" charset="0"/>
                                        </a:rPr>
                                      </m:ctrlPr>
                                    </m:sSupPr>
                                    <m:e>
                                      <m:r>
                                        <m:rPr>
                                          <m:sty m:val="p"/>
                                        </m:rPr>
                                        <a:rPr lang="vi-VN" sz="2000" i="1">
                                          <a:solidFill>
                                            <a:srgbClr val="0070C0"/>
                                          </a:solidFill>
                                          <a:latin typeface="Cambria Math" panose="02040503050406030204" pitchFamily="18" charset="0"/>
                                        </a:rPr>
                                        <m:t>X</m:t>
                                      </m:r>
                                    </m:e>
                                    <m:sup>
                                      <m:r>
                                        <a:rPr lang="vi-VN" sz="2000" i="1">
                                          <a:solidFill>
                                            <a:srgbClr val="0070C0"/>
                                          </a:solidFill>
                                          <a:latin typeface="Cambria Math" panose="02040503050406030204" pitchFamily="18" charset="0"/>
                                        </a:rPr>
                                        <m:t>′</m:t>
                                      </m:r>
                                    </m:sup>
                                  </m:sSup>
                                  <m:r>
                                    <a:rPr lang="vi-VN" sz="2000" i="1">
                                      <a:solidFill>
                                        <a:srgbClr val="0070C0"/>
                                      </a:solidFill>
                                      <a:latin typeface="Cambria Math" panose="02040503050406030204" pitchFamily="18" charset="0"/>
                                    </a:rPr>
                                    <m:t>|</m:t>
                                  </m:r>
                                  <m:sSubSup>
                                    <m:sSubSupPr>
                                      <m:ctrlPr>
                                        <a:rPr lang="vi-VN" sz="2000" i="1">
                                          <a:solidFill>
                                            <a:srgbClr val="0070C0"/>
                                          </a:solidFill>
                                          <a:latin typeface="Cambria Math" panose="02040503050406030204" pitchFamily="18" charset="0"/>
                                        </a:rPr>
                                      </m:ctrlPr>
                                    </m:sSubSupPr>
                                    <m:e>
                                      <m:r>
                                        <m:rPr>
                                          <m:sty m:val="p"/>
                                        </m:rPr>
                                        <a:rPr lang="vi-VN" sz="2000" i="1">
                                          <a:solidFill>
                                            <a:srgbClr val="0070C0"/>
                                          </a:solidFill>
                                          <a:latin typeface="Cambria Math" panose="02040503050406030204" pitchFamily="18" charset="0"/>
                                        </a:rPr>
                                        <m:t>x</m:t>
                                      </m:r>
                                    </m:e>
                                    <m:sub>
                                      <m:r>
                                        <m:rPr>
                                          <m:sty m:val="p"/>
                                        </m:rPr>
                                        <a:rPr lang="en-US" sz="2000">
                                          <a:solidFill>
                                            <a:srgbClr val="0070C0"/>
                                          </a:solidFill>
                                          <a:latin typeface="Cambria Math" panose="02040503050406030204" pitchFamily="18" charset="0"/>
                                        </a:rPr>
                                        <m:t>t</m:t>
                                      </m:r>
                                    </m:sub>
                                    <m:sup>
                                      <m:r>
                                        <a:rPr lang="vi-VN" sz="2000" i="1">
                                          <a:solidFill>
                                            <a:srgbClr val="0070C0"/>
                                          </a:solidFill>
                                          <a:latin typeface="Cambria Math" panose="02040503050406030204" pitchFamily="18" charset="0"/>
                                        </a:rPr>
                                        <m:t>′</m:t>
                                      </m:r>
                                    </m:sup>
                                  </m:sSubSup>
                                  <m:r>
                                    <a:rPr lang="vi-VN" sz="2000" i="1">
                                      <a:solidFill>
                                        <a:srgbClr val="0070C0"/>
                                      </a:solidFill>
                                      <a:latin typeface="Cambria Math" panose="02040503050406030204" pitchFamily="18" charset="0"/>
                                    </a:rPr>
                                    <m:t>=</m:t>
                                  </m:r>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x</m:t>
                                      </m:r>
                                    </m:e>
                                    <m:sub>
                                      <m:r>
                                        <m:rPr>
                                          <m:sty m:val="p"/>
                                        </m:rPr>
                                        <a:rPr lang="en-US" sz="2000">
                                          <a:solidFill>
                                            <a:srgbClr val="0070C0"/>
                                          </a:solidFill>
                                          <a:latin typeface="Cambria Math" panose="02040503050406030204" pitchFamily="18" charset="0"/>
                                        </a:rPr>
                                        <m:t>t</m:t>
                                      </m:r>
                                    </m:sub>
                                  </m:sSub>
                                  <m:r>
                                    <a:rPr lang="vi-VN" sz="2000" i="1">
                                      <a:solidFill>
                                        <a:srgbClr val="0070C0"/>
                                      </a:solidFill>
                                      <a:latin typeface="Cambria Math" panose="02040503050406030204" pitchFamily="18" charset="0"/>
                                    </a:rPr>
                                    <m:t> </m:t>
                                  </m:r>
                                  <m:r>
                                    <a:rPr lang="vi-VN" sz="2000" i="1">
                                      <a:solidFill>
                                        <a:srgbClr val="0070C0"/>
                                      </a:solidFill>
                                      <a:latin typeface="Cambria Math" panose="02040503050406030204" pitchFamily="18" charset="0"/>
                                      <a:ea typeface="Cambria Math" panose="02040503050406030204" pitchFamily="18" charset="0"/>
                                    </a:rPr>
                                    <m:t>∧</m:t>
                                  </m:r>
                                  <m:sSup>
                                    <m:sSupPr>
                                      <m:ctrlPr>
                                        <a:rPr lang="vi-VN" sz="2000" i="1">
                                          <a:solidFill>
                                            <a:srgbClr val="0070C0"/>
                                          </a:solidFill>
                                          <a:latin typeface="Cambria Math" panose="02040503050406030204" pitchFamily="18" charset="0"/>
                                        </a:rPr>
                                      </m:ctrlPr>
                                    </m:sSupPr>
                                    <m:e>
                                      <m:r>
                                        <m:rPr>
                                          <m:sty m:val="p"/>
                                        </m:rPr>
                                        <a:rPr lang="vi-VN" sz="2000" i="1">
                                          <a:solidFill>
                                            <a:srgbClr val="0070C0"/>
                                          </a:solidFill>
                                          <a:latin typeface="Cambria Math" panose="02040503050406030204" pitchFamily="18" charset="0"/>
                                        </a:rPr>
                                        <m:t>X</m:t>
                                      </m:r>
                                    </m:e>
                                    <m:sup>
                                      <m:r>
                                        <a:rPr lang="vi-VN" sz="2000" i="1">
                                          <a:solidFill>
                                            <a:srgbClr val="0070C0"/>
                                          </a:solidFill>
                                          <a:latin typeface="Cambria Math" panose="02040503050406030204" pitchFamily="18" charset="0"/>
                                        </a:rPr>
                                        <m:t>′</m:t>
                                      </m:r>
                                    </m:sup>
                                  </m:sSup>
                                  <m:r>
                                    <a:rPr lang="vi-VN" sz="2000" i="1">
                                      <a:solidFill>
                                        <a:srgbClr val="0070C0"/>
                                      </a:solidFill>
                                      <a:latin typeface="Cambria Math" panose="02040503050406030204" pitchFamily="18" charset="0"/>
                                    </a:rPr>
                                    <m:t>=</m:t>
                                  </m:r>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e>
                          </m:d>
                        </m:num>
                        <m:den>
                          <m:d>
                            <m:dPr>
                              <m:begChr m:val="|"/>
                              <m:endChr m:val="|"/>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r>
                                    <a:rPr lang="vi-VN" sz="2000" i="1">
                                      <a:solidFill>
                                        <a:srgbClr val="0070C0"/>
                                      </a:solidFill>
                                      <a:latin typeface="Cambria Math" panose="02040503050406030204" pitchFamily="18" charset="0"/>
                                    </a:rPr>
                                    <m:t>,</m:t>
                                  </m:r>
                                  <m:r>
                                    <m:rPr>
                                      <m:sty m:val="p"/>
                                    </m:rPr>
                                    <a:rPr lang="vi-VN" sz="2000" i="1">
                                      <a:solidFill>
                                        <a:srgbClr val="0070C0"/>
                                      </a:solidFill>
                                      <a:latin typeface="Cambria Math" panose="02040503050406030204" pitchFamily="18" charset="0"/>
                                    </a:rPr>
                                    <m:t>D</m:t>
                                  </m:r>
                                </m:sub>
                              </m:sSub>
                            </m:e>
                          </m:d>
                        </m:den>
                      </m:f>
                    </m:oMath>
                  </m:oMathPara>
                </a14:m>
                <a:endParaRPr lang="vi-VN" sz="2000" dirty="0">
                  <a:solidFill>
                    <a:srgbClr val="0070C0"/>
                  </a:solidFill>
                </a:endParaRPr>
              </a:p>
              <a:p>
                <a:pPr marL="993775" lvl="3" indent="-285750" algn="just">
                  <a:spcBef>
                    <a:spcPts val="300"/>
                  </a:spcBef>
                  <a:buFont typeface="Wingdings" pitchFamily="2" charset="2"/>
                  <a:buChar char="q"/>
                </a:pPr>
                <a:r>
                  <a:rPr lang="vi-VN" b="0" dirty="0">
                    <a:solidFill>
                      <a:srgbClr val="0070C0"/>
                    </a:solidFill>
                  </a:rPr>
                  <a:t>Số lượng các đối tượng dữ liệu thuộc lớp C</a:t>
                </a:r>
                <a:r>
                  <a:rPr lang="vi-VN" b="0" baseline="-25000" dirty="0">
                    <a:solidFill>
                      <a:srgbClr val="0070C0"/>
                    </a:solidFill>
                  </a:rPr>
                  <a:t>i</a:t>
                </a:r>
                <a:r>
                  <a:rPr lang="vi-VN" b="0" dirty="0">
                    <a:solidFill>
                      <a:srgbClr val="0070C0"/>
                    </a:solidFill>
                  </a:rPr>
                  <a:t> trong D mà có giá trị của thuộc tính A</a:t>
                </a:r>
                <a:r>
                  <a:rPr lang="en-US" b="0" baseline="-25000" dirty="0">
                    <a:solidFill>
                      <a:srgbClr val="0070C0"/>
                    </a:solidFill>
                  </a:rPr>
                  <a:t>t</a:t>
                </a:r>
                <a:r>
                  <a:rPr lang="vi-VN" b="0" dirty="0">
                    <a:solidFill>
                      <a:srgbClr val="0070C0"/>
                    </a:solidFill>
                  </a:rPr>
                  <a:t> là x</a:t>
                </a:r>
                <a:r>
                  <a:rPr lang="en-US" b="0" baseline="-25000" dirty="0">
                    <a:solidFill>
                      <a:srgbClr val="0070C0"/>
                    </a:solidFill>
                  </a:rPr>
                  <a:t>t</a:t>
                </a:r>
                <a:r>
                  <a:rPr lang="vi-VN" b="0" dirty="0">
                    <a:solidFill>
                      <a:srgbClr val="0070C0"/>
                    </a:solidFill>
                  </a:rPr>
                  <a:t>, chia cho số lượng các đối tượng thuộc lớp C</a:t>
                </a:r>
                <a:r>
                  <a:rPr lang="vi-VN" b="0" baseline="-25000" dirty="0">
                    <a:solidFill>
                      <a:srgbClr val="0070C0"/>
                    </a:solidFill>
                  </a:rPr>
                  <a:t>i</a:t>
                </a:r>
                <a:r>
                  <a:rPr lang="vi-VN" b="0" dirty="0">
                    <a:solidFill>
                      <a:srgbClr val="0070C0"/>
                    </a:solidFill>
                  </a:rPr>
                  <a:t> trong D</a:t>
                </a:r>
                <a:endParaRPr lang="vi-VN" sz="2000" dirty="0">
                  <a:solidFill>
                    <a:srgbClr val="0070C0"/>
                  </a:solidFill>
                </a:endParaRPr>
              </a:p>
            </p:txBody>
          </p:sp>
        </mc:Choice>
        <mc:Fallback>
          <p:sp>
            <p:nvSpPr>
              <p:cNvPr id="6" name="Rectangle 5">
                <a:extLst>
                  <a:ext uri="{FF2B5EF4-FFF2-40B4-BE49-F238E27FC236}">
                    <a16:creationId xmlns:a16="http://schemas.microsoft.com/office/drawing/2014/main" id="{266B9219-7FB3-2640-BDD8-A14EEB3E4A7D}"/>
                  </a:ext>
                </a:extLst>
              </p:cNvPr>
              <p:cNvSpPr>
                <a:spLocks noRot="1" noChangeAspect="1" noMove="1" noResize="1" noEditPoints="1" noAdjustHandles="1" noChangeArrowheads="1" noChangeShapeType="1" noTextEdit="1"/>
              </p:cNvSpPr>
              <p:nvPr/>
            </p:nvSpPr>
            <p:spPr bwMode="auto">
              <a:xfrm>
                <a:off x="1479176" y="533400"/>
                <a:ext cx="9525000" cy="838200"/>
              </a:xfrm>
              <a:prstGeom prst="rect">
                <a:avLst/>
              </a:prstGeom>
              <a:blipFill>
                <a:blip r:embed="rId3"/>
                <a:stretch>
                  <a:fillRect l="-896" t="-5839" r="-640" b="-60510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38761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anim calcmode="lin" valueType="num">
                                      <p:cBhvr additive="base">
                                        <p:cTn id="6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anim calcmode="lin" valueType="num">
                                      <p:cBhvr additive="base">
                                        <p:cTn id="73"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69</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7620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{6}</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66B9219-7FB3-2640-BDD8-A14EEB3E4A7D}"/>
                  </a:ext>
                </a:extLst>
              </p:cNvPr>
              <p:cNvSpPr>
                <a:spLocks noChangeArrowheads="1"/>
              </p:cNvSpPr>
              <p:nvPr/>
            </p:nvSpPr>
            <p:spPr bwMode="auto">
              <a:xfrm>
                <a:off x="1524000" y="609600"/>
                <a:ext cx="9144000" cy="838200"/>
              </a:xfrm>
              <a:prstGeom prst="rect">
                <a:avLst/>
              </a:prstGeom>
              <a:noFill/>
              <a:ln w="9525">
                <a:noFill/>
                <a:miter lim="800000"/>
                <a:headEnd/>
                <a:tailEnd/>
              </a:ln>
            </p:spPr>
            <p:txBody>
              <a:bodyPr/>
              <a:lstStyle/>
              <a:p>
                <a:pPr marL="342900" indent="-342900" algn="just">
                  <a:spcBef>
                    <a:spcPts val="300"/>
                  </a:spcBef>
                  <a:buFont typeface="Arial" panose="020B0604020202020204" pitchFamily="34" charset="0"/>
                  <a:buChar char="•"/>
                </a:pPr>
                <a:r>
                  <a:rPr lang="en-US" sz="2400" dirty="0">
                    <a:solidFill>
                      <a:srgbClr val="0070C0"/>
                    </a:solidFill>
                  </a:rPr>
                  <a:t>Các </a:t>
                </a:r>
                <a:r>
                  <a:rPr lang="en-US" sz="2400" dirty="0" err="1">
                    <a:solidFill>
                      <a:srgbClr val="0070C0"/>
                    </a:solidFill>
                  </a:rPr>
                  <a:t>bước</a:t>
                </a:r>
                <a:r>
                  <a:rPr lang="en-US" sz="2400" dirty="0">
                    <a:solidFill>
                      <a:srgbClr val="0070C0"/>
                    </a:solidFill>
                  </a:rPr>
                  <a:t> </a:t>
                </a:r>
                <a:r>
                  <a:rPr lang="en-US" sz="2400" dirty="0" err="1">
                    <a:solidFill>
                      <a:srgbClr val="0070C0"/>
                    </a:solidFill>
                  </a:rPr>
                  <a:t>thực</a:t>
                </a:r>
                <a:r>
                  <a:rPr lang="en-US" sz="2400" dirty="0">
                    <a:solidFill>
                      <a:srgbClr val="0070C0"/>
                    </a:solidFill>
                  </a:rPr>
                  <a:t> </a:t>
                </a:r>
                <a:r>
                  <a:rPr lang="en-US" sz="2400" dirty="0" err="1">
                    <a:solidFill>
                      <a:srgbClr val="0070C0"/>
                    </a:solidFill>
                  </a:rPr>
                  <a:t>hiện</a:t>
                </a:r>
                <a:endParaRPr lang="en-US" sz="2400" dirty="0">
                  <a:solidFill>
                    <a:srgbClr val="0070C0"/>
                  </a:solidFill>
                </a:endParaRPr>
              </a:p>
              <a:p>
                <a:pPr marL="914400" lvl="1" indent="-457200" algn="just">
                  <a:spcBef>
                    <a:spcPts val="300"/>
                  </a:spcBef>
                  <a:buAutoNum type="arabicParenBoth"/>
                </a:pPr>
                <a:r>
                  <a:rPr lang="en-US" sz="2000" dirty="0" err="1">
                    <a:solidFill>
                      <a:srgbClr val="0070C0"/>
                    </a:solidFill>
                  </a:rPr>
                  <a:t>Huấn</a:t>
                </a:r>
                <a:r>
                  <a:rPr lang="en-US" sz="2000" dirty="0">
                    <a:solidFill>
                      <a:srgbClr val="0070C0"/>
                    </a:solidFill>
                  </a:rPr>
                  <a:t> </a:t>
                </a:r>
                <a:r>
                  <a:rPr lang="en-US" sz="2000" dirty="0" err="1">
                    <a:solidFill>
                      <a:srgbClr val="0070C0"/>
                    </a:solidFill>
                  </a:rPr>
                  <a:t>luyện</a:t>
                </a:r>
                <a:r>
                  <a:rPr lang="en-US" sz="2000" dirty="0">
                    <a:solidFill>
                      <a:srgbClr val="0070C0"/>
                    </a:solidFill>
                  </a:rPr>
                  <a:t> Bayes </a:t>
                </a:r>
                <a:r>
                  <a:rPr lang="en-US" sz="2000" dirty="0" err="1">
                    <a:solidFill>
                      <a:srgbClr val="0070C0"/>
                    </a:solidFill>
                  </a:rPr>
                  <a:t>ngây</a:t>
                </a:r>
                <a:r>
                  <a:rPr lang="en-US" sz="2000" dirty="0">
                    <a:solidFill>
                      <a:srgbClr val="0070C0"/>
                    </a:solidFill>
                  </a:rPr>
                  <a:t> </a:t>
                </a:r>
                <a:r>
                  <a:rPr lang="en-US" sz="2000" dirty="0" err="1">
                    <a:solidFill>
                      <a:srgbClr val="0070C0"/>
                    </a:solidFill>
                  </a:rPr>
                  <a:t>thơ</a:t>
                </a:r>
                <a:r>
                  <a:rPr lang="en-US" sz="2000" dirty="0">
                    <a:solidFill>
                      <a:srgbClr val="0070C0"/>
                    </a:solidFill>
                  </a:rPr>
                  <a:t> (</a:t>
                </a:r>
                <a:r>
                  <a:rPr lang="en-US" sz="2000" dirty="0" err="1">
                    <a:solidFill>
                      <a:srgbClr val="0070C0"/>
                    </a:solidFill>
                  </a:rPr>
                  <a:t>trên</a:t>
                </a:r>
                <a:r>
                  <a:rPr lang="en-US" sz="2000" dirty="0">
                    <a:solidFill>
                      <a:srgbClr val="0070C0"/>
                    </a:solidFill>
                  </a:rPr>
                  <a:t> </a:t>
                </a:r>
                <a:r>
                  <a:rPr lang="en-US" sz="2000" dirty="0" err="1">
                    <a:solidFill>
                      <a:srgbClr val="0070C0"/>
                    </a:solidFill>
                  </a:rPr>
                  <a:t>tập</a:t>
                </a:r>
                <a:r>
                  <a:rPr lang="en-US" sz="2000" dirty="0">
                    <a:solidFill>
                      <a:srgbClr val="0070C0"/>
                    </a:solidFill>
                  </a:rPr>
                  <a:t> </a:t>
                </a:r>
                <a:r>
                  <a:rPr lang="en-US" sz="2000" dirty="0" err="1">
                    <a:solidFill>
                      <a:srgbClr val="0070C0"/>
                    </a:solidFill>
                  </a:rPr>
                  <a:t>huấn</a:t>
                </a:r>
                <a:r>
                  <a:rPr lang="en-US" sz="2000" dirty="0">
                    <a:solidFill>
                      <a:srgbClr val="0070C0"/>
                    </a:solidFill>
                  </a:rPr>
                  <a:t> </a:t>
                </a:r>
                <a:r>
                  <a:rPr lang="en-US" sz="2000" dirty="0" err="1">
                    <a:solidFill>
                      <a:srgbClr val="0070C0"/>
                    </a:solidFill>
                  </a:rPr>
                  <a:t>luyện</a:t>
                </a:r>
                <a:r>
                  <a:rPr lang="en-US" sz="2000" dirty="0">
                    <a:solidFill>
                      <a:srgbClr val="0070C0"/>
                    </a:solidFill>
                  </a:rPr>
                  <a:t>)</a:t>
                </a:r>
              </a:p>
              <a:p>
                <a:pPr marL="1257300" lvl="2" indent="-342900" algn="just">
                  <a:spcBef>
                    <a:spcPts val="300"/>
                  </a:spcBef>
                  <a:buFont typeface="Wingdings" pitchFamily="2" charset="2"/>
                  <a:buChar char="§"/>
                </a:pPr>
                <a:r>
                  <a:rPr lang="en-US" sz="2000" dirty="0" err="1">
                    <a:solidFill>
                      <a:srgbClr val="0070C0"/>
                    </a:solidFill>
                  </a:rPr>
                  <a:t>Lượng</a:t>
                </a:r>
                <a:r>
                  <a:rPr lang="en-US" sz="2000" dirty="0">
                    <a:solidFill>
                      <a:srgbClr val="0070C0"/>
                    </a:solidFill>
                  </a:rPr>
                  <a:t> </a:t>
                </a:r>
                <a:r>
                  <a:rPr lang="en-US" sz="2000" dirty="0" err="1">
                    <a:solidFill>
                      <a:srgbClr val="0070C0"/>
                    </a:solidFill>
                  </a:rPr>
                  <a:t>giá</a:t>
                </a:r>
                <a:r>
                  <a:rPr lang="en-US" sz="2000" dirty="0">
                    <a:solidFill>
                      <a:srgbClr val="0070C0"/>
                    </a:solidFill>
                  </a:rPr>
                  <a:t> P(C</a:t>
                </a:r>
                <a:r>
                  <a:rPr lang="en-US" sz="2000" baseline="-25000" dirty="0">
                    <a:solidFill>
                      <a:srgbClr val="0070C0"/>
                    </a:solidFill>
                  </a:rPr>
                  <a:t>i</a:t>
                </a:r>
                <a:r>
                  <a:rPr lang="en-US" sz="2000" dirty="0">
                    <a:solidFill>
                      <a:srgbClr val="0070C0"/>
                    </a:solidFill>
                  </a:rPr>
                  <a:t>)</a:t>
                </a:r>
              </a:p>
              <a:p>
                <a:pPr marL="1257300" lvl="2" indent="-342900" algn="just">
                  <a:spcBef>
                    <a:spcPts val="300"/>
                  </a:spcBef>
                  <a:buFont typeface="Wingdings" pitchFamily="2" charset="2"/>
                  <a:buChar char="§"/>
                </a:pPr>
                <a:r>
                  <a:rPr lang="en-US" sz="2000" dirty="0" err="1">
                    <a:solidFill>
                      <a:srgbClr val="0070C0"/>
                    </a:solidFill>
                  </a:rPr>
                  <a:t>Lượng</a:t>
                </a:r>
                <a:r>
                  <a:rPr lang="en-US" sz="2000" dirty="0">
                    <a:solidFill>
                      <a:srgbClr val="0070C0"/>
                    </a:solidFill>
                  </a:rPr>
                  <a:t> </a:t>
                </a:r>
                <a:r>
                  <a:rPr lang="en-US" sz="2000" dirty="0" err="1">
                    <a:solidFill>
                      <a:srgbClr val="0070C0"/>
                    </a:solidFill>
                  </a:rPr>
                  <a:t>giá</a:t>
                </a:r>
                <a:r>
                  <a:rPr lang="en-US" sz="2000" dirty="0">
                    <a:solidFill>
                      <a:srgbClr val="0070C0"/>
                    </a:solidFill>
                  </a:rPr>
                  <a:t> </a:t>
                </a:r>
                <a:r>
                  <a:rPr lang="vi-VN" sz="2000" dirty="0">
                    <a:solidFill>
                      <a:srgbClr val="0070C0"/>
                    </a:solidFill>
                  </a:rPr>
                  <a:t>P(x</a:t>
                </a:r>
                <a:r>
                  <a:rPr lang="en-US" sz="2000" baseline="-25000" dirty="0">
                    <a:solidFill>
                      <a:srgbClr val="0070C0"/>
                    </a:solidFill>
                  </a:rPr>
                  <a:t>t</a:t>
                </a:r>
                <a:r>
                  <a:rPr lang="vi-VN" sz="2000" dirty="0">
                    <a:solidFill>
                      <a:srgbClr val="0070C0"/>
                    </a:solidFill>
                  </a:rPr>
                  <a:t>|C</a:t>
                </a:r>
                <a:r>
                  <a:rPr lang="vi-VN" sz="2000" baseline="-25000" dirty="0">
                    <a:solidFill>
                      <a:srgbClr val="0070C0"/>
                    </a:solidFill>
                  </a:rPr>
                  <a:t>i</a:t>
                </a:r>
                <a:r>
                  <a:rPr lang="vi-VN" sz="2000" dirty="0">
                    <a:solidFill>
                      <a:srgbClr val="0070C0"/>
                    </a:solidFill>
                  </a:rPr>
                  <a:t>) </a:t>
                </a:r>
              </a:p>
              <a:p>
                <a:pPr marL="490538" lvl="2" algn="just">
                  <a:spcBef>
                    <a:spcPts val="300"/>
                  </a:spcBef>
                </a:pPr>
                <a:r>
                  <a:rPr lang="vi-VN" sz="2000" dirty="0">
                    <a:solidFill>
                      <a:srgbClr val="0070C0"/>
                    </a:solidFill>
                  </a:rPr>
                  <a:t>(2) </a:t>
                </a:r>
                <a:r>
                  <a:rPr lang="en-US" sz="2000" dirty="0">
                    <a:solidFill>
                      <a:srgbClr val="0070C0"/>
                    </a:solidFill>
                  </a:rPr>
                  <a:t>X </a:t>
                </a:r>
                <a:r>
                  <a:rPr lang="en-US" sz="2000" dirty="0" err="1">
                    <a:solidFill>
                      <a:srgbClr val="0070C0"/>
                    </a:solidFill>
                  </a:rPr>
                  <a:t>được</a:t>
                </a:r>
                <a:r>
                  <a:rPr lang="en-US" sz="2000" dirty="0">
                    <a:solidFill>
                      <a:srgbClr val="0070C0"/>
                    </a:solidFill>
                  </a:rPr>
                  <a:t> </a:t>
                </a:r>
                <a:r>
                  <a:rPr lang="en-US" sz="2000" dirty="0" err="1">
                    <a:solidFill>
                      <a:srgbClr val="0070C0"/>
                    </a:solidFill>
                  </a:rPr>
                  <a:t>gán</a:t>
                </a:r>
                <a:r>
                  <a:rPr lang="en-US" sz="2000" dirty="0">
                    <a:solidFill>
                      <a:srgbClr val="0070C0"/>
                    </a:solidFill>
                  </a:rPr>
                  <a:t> </a:t>
                </a:r>
                <a:r>
                  <a:rPr lang="en-US" sz="2000" dirty="0" err="1">
                    <a:solidFill>
                      <a:srgbClr val="0070C0"/>
                    </a:solidFill>
                  </a:rPr>
                  <a:t>vào</a:t>
                </a:r>
                <a:r>
                  <a:rPr lang="en-US" sz="2000" dirty="0">
                    <a:solidFill>
                      <a:srgbClr val="0070C0"/>
                    </a:solidFill>
                  </a:rPr>
                  <a:t> </a:t>
                </a:r>
                <a:r>
                  <a:rPr lang="en-US" sz="2000" dirty="0" err="1">
                    <a:solidFill>
                      <a:srgbClr val="0070C0"/>
                    </a:solidFill>
                  </a:rPr>
                  <a:t>lớp</a:t>
                </a:r>
                <a:r>
                  <a:rPr lang="en-US" sz="2000" dirty="0">
                    <a:solidFill>
                      <a:srgbClr val="0070C0"/>
                    </a:solidFill>
                  </a:rPr>
                  <a:t> </a:t>
                </a:r>
                <a:r>
                  <a:rPr lang="en-US" sz="2000" dirty="0" err="1">
                    <a:solidFill>
                      <a:srgbClr val="0070C0"/>
                    </a:solidFill>
                  </a:rPr>
                  <a:t>có</a:t>
                </a:r>
                <a:r>
                  <a:rPr lang="en-US" sz="2000" dirty="0">
                    <a:solidFill>
                      <a:srgbClr val="0070C0"/>
                    </a:solidFill>
                  </a:rPr>
                  <a:t> </a:t>
                </a:r>
                <a:r>
                  <a:rPr lang="en-US" sz="2000" dirty="0" err="1">
                    <a:solidFill>
                      <a:srgbClr val="0070C0"/>
                    </a:solidFill>
                  </a:rPr>
                  <a:t>giá</a:t>
                </a:r>
                <a:r>
                  <a:rPr lang="en-US" sz="2000" dirty="0">
                    <a:solidFill>
                      <a:srgbClr val="0070C0"/>
                    </a:solidFill>
                  </a:rPr>
                  <a:t> </a:t>
                </a:r>
                <a:r>
                  <a:rPr lang="en-US" sz="2000" dirty="0" err="1">
                    <a:solidFill>
                      <a:srgbClr val="0070C0"/>
                    </a:solidFill>
                  </a:rPr>
                  <a:t>trị</a:t>
                </a:r>
                <a:r>
                  <a:rPr lang="en-US" sz="2000" dirty="0">
                    <a:solidFill>
                      <a:srgbClr val="0070C0"/>
                    </a:solidFill>
                  </a:rPr>
                  <a:t> </a:t>
                </a:r>
                <a:r>
                  <a:rPr lang="en-US" sz="2000" dirty="0" err="1">
                    <a:solidFill>
                      <a:srgbClr val="0070C0"/>
                    </a:solidFill>
                  </a:rPr>
                  <a:t>lớn</a:t>
                </a:r>
                <a:r>
                  <a:rPr lang="en-US" sz="2000" dirty="0">
                    <a:solidFill>
                      <a:srgbClr val="0070C0"/>
                    </a:solidFill>
                  </a:rPr>
                  <a:t> </a:t>
                </a:r>
                <a:r>
                  <a:rPr lang="en-US" sz="2000" dirty="0" err="1">
                    <a:solidFill>
                      <a:srgbClr val="0070C0"/>
                    </a:solidFill>
                  </a:rPr>
                  <a:t>nhất</a:t>
                </a:r>
                <a:endParaRPr lang="en-US" sz="2000" dirty="0">
                  <a:solidFill>
                    <a:srgbClr val="0070C0"/>
                  </a:solidFill>
                </a:endParaRPr>
              </a:p>
              <a:p>
                <a:pPr marL="947738" lvl="3" algn="just">
                  <a:spcBef>
                    <a:spcPts val="300"/>
                  </a:spcBef>
                </a:pPr>
                <a14:m>
                  <m:oMathPara xmlns:m="http://schemas.openxmlformats.org/officeDocument/2006/math">
                    <m:oMathParaPr>
                      <m:jc m:val="left"/>
                    </m:oMathParaPr>
                    <m:oMath xmlns:m="http://schemas.openxmlformats.org/officeDocument/2006/math">
                      <m:r>
                        <m:rPr>
                          <m:sty m:val="p"/>
                        </m:rPr>
                        <a:rPr lang="en-US" sz="2000">
                          <a:solidFill>
                            <a:srgbClr val="0070C0"/>
                          </a:solidFill>
                          <a:latin typeface="Cambria Math" panose="02040503050406030204" pitchFamily="18" charset="0"/>
                        </a:rPr>
                        <m:t>argmax</m:t>
                      </m:r>
                      <m:r>
                        <a:rPr lang="vi-VN" sz="2000" i="1">
                          <a:solidFill>
                            <a:srgbClr val="0070C0"/>
                          </a:solidFill>
                          <a:latin typeface="Cambria Math" panose="02040503050406030204" pitchFamily="18" charset="0"/>
                        </a:rPr>
                        <m:t>  </m:t>
                      </m:r>
                      <m:r>
                        <m:rPr>
                          <m:sty m:val="p"/>
                        </m:rPr>
                        <a:rPr lang="en-US" sz="2000" i="1">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nary>
                        <m:naryPr>
                          <m:chr m:val="∏"/>
                          <m:ctrlPr>
                            <a:rPr lang="en-US"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t</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k</m:t>
                          </m:r>
                        </m:sup>
                        <m:e>
                          <m:r>
                            <m:rPr>
                              <m:sty m:val="p"/>
                            </m:rPr>
                            <a:rPr lang="en-US" sz="2000">
                              <a:solidFill>
                                <a:srgbClr val="0070C0"/>
                              </a:solidFill>
                              <a:latin typeface="Cambria Math" panose="02040503050406030204" pitchFamily="18" charset="0"/>
                            </a:rPr>
                            <m:t>P</m:t>
                          </m:r>
                          <m:d>
                            <m:dPr>
                              <m:ctrlPr>
                                <a:rPr lang="en-US" sz="2000" i="1">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x</m:t>
                                  </m:r>
                                </m:e>
                                <m:sub>
                                  <m:r>
                                    <m:rPr>
                                      <m:sty m:val="p"/>
                                    </m:rPr>
                                    <a:rPr lang="en-US" sz="2000">
                                      <a:solidFill>
                                        <a:srgbClr val="0070C0"/>
                                      </a:solidFill>
                                      <a:latin typeface="Cambria Math" panose="02040503050406030204" pitchFamily="18" charset="0"/>
                                    </a:rPr>
                                    <m:t>t</m:t>
                                  </m:r>
                                </m:sub>
                              </m:sSub>
                            </m:e>
                            <m:e>
                              <m:sSub>
                                <m:sSubPr>
                                  <m:ctrlPr>
                                    <a:rPr lang="en-US"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sub>
                              </m:sSub>
                            </m:e>
                          </m:d>
                        </m:e>
                      </m:nary>
                    </m:oMath>
                  </m:oMathPara>
                </a14:m>
                <a:endParaRPr lang="vi-VN" sz="2000" dirty="0">
                  <a:solidFill>
                    <a:srgbClr val="0070C0"/>
                  </a:solidFill>
                </a:endParaRPr>
              </a:p>
              <a:p>
                <a:pPr marL="376238" lvl="1" indent="-342900" algn="just">
                  <a:spcBef>
                    <a:spcPts val="300"/>
                  </a:spcBef>
                  <a:buFont typeface="Arial" panose="020B0604020202020204" pitchFamily="34" charset="0"/>
                  <a:buChar char="•"/>
                </a:pPr>
                <a:r>
                  <a:rPr lang="vi-VN" sz="2400" dirty="0">
                    <a:solidFill>
                      <a:srgbClr val="0070C0"/>
                    </a:solidFill>
                  </a:rPr>
                  <a:t>Ví dụ 7: lấy lại ví dụ 6</a:t>
                </a:r>
              </a:p>
              <a:p>
                <a:pPr marL="833438" lvl="2" indent="-342900" algn="just">
                  <a:spcBef>
                    <a:spcPts val="300"/>
                  </a:spcBef>
                  <a:buFont typeface="Wingdings" pitchFamily="2" charset="2"/>
                  <a:buChar char="§"/>
                </a:pPr>
                <a:r>
                  <a:rPr lang="en-VN" sz="2000" dirty="0">
                    <a:solidFill>
                      <a:srgbClr val="0070C0"/>
                    </a:solidFill>
                  </a:rPr>
                  <a:t>Cần phân lớp đối tượng X với (Age = Young, </a:t>
                </a:r>
                <a:r>
                  <a:rPr lang="en-US" sz="2000" dirty="0">
                    <a:solidFill>
                      <a:srgbClr val="0070C0"/>
                    </a:solidFill>
                  </a:rPr>
                  <a:t>Income</a:t>
                </a:r>
                <a:r>
                  <a:rPr lang="en-VN" sz="2000" dirty="0">
                    <a:solidFill>
                      <a:srgbClr val="0070C0"/>
                    </a:solidFill>
                  </a:rPr>
                  <a:t> = Medium, Student = Yes, Credit rating = Fair) </a:t>
                </a:r>
              </a:p>
              <a:p>
                <a:pPr marL="833438" lvl="2" indent="-342900" algn="just">
                  <a:spcBef>
                    <a:spcPts val="300"/>
                  </a:spcBef>
                  <a:buFont typeface="Wingdings" pitchFamily="2" charset="2"/>
                  <a:buChar char="§"/>
                </a:pPr>
                <a:r>
                  <a:rPr lang="en-US" sz="2000" dirty="0">
                    <a:solidFill>
                      <a:srgbClr val="0070C0"/>
                    </a:solidFill>
                  </a:rPr>
                  <a:t>n</a:t>
                </a:r>
                <a:r>
                  <a:rPr lang="vi-VN" sz="2000" dirty="0">
                    <a:solidFill>
                      <a:srgbClr val="0070C0"/>
                    </a:solidFill>
                  </a:rPr>
                  <a:t> = 2 lớp →  </a:t>
                </a:r>
                <a:r>
                  <a:rPr lang="en-US" sz="2000" dirty="0">
                    <a:solidFill>
                      <a:srgbClr val="0070C0"/>
                    </a:solidFill>
                  </a:rPr>
                  <a:t>C</a:t>
                </a:r>
                <a:r>
                  <a:rPr lang="en-US" sz="2000" baseline="-25000" dirty="0">
                    <a:solidFill>
                      <a:srgbClr val="0070C0"/>
                    </a:solidFill>
                  </a:rPr>
                  <a:t>1</a:t>
                </a:r>
                <a:r>
                  <a:rPr lang="en-US" sz="2000" dirty="0">
                    <a:solidFill>
                      <a:srgbClr val="0070C0"/>
                    </a:solidFill>
                  </a:rPr>
                  <a:t> = Yes, C</a:t>
                </a:r>
                <a:r>
                  <a:rPr lang="en-US" sz="2000" baseline="-25000" dirty="0">
                    <a:solidFill>
                      <a:srgbClr val="0070C0"/>
                    </a:solidFill>
                  </a:rPr>
                  <a:t>2</a:t>
                </a:r>
                <a:r>
                  <a:rPr lang="en-US" sz="2000" dirty="0">
                    <a:solidFill>
                      <a:srgbClr val="0070C0"/>
                    </a:solidFill>
                  </a:rPr>
                  <a:t> = No </a:t>
                </a:r>
              </a:p>
              <a:p>
                <a:pPr marL="833438" lvl="2" indent="-342900" algn="just">
                  <a:spcBef>
                    <a:spcPts val="300"/>
                  </a:spcBef>
                  <a:buFont typeface="Wingdings" pitchFamily="2" charset="2"/>
                  <a:buChar char="§"/>
                </a:pPr>
                <a:r>
                  <a:rPr lang="vi-VN" sz="2000" dirty="0">
                    <a:solidFill>
                      <a:srgbClr val="0070C0"/>
                    </a:solidFill>
                  </a:rPr>
                  <a:t>X thuộc về C</a:t>
                </a:r>
                <a:r>
                  <a:rPr lang="vi-VN" sz="2000" baseline="-25000" dirty="0">
                    <a:solidFill>
                      <a:srgbClr val="0070C0"/>
                    </a:solidFill>
                  </a:rPr>
                  <a:t>1</a:t>
                </a:r>
                <a:r>
                  <a:rPr lang="vi-VN" sz="2000" dirty="0">
                    <a:solidFill>
                      <a:srgbClr val="0070C0"/>
                    </a:solidFill>
                  </a:rPr>
                  <a:t> hoặc C</a:t>
                </a:r>
                <a:r>
                  <a:rPr lang="vi-VN" sz="2000" baseline="-25000" dirty="0">
                    <a:solidFill>
                      <a:srgbClr val="0070C0"/>
                    </a:solidFill>
                  </a:rPr>
                  <a:t>2</a:t>
                </a:r>
                <a:r>
                  <a:rPr lang="vi-VN" sz="2000" dirty="0">
                    <a:solidFill>
                      <a:srgbClr val="0070C0"/>
                    </a:solidFill>
                  </a:rPr>
                  <a:t> → </a:t>
                </a:r>
                <a14:m>
                  <m:oMath xmlns:m="http://schemas.openxmlformats.org/officeDocument/2006/math">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i="1">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e>
                        <m:r>
                          <m:rPr>
                            <m:sty m:val="p"/>
                          </m:rPr>
                          <a:rPr lang="vi-VN" sz="2000">
                            <a:solidFill>
                              <a:srgbClr val="0070C0"/>
                            </a:solidFill>
                            <a:latin typeface="Cambria Math" panose="02040503050406030204" pitchFamily="18" charset="0"/>
                          </a:rPr>
                          <m:t>X</m:t>
                        </m:r>
                      </m:e>
                    </m:d>
                    <m:r>
                      <a:rPr lang="vi-VN" sz="2000">
                        <a:solidFill>
                          <a:srgbClr val="0070C0"/>
                        </a:solidFill>
                        <a:latin typeface="Cambria Math" panose="02040503050406030204" pitchFamily="18" charset="0"/>
                      </a:rPr>
                      <m:t>=</m:t>
                    </m:r>
                    <m:r>
                      <m:rPr>
                        <m:sty m:val="p"/>
                      </m:rPr>
                      <a:rPr lang="vi-VN" sz="2000">
                        <a:solidFill>
                          <a:srgbClr val="0070C0"/>
                        </a:solidFill>
                        <a:latin typeface="Cambria Math" panose="02040503050406030204" pitchFamily="18" charset="0"/>
                      </a:rPr>
                      <m:t>arg</m:t>
                    </m:r>
                    <m:r>
                      <m:rPr>
                        <m:sty m:val="p"/>
                      </m:rPr>
                      <a:rPr lang="vi-VN" sz="2000" i="1">
                        <a:solidFill>
                          <a:srgbClr val="0070C0"/>
                        </a:solidFill>
                        <a:latin typeface="Cambria Math" panose="02040503050406030204" pitchFamily="18" charset="0"/>
                      </a:rPr>
                      <m:t>max</m:t>
                    </m:r>
                    <m:r>
                      <a:rPr lang="vi-VN" sz="2000">
                        <a:solidFill>
                          <a:srgbClr val="0070C0"/>
                        </a:solidFill>
                        <a:latin typeface="Cambria Math" panose="02040503050406030204" pitchFamily="18" charset="0"/>
                      </a:rPr>
                      <m:t> </m:t>
                    </m:r>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r>
                          <m:rPr>
                            <m:sty m:val="p"/>
                          </m:rPr>
                          <a:rPr lang="vi-VN" sz="2000">
                            <a:solidFill>
                              <a:srgbClr val="0070C0"/>
                            </a:solidFill>
                            <a:latin typeface="Cambria Math" panose="02040503050406030204" pitchFamily="18" charset="0"/>
                          </a:rPr>
                          <m:t>X</m:t>
                        </m:r>
                      </m:e>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r>
                      <m:rPr>
                        <m:sty m:val="p"/>
                      </m:rPr>
                      <a:rPr lang="vi-VN" sz="2000">
                        <a:solidFill>
                          <a:srgbClr val="0070C0"/>
                        </a:solidFill>
                        <a:latin typeface="Cambria Math" panose="02040503050406030204" pitchFamily="18" charset="0"/>
                      </a:rPr>
                      <m:t>P</m:t>
                    </m:r>
                    <m:d>
                      <m:dPr>
                        <m:ctrlPr>
                          <a:rPr lang="vi-VN" sz="2000" i="1">
                            <a:solidFill>
                              <a:srgbClr val="0070C0"/>
                            </a:solidFill>
                            <a:latin typeface="Cambria Math" panose="02040503050406030204" pitchFamily="18" charset="0"/>
                          </a:rPr>
                        </m:ctrlPr>
                      </m:dPr>
                      <m:e>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e>
                    </m:d>
                    <m:r>
                      <a:rPr lang="vi-VN" sz="2000" i="1">
                        <a:solidFill>
                          <a:srgbClr val="0070C0"/>
                        </a:solidFill>
                        <a:latin typeface="Cambria Math" panose="02040503050406030204" pitchFamily="18" charset="0"/>
                      </a:rPr>
                      <m:t>, </m:t>
                    </m:r>
                    <m:r>
                      <m:rPr>
                        <m:sty m:val="p"/>
                      </m:rPr>
                      <a:rPr lang="vi-VN" sz="2000" i="1">
                        <a:solidFill>
                          <a:srgbClr val="0070C0"/>
                        </a:solidFill>
                        <a:latin typeface="Cambria Math" panose="02040503050406030204" pitchFamily="18" charset="0"/>
                      </a:rPr>
                      <m:t>i</m:t>
                    </m:r>
                    <m:r>
                      <a:rPr lang="vi-VN" sz="2000" i="1">
                        <a:solidFill>
                          <a:srgbClr val="0070C0"/>
                        </a:solidFill>
                        <a:latin typeface="Cambria Math" panose="02040503050406030204" pitchFamily="18" charset="0"/>
                      </a:rPr>
                      <m:t>=1,2</m:t>
                    </m:r>
                  </m:oMath>
                </a14:m>
                <a:endParaRPr lang="en-VN" sz="2000" dirty="0">
                  <a:solidFill>
                    <a:srgbClr val="0070C0"/>
                  </a:solidFill>
                </a:endParaRPr>
              </a:p>
              <a:p>
                <a:pPr marL="742950" lvl="1" indent="-285750" algn="just">
                  <a:spcBef>
                    <a:spcPts val="300"/>
                  </a:spcBef>
                  <a:buFont typeface="Wingdings" pitchFamily="2" charset="2"/>
                  <a:buChar char="§"/>
                </a:pPr>
                <a:r>
                  <a:rPr lang="en-US" b="0" dirty="0" err="1">
                    <a:solidFill>
                      <a:srgbClr val="0070C0"/>
                    </a:solidFill>
                  </a:rPr>
                  <a:t>Tính</a:t>
                </a:r>
                <a:r>
                  <a:rPr lang="en-US" b="0" dirty="0">
                    <a:solidFill>
                      <a:srgbClr val="0070C0"/>
                    </a:solidFill>
                  </a:rPr>
                  <a:t> P(C</a:t>
                </a:r>
                <a:r>
                  <a:rPr lang="en-US" b="0" baseline="-25000" dirty="0">
                    <a:solidFill>
                      <a:srgbClr val="0070C0"/>
                    </a:solidFill>
                  </a:rPr>
                  <a:t>1</a:t>
                </a:r>
                <a:r>
                  <a:rPr lang="en-US" b="0" dirty="0">
                    <a:solidFill>
                      <a:srgbClr val="0070C0"/>
                    </a:solidFill>
                  </a:rPr>
                  <a:t>), P(C</a:t>
                </a:r>
                <a:r>
                  <a:rPr lang="en-US" b="0" baseline="-25000" dirty="0">
                    <a:solidFill>
                      <a:srgbClr val="0070C0"/>
                    </a:solidFill>
                  </a:rPr>
                  <a:t>2</a:t>
                </a:r>
                <a:r>
                  <a:rPr lang="en-US" b="0" dirty="0">
                    <a:solidFill>
                      <a:srgbClr val="0070C0"/>
                    </a:solidFill>
                  </a:rPr>
                  <a:t>)</a:t>
                </a:r>
              </a:p>
              <a:p>
                <a:pPr lvl="2" algn="just">
                  <a:spcBef>
                    <a:spcPts val="300"/>
                  </a:spcBef>
                </a:pPr>
                <a:r>
                  <a:rPr lang="en-US" b="0" dirty="0">
                    <a:solidFill>
                      <a:srgbClr val="0070C0"/>
                    </a:solidFill>
                  </a:rPr>
                  <a:t>P(“Buys computer” = Yes) = 9/14</a:t>
                </a:r>
              </a:p>
              <a:p>
                <a:pPr lvl="2" algn="just">
                  <a:spcBef>
                    <a:spcPts val="300"/>
                  </a:spcBef>
                </a:pPr>
                <a:r>
                  <a:rPr lang="en-US" b="0" dirty="0">
                    <a:solidFill>
                      <a:srgbClr val="0070C0"/>
                    </a:solidFill>
                  </a:rPr>
                  <a:t>P(“Buys computer” = No) = 5/14</a:t>
                </a:r>
                <a:endParaRPr lang="vi-VN" sz="2400" dirty="0">
                  <a:solidFill>
                    <a:srgbClr val="0070C0"/>
                  </a:solidFill>
                </a:endParaRPr>
              </a:p>
            </p:txBody>
          </p:sp>
        </mc:Choice>
        <mc:Fallback>
          <p:sp>
            <p:nvSpPr>
              <p:cNvPr id="6" name="Rectangle 5">
                <a:extLst>
                  <a:ext uri="{FF2B5EF4-FFF2-40B4-BE49-F238E27FC236}">
                    <a16:creationId xmlns:a16="http://schemas.microsoft.com/office/drawing/2014/main" id="{266B9219-7FB3-2640-BDD8-A14EEB3E4A7D}"/>
                  </a:ext>
                </a:extLst>
              </p:cNvPr>
              <p:cNvSpPr>
                <a:spLocks noRot="1" noChangeAspect="1" noMove="1" noResize="1" noEditPoints="1" noAdjustHandles="1" noChangeArrowheads="1" noChangeShapeType="1" noTextEdit="1"/>
              </p:cNvSpPr>
              <p:nvPr/>
            </p:nvSpPr>
            <p:spPr bwMode="auto">
              <a:xfrm>
                <a:off x="1524000" y="609600"/>
                <a:ext cx="9144000" cy="838200"/>
              </a:xfrm>
              <a:prstGeom prst="rect">
                <a:avLst/>
              </a:prstGeom>
              <a:blipFill>
                <a:blip r:embed="rId3"/>
                <a:stretch>
                  <a:fillRect l="-867" t="-5797" r="-667" b="-55942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62788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anim calcmode="lin" valueType="num">
                                      <p:cBhvr additive="base">
                                        <p:cTn id="6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anim calcmode="lin" valueType="num">
                                      <p:cBhvr additive="base">
                                        <p:cTn id="73"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12" end="12"/>
                                            </p:txEl>
                                          </p:spTgt>
                                        </p:tgtEl>
                                        <p:attrNameLst>
                                          <p:attrName>style.visibility</p:attrName>
                                        </p:attrNameLst>
                                      </p:cBhvr>
                                      <p:to>
                                        <p:strVal val="visible"/>
                                      </p:to>
                                    </p:set>
                                    <p:anim calcmode="lin" valueType="num">
                                      <p:cBhvr additive="base">
                                        <p:cTn id="79"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7</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Giới thiệu</a:t>
            </a:r>
            <a:r>
              <a:rPr lang="en-US" sz="3200" b="1">
                <a:solidFill>
                  <a:srgbClr val="FF0000"/>
                </a:solidFill>
              </a:rPr>
              <a:t> {</a:t>
            </a:r>
            <a:r>
              <a:rPr lang="vi-VN" sz="3200" b="1">
                <a:solidFill>
                  <a:srgbClr val="FF0000"/>
                </a:solidFill>
              </a:rPr>
              <a:t>5</a:t>
            </a:r>
            <a:r>
              <a:rPr lang="en-US" sz="3200" b="1">
                <a:solidFill>
                  <a:srgbClr val="FF0000"/>
                </a:solidFill>
              </a:rPr>
              <a:t>}</a:t>
            </a:r>
          </a:p>
        </p:txBody>
      </p:sp>
      <p:sp>
        <p:nvSpPr>
          <p:cNvPr id="4101" name="Rectangle 5"/>
          <p:cNvSpPr>
            <a:spLocks noChangeArrowheads="1"/>
          </p:cNvSpPr>
          <p:nvPr/>
        </p:nvSpPr>
        <p:spPr bwMode="auto">
          <a:xfrm>
            <a:off x="381000" y="457222"/>
            <a:ext cx="10287000" cy="5714978"/>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vi-VN" sz="1400" dirty="0">
                <a:solidFill>
                  <a:srgbClr val="0070C0"/>
                </a:solidFill>
              </a:rPr>
              <a:t>Một số phương pháp ML</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khái niệm bằng quy nạp (inductive concept learning)</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Cây quyết định (decision trees)</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Mạng nơron nhân tạo (artificial neural networks)</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Mạng Bayes (Bayesian networks)</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bằng phương pháp máy hỗ trợ vector (Support Vector Machines - SVM)</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bằng quy trình Markov (learning Markov processes)</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dựa trên các mẫu (instance – based (lazy) learning)</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bằng cách giải thích (learning by explanation)</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dựa trên heuristic (heuristic learning: GAs, GP, ...)</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Học luật bằng quy nạp (rule induction)</a:t>
            </a:r>
          </a:p>
          <a:p>
            <a:pPr lvl="1" indent="-457200" algn="just">
              <a:lnSpc>
                <a:spcPct val="150000"/>
              </a:lnSpc>
              <a:spcBef>
                <a:spcPts val="600"/>
              </a:spcBef>
              <a:spcAft>
                <a:spcPts val="600"/>
              </a:spcAft>
              <a:buClr>
                <a:srgbClr val="FF0000"/>
              </a:buClr>
              <a:buSzPct val="100000"/>
              <a:buFont typeface="Wingdings" panose="05000000000000000000" pitchFamily="2" charset="2"/>
              <a:buChar char="q"/>
            </a:pPr>
            <a:r>
              <a:rPr lang="vi-VN" sz="1400" dirty="0">
                <a:solidFill>
                  <a:srgbClr val="0070C0"/>
                </a:solidFill>
                <a:latin typeface="Arial" panose="020B0604020202020204" pitchFamily="34" charset="0"/>
              </a:rPr>
              <a:t>...</a:t>
            </a:r>
          </a:p>
          <a:p>
            <a:pPr marL="342900" indent="-342900" algn="just">
              <a:spcBef>
                <a:spcPct val="20000"/>
              </a:spcBef>
              <a:buFont typeface="Arial" panose="020B0604020202020204" pitchFamily="34" charset="0"/>
              <a:buChar char="•"/>
            </a:pPr>
            <a:endParaRPr lang="vi-VN" sz="1400" dirty="0"/>
          </a:p>
          <a:p>
            <a:pPr marL="342900" indent="-342900" algn="just">
              <a:spcBef>
                <a:spcPct val="20000"/>
              </a:spcBef>
              <a:buFont typeface="Arial" panose="020B0604020202020204" pitchFamily="34" charset="0"/>
              <a:buChar char="•"/>
            </a:pPr>
            <a:endParaRPr lang="vi-VN" sz="1400" dirty="0"/>
          </a:p>
          <a:p>
            <a:pPr marL="342900" indent="-342900" algn="just">
              <a:spcBef>
                <a:spcPct val="20000"/>
              </a:spcBef>
              <a:buFont typeface="Arial" panose="020B0604020202020204" pitchFamily="34" charset="0"/>
              <a:buChar char="•"/>
            </a:pPr>
            <a:endParaRPr lang="vi-VN" sz="1400" dirty="0"/>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7315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xEl>
                                              <p:pRg st="3" end="3"/>
                                            </p:txEl>
                                          </p:spTgt>
                                        </p:tgtEl>
                                        <p:attrNameLst>
                                          <p:attrName>style.visibility</p:attrName>
                                        </p:attrNameLst>
                                      </p:cBhvr>
                                      <p:to>
                                        <p:strVal val="visible"/>
                                      </p:to>
                                    </p:set>
                                    <p:anim calcmode="lin" valueType="num">
                                      <p:cBhvr additive="base">
                                        <p:cTn id="25" dur="500" fill="hold"/>
                                        <p:tgtEl>
                                          <p:spTgt spid="41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xEl>
                                              <p:pRg st="4" end="4"/>
                                            </p:txEl>
                                          </p:spTgt>
                                        </p:tgtEl>
                                        <p:attrNameLst>
                                          <p:attrName>style.visibility</p:attrName>
                                        </p:attrNameLst>
                                      </p:cBhvr>
                                      <p:to>
                                        <p:strVal val="visible"/>
                                      </p:to>
                                    </p:set>
                                    <p:anim calcmode="lin" valueType="num">
                                      <p:cBhvr additive="base">
                                        <p:cTn id="31" dur="500" fill="hold"/>
                                        <p:tgtEl>
                                          <p:spTgt spid="410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1">
                                            <p:txEl>
                                              <p:pRg st="5" end="5"/>
                                            </p:txEl>
                                          </p:spTgt>
                                        </p:tgtEl>
                                        <p:attrNameLst>
                                          <p:attrName>style.visibility</p:attrName>
                                        </p:attrNameLst>
                                      </p:cBhvr>
                                      <p:to>
                                        <p:strVal val="visible"/>
                                      </p:to>
                                    </p:set>
                                    <p:anim calcmode="lin" valueType="num">
                                      <p:cBhvr additive="base">
                                        <p:cTn id="37" dur="500" fill="hold"/>
                                        <p:tgtEl>
                                          <p:spTgt spid="410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1">
                                            <p:txEl>
                                              <p:pRg st="6" end="6"/>
                                            </p:txEl>
                                          </p:spTgt>
                                        </p:tgtEl>
                                        <p:attrNameLst>
                                          <p:attrName>style.visibility</p:attrName>
                                        </p:attrNameLst>
                                      </p:cBhvr>
                                      <p:to>
                                        <p:strVal val="visible"/>
                                      </p:to>
                                    </p:set>
                                    <p:anim calcmode="lin" valueType="num">
                                      <p:cBhvr additive="base">
                                        <p:cTn id="43" dur="500" fill="hold"/>
                                        <p:tgtEl>
                                          <p:spTgt spid="410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1">
                                            <p:txEl>
                                              <p:pRg st="7" end="7"/>
                                            </p:txEl>
                                          </p:spTgt>
                                        </p:tgtEl>
                                        <p:attrNameLst>
                                          <p:attrName>style.visibility</p:attrName>
                                        </p:attrNameLst>
                                      </p:cBhvr>
                                      <p:to>
                                        <p:strVal val="visible"/>
                                      </p:to>
                                    </p:set>
                                    <p:anim calcmode="lin" valueType="num">
                                      <p:cBhvr additive="base">
                                        <p:cTn id="49" dur="500" fill="hold"/>
                                        <p:tgtEl>
                                          <p:spTgt spid="410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1">
                                            <p:txEl>
                                              <p:pRg st="8" end="8"/>
                                            </p:txEl>
                                          </p:spTgt>
                                        </p:tgtEl>
                                        <p:attrNameLst>
                                          <p:attrName>style.visibility</p:attrName>
                                        </p:attrNameLst>
                                      </p:cBhvr>
                                      <p:to>
                                        <p:strVal val="visible"/>
                                      </p:to>
                                    </p:set>
                                    <p:anim calcmode="lin" valueType="num">
                                      <p:cBhvr additive="base">
                                        <p:cTn id="55" dur="500" fill="hold"/>
                                        <p:tgtEl>
                                          <p:spTgt spid="410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0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101">
                                            <p:txEl>
                                              <p:pRg st="9" end="9"/>
                                            </p:txEl>
                                          </p:spTgt>
                                        </p:tgtEl>
                                        <p:attrNameLst>
                                          <p:attrName>style.visibility</p:attrName>
                                        </p:attrNameLst>
                                      </p:cBhvr>
                                      <p:to>
                                        <p:strVal val="visible"/>
                                      </p:to>
                                    </p:set>
                                    <p:anim calcmode="lin" valueType="num">
                                      <p:cBhvr additive="base">
                                        <p:cTn id="61" dur="500" fill="hold"/>
                                        <p:tgtEl>
                                          <p:spTgt spid="410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0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01">
                                            <p:txEl>
                                              <p:pRg st="10" end="10"/>
                                            </p:txEl>
                                          </p:spTgt>
                                        </p:tgtEl>
                                        <p:attrNameLst>
                                          <p:attrName>style.visibility</p:attrName>
                                        </p:attrNameLst>
                                      </p:cBhvr>
                                      <p:to>
                                        <p:strVal val="visible"/>
                                      </p:to>
                                    </p:set>
                                    <p:anim calcmode="lin" valueType="num">
                                      <p:cBhvr additive="base">
                                        <p:cTn id="67" dur="500" fill="hold"/>
                                        <p:tgtEl>
                                          <p:spTgt spid="4101">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10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101">
                                            <p:txEl>
                                              <p:pRg st="11" end="11"/>
                                            </p:txEl>
                                          </p:spTgt>
                                        </p:tgtEl>
                                        <p:attrNameLst>
                                          <p:attrName>style.visibility</p:attrName>
                                        </p:attrNameLst>
                                      </p:cBhvr>
                                      <p:to>
                                        <p:strVal val="visible"/>
                                      </p:to>
                                    </p:set>
                                    <p:anim calcmode="lin" valueType="num">
                                      <p:cBhvr additive="base">
                                        <p:cTn id="73" dur="500" fill="hold"/>
                                        <p:tgtEl>
                                          <p:spTgt spid="4101">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10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70</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Bộ phân lớp Bayes {7}</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457200"/>
                <a:ext cx="9144000" cy="457260"/>
              </a:xfrm>
              <a:prstGeom prst="rect">
                <a:avLst/>
              </a:prstGeom>
              <a:noFill/>
              <a:ln w="9525">
                <a:noFill/>
                <a:miter lim="800000"/>
                <a:headEnd/>
                <a:tailEnd/>
              </a:ln>
            </p:spPr>
            <p:txBody>
              <a:bodyPr/>
              <a:lstStyle/>
              <a:p>
                <a:pPr marL="800100" lvl="1" indent="-342900" algn="just">
                  <a:spcBef>
                    <a:spcPts val="300"/>
                  </a:spcBef>
                  <a:buFont typeface="Wingdings" pitchFamily="2" charset="2"/>
                  <a:buChar char="§"/>
                </a:pPr>
                <a:r>
                  <a:rPr lang="en-VN" dirty="0">
                    <a:solidFill>
                      <a:srgbClr val="0070C0"/>
                    </a:solidFill>
                  </a:rPr>
                  <a:t>Tính </a:t>
                </a:r>
                <a14:m>
                  <m:oMath xmlns:m="http://schemas.openxmlformats.org/officeDocument/2006/math">
                    <m:r>
                      <m:rPr>
                        <m:sty m:val="p"/>
                      </m:rPr>
                      <a:rPr lang="vi-VN">
                        <a:solidFill>
                          <a:srgbClr val="0070C0"/>
                        </a:solidFill>
                        <a:latin typeface="Cambria Math" panose="02040503050406030204" pitchFamily="18" charset="0"/>
                      </a:rPr>
                      <m:t>P</m:t>
                    </m:r>
                    <m:d>
                      <m:dPr>
                        <m:ctrlPr>
                          <a:rPr lang="vi-VN" i="1">
                            <a:solidFill>
                              <a:srgbClr val="0070C0"/>
                            </a:solidFill>
                            <a:latin typeface="Cambria Math" panose="02040503050406030204" pitchFamily="18" charset="0"/>
                          </a:rPr>
                        </m:ctrlPr>
                      </m:dPr>
                      <m:e>
                        <m:r>
                          <m:rPr>
                            <m:sty m:val="p"/>
                          </m:rPr>
                          <a:rPr lang="vi-VN">
                            <a:solidFill>
                              <a:srgbClr val="0070C0"/>
                            </a:solidFill>
                            <a:latin typeface="Cambria Math" panose="02040503050406030204" pitchFamily="18" charset="0"/>
                          </a:rPr>
                          <m:t>X</m:t>
                        </m:r>
                      </m:e>
                      <m:e>
                        <m:sSub>
                          <m:sSubPr>
                            <m:ctrlPr>
                              <a:rPr lang="vi-VN" i="1">
                                <a:solidFill>
                                  <a:srgbClr val="0070C0"/>
                                </a:solidFill>
                                <a:latin typeface="Cambria Math" panose="02040503050406030204" pitchFamily="18" charset="0"/>
                              </a:rPr>
                            </m:ctrlPr>
                          </m:sSubPr>
                          <m:e>
                            <m:r>
                              <m:rPr>
                                <m:sty m:val="p"/>
                              </m:rPr>
                              <a:rPr lang="vi-VN" i="1">
                                <a:solidFill>
                                  <a:srgbClr val="0070C0"/>
                                </a:solidFill>
                                <a:latin typeface="Cambria Math" panose="02040503050406030204" pitchFamily="18" charset="0"/>
                              </a:rPr>
                              <m:t>C</m:t>
                            </m:r>
                          </m:e>
                          <m:sub>
                            <m:r>
                              <m:rPr>
                                <m:sty m:val="p"/>
                              </m:rPr>
                              <a:rPr lang="vi-VN" i="1">
                                <a:solidFill>
                                  <a:srgbClr val="0070C0"/>
                                </a:solidFill>
                                <a:latin typeface="Cambria Math" panose="02040503050406030204" pitchFamily="18" charset="0"/>
                              </a:rPr>
                              <m:t>i</m:t>
                            </m:r>
                          </m:sub>
                        </m:sSub>
                      </m:e>
                    </m:d>
                  </m:oMath>
                </a14:m>
                <a:r>
                  <a:rPr lang="en-VN" dirty="0">
                    <a:solidFill>
                      <a:srgbClr val="0070C0"/>
                    </a:solidFill>
                  </a:rPr>
                  <a:t>: </a:t>
                </a:r>
                <a:r>
                  <a:rPr lang="en-US" dirty="0">
                    <a:solidFill>
                      <a:srgbClr val="0070C0"/>
                    </a:solidFill>
                  </a:rPr>
                  <a:t>k</a:t>
                </a:r>
                <a:r>
                  <a:rPr lang="en-VN" dirty="0">
                    <a:solidFill>
                      <a:srgbClr val="0070C0"/>
                    </a:solidFill>
                  </a:rPr>
                  <a:t> = 4 thuộc tính</a:t>
                </a:r>
              </a:p>
              <a:p>
                <a:pPr lvl="2" algn="just">
                  <a:spcBef>
                    <a:spcPts val="300"/>
                  </a:spcBef>
                </a:pPr>
                <a14:m>
                  <m:oMathPara xmlns:m="http://schemas.openxmlformats.org/officeDocument/2006/math">
                    <m:oMathParaPr>
                      <m:jc m:val="left"/>
                    </m:oMathParaPr>
                    <m:oMath xmlns:m="http://schemas.openxmlformats.org/officeDocument/2006/math">
                      <m:r>
                        <m:rPr>
                          <m:sty m:val="p"/>
                        </m:rPr>
                        <a:rPr lang="vi-VN">
                          <a:solidFill>
                            <a:srgbClr val="0070C0"/>
                          </a:solidFill>
                          <a:latin typeface="Cambria Math" panose="02040503050406030204" pitchFamily="18" charset="0"/>
                        </a:rPr>
                        <m:t>P</m:t>
                      </m:r>
                      <m:d>
                        <m:dPr>
                          <m:ctrlPr>
                            <a:rPr lang="vi-VN" i="1">
                              <a:solidFill>
                                <a:srgbClr val="0070C0"/>
                              </a:solidFill>
                              <a:latin typeface="Cambria Math" panose="02040503050406030204" pitchFamily="18" charset="0"/>
                            </a:rPr>
                          </m:ctrlPr>
                        </m:dPr>
                        <m:e>
                          <m:r>
                            <m:rPr>
                              <m:sty m:val="p"/>
                            </m:rPr>
                            <a:rPr lang="vi-VN">
                              <a:solidFill>
                                <a:srgbClr val="0070C0"/>
                              </a:solidFill>
                              <a:latin typeface="Cambria Math" panose="02040503050406030204" pitchFamily="18" charset="0"/>
                            </a:rPr>
                            <m:t>X</m:t>
                          </m:r>
                        </m:e>
                        <m:e>
                          <m:sSub>
                            <m:sSubPr>
                              <m:ctrlPr>
                                <a:rPr lang="vi-VN" i="1">
                                  <a:solidFill>
                                    <a:srgbClr val="0070C0"/>
                                  </a:solidFill>
                                  <a:latin typeface="Cambria Math" panose="02040503050406030204" pitchFamily="18" charset="0"/>
                                </a:rPr>
                              </m:ctrlPr>
                            </m:sSubPr>
                            <m:e>
                              <m:r>
                                <m:rPr>
                                  <m:sty m:val="p"/>
                                </m:rPr>
                                <a:rPr lang="vi-VN" i="1">
                                  <a:solidFill>
                                    <a:srgbClr val="0070C0"/>
                                  </a:solidFill>
                                  <a:latin typeface="Cambria Math" panose="02040503050406030204" pitchFamily="18" charset="0"/>
                                </a:rPr>
                                <m:t>C</m:t>
                              </m:r>
                            </m:e>
                            <m:sub>
                              <m:r>
                                <m:rPr>
                                  <m:sty m:val="p"/>
                                </m:rPr>
                                <a:rPr lang="vi-VN" i="1">
                                  <a:solidFill>
                                    <a:srgbClr val="0070C0"/>
                                  </a:solidFill>
                                  <a:latin typeface="Cambria Math" panose="02040503050406030204" pitchFamily="18" charset="0"/>
                                </a:rPr>
                                <m:t>i</m:t>
                              </m:r>
                            </m:sub>
                          </m:sSub>
                        </m:e>
                      </m:d>
                      <m:r>
                        <a:rPr lang="vi-VN" i="1">
                          <a:solidFill>
                            <a:srgbClr val="0070C0"/>
                          </a:solidFill>
                          <a:latin typeface="Cambria Math" panose="02040503050406030204" pitchFamily="18" charset="0"/>
                        </a:rPr>
                        <m:t>=</m:t>
                      </m:r>
                      <m:nary>
                        <m:naryPr>
                          <m:chr m:val="∏"/>
                          <m:ctrlPr>
                            <a:rPr lang="vi-VN"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t</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1</m:t>
                          </m:r>
                        </m:sub>
                        <m:sup>
                          <m:r>
                            <a:rPr lang="vi-VN" i="1">
                              <a:solidFill>
                                <a:srgbClr val="0070C0"/>
                              </a:solidFill>
                              <a:latin typeface="Cambria Math" panose="02040503050406030204" pitchFamily="18" charset="0"/>
                            </a:rPr>
                            <m:t>4</m:t>
                          </m:r>
                        </m:sup>
                        <m:e>
                          <m:r>
                            <m:rPr>
                              <m:sty m:val="p"/>
                            </m:rPr>
                            <a:rPr lang="en-US">
                              <a:solidFill>
                                <a:srgbClr val="0070C0"/>
                              </a:solidFill>
                              <a:latin typeface="Cambria Math" panose="02040503050406030204" pitchFamily="18" charset="0"/>
                            </a:rPr>
                            <m:t>P</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r>
                                    <m:rPr>
                                      <m:sty m:val="p"/>
                                    </m:rPr>
                                    <a:rPr lang="en-US">
                                      <a:solidFill>
                                        <a:srgbClr val="0070C0"/>
                                      </a:solidFill>
                                      <a:latin typeface="Cambria Math" panose="02040503050406030204" pitchFamily="18" charset="0"/>
                                    </a:rPr>
                                    <m:t>t</m:t>
                                  </m:r>
                                </m:sub>
                              </m:sSub>
                            </m:e>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e>
                      </m:nary>
                      <m:r>
                        <a:rPr lang="vi-VN"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P</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r>
                                <a:rPr lang="vi-VN">
                                  <a:solidFill>
                                    <a:srgbClr val="0070C0"/>
                                  </a:solidFill>
                                  <a:latin typeface="Cambria Math" panose="02040503050406030204" pitchFamily="18" charset="0"/>
                                </a:rPr>
                                <m:t>1</m:t>
                              </m:r>
                            </m:sub>
                          </m:sSub>
                        </m:e>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r>
                        <m:rPr>
                          <m:sty m:val="p"/>
                        </m:rPr>
                        <a:rPr lang="en-US">
                          <a:solidFill>
                            <a:srgbClr val="0070C0"/>
                          </a:solidFill>
                          <a:latin typeface="Cambria Math" panose="02040503050406030204" pitchFamily="18" charset="0"/>
                        </a:rPr>
                        <m:t>P</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r>
                                <a:rPr lang="vi-VN">
                                  <a:solidFill>
                                    <a:srgbClr val="0070C0"/>
                                  </a:solidFill>
                                  <a:latin typeface="Cambria Math" panose="02040503050406030204" pitchFamily="18" charset="0"/>
                                </a:rPr>
                                <m:t>2</m:t>
                              </m:r>
                            </m:sub>
                          </m:sSub>
                        </m:e>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r>
                        <m:rPr>
                          <m:sty m:val="p"/>
                        </m:rPr>
                        <a:rPr lang="en-US">
                          <a:solidFill>
                            <a:srgbClr val="0070C0"/>
                          </a:solidFill>
                          <a:latin typeface="Cambria Math" panose="02040503050406030204" pitchFamily="18" charset="0"/>
                        </a:rPr>
                        <m:t>P</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r>
                                <a:rPr lang="vi-VN">
                                  <a:solidFill>
                                    <a:srgbClr val="0070C0"/>
                                  </a:solidFill>
                                  <a:latin typeface="Cambria Math" panose="02040503050406030204" pitchFamily="18" charset="0"/>
                                </a:rPr>
                                <m:t>3</m:t>
                              </m:r>
                            </m:sub>
                          </m:sSub>
                        </m:e>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r>
                        <m:rPr>
                          <m:sty m:val="p"/>
                        </m:rPr>
                        <a:rPr lang="en-US">
                          <a:solidFill>
                            <a:srgbClr val="0070C0"/>
                          </a:solidFill>
                          <a:latin typeface="Cambria Math" panose="02040503050406030204" pitchFamily="18" charset="0"/>
                        </a:rPr>
                        <m:t>P</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r>
                                <a:rPr lang="vi-VN">
                                  <a:solidFill>
                                    <a:srgbClr val="0070C0"/>
                                  </a:solidFill>
                                  <a:latin typeface="Cambria Math" panose="02040503050406030204" pitchFamily="18" charset="0"/>
                                </a:rPr>
                                <m:t>4</m:t>
                              </m:r>
                            </m:sub>
                          </m:sSub>
                        </m:e>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oMath>
                  </m:oMathPara>
                </a14:m>
                <a:endParaRPr lang="en-VN" dirty="0">
                  <a:solidFill>
                    <a:srgbClr val="0070C0"/>
                  </a:solidFill>
                </a:endParaRPr>
              </a:p>
              <a:p>
                <a:pPr marL="1257300" lvl="2" indent="-342900" algn="just">
                  <a:spcBef>
                    <a:spcPts val="300"/>
                  </a:spcBef>
                  <a:buFont typeface="Wingdings" pitchFamily="2" charset="2"/>
                  <a:buChar char="q"/>
                </a:pPr>
                <a:r>
                  <a:rPr lang="en-VN" dirty="0">
                    <a:solidFill>
                      <a:srgbClr val="0070C0"/>
                    </a:solidFill>
                  </a:rPr>
                  <a:t> Với lớp C</a:t>
                </a:r>
                <a:r>
                  <a:rPr lang="en-VN" baseline="-25000" dirty="0">
                    <a:solidFill>
                      <a:srgbClr val="0070C0"/>
                    </a:solidFill>
                  </a:rPr>
                  <a:t>1</a:t>
                </a:r>
              </a:p>
              <a:p>
                <a:pPr lvl="3" algn="just">
                  <a:spcBef>
                    <a:spcPts val="300"/>
                  </a:spcBef>
                </a:pPr>
                <a:r>
                  <a:rPr lang="vi-VN" dirty="0">
                    <a:solidFill>
                      <a:srgbClr val="0070C0"/>
                    </a:solidFill>
                  </a:rPr>
                  <a:t>P(Age = </a:t>
                </a:r>
                <a:r>
                  <a:rPr lang="en-US" dirty="0" err="1">
                    <a:solidFill>
                      <a:srgbClr val="0070C0"/>
                    </a:solidFill>
                    <a:latin typeface="Arial" panose="020B0604020202020204" pitchFamily="34" charset="0"/>
                  </a:rPr>
                  <a:t>Young|"Buys</a:t>
                </a:r>
                <a:r>
                  <a:rPr lang="en-US" dirty="0">
                    <a:solidFill>
                      <a:srgbClr val="0070C0"/>
                    </a:solidFill>
                    <a:latin typeface="Arial" panose="020B0604020202020204" pitchFamily="34" charset="0"/>
                  </a:rPr>
                  <a:t> computer” </a:t>
                </a:r>
                <a:r>
                  <a:rPr lang="vi-VN" dirty="0">
                    <a:solidFill>
                      <a:srgbClr val="0070C0"/>
                    </a:solidFill>
                  </a:rPr>
                  <a:t>= Yes) = 2/9</a:t>
                </a:r>
              </a:p>
              <a:p>
                <a:pPr lvl="3" algn="just">
                  <a:spcBef>
                    <a:spcPts val="300"/>
                  </a:spcBef>
                </a:pPr>
                <a:r>
                  <a:rPr lang="vi-VN" dirty="0">
                    <a:solidFill>
                      <a:srgbClr val="0070C0"/>
                    </a:solidFill>
                  </a:rPr>
                  <a:t>P(Income = </a:t>
                </a:r>
                <a:r>
                  <a:rPr lang="en-US" dirty="0" err="1">
                    <a:solidFill>
                      <a:srgbClr val="0070C0"/>
                    </a:solidFill>
                    <a:latin typeface="Arial" panose="020B0604020202020204" pitchFamily="34" charset="0"/>
                  </a:rPr>
                  <a:t>Medium|"Buys</a:t>
                </a:r>
                <a:r>
                  <a:rPr lang="en-US" dirty="0">
                    <a:solidFill>
                      <a:srgbClr val="0070C0"/>
                    </a:solidFill>
                    <a:latin typeface="Arial" panose="020B0604020202020204" pitchFamily="34" charset="0"/>
                  </a:rPr>
                  <a:t> computer"</a:t>
                </a:r>
                <a:r>
                  <a:rPr lang="vi-VN" dirty="0">
                    <a:solidFill>
                      <a:srgbClr val="0070C0"/>
                    </a:solidFill>
                  </a:rPr>
                  <a:t> = Yes) = 4/9</a:t>
                </a:r>
              </a:p>
              <a:p>
                <a:pPr lvl="3" algn="just">
                  <a:spcBef>
                    <a:spcPts val="300"/>
                  </a:spcBef>
                </a:pPr>
                <a:r>
                  <a:rPr lang="vi-VN" dirty="0">
                    <a:solidFill>
                      <a:srgbClr val="0070C0"/>
                    </a:solidFill>
                  </a:rPr>
                  <a:t>P(Student = </a:t>
                </a:r>
                <a:r>
                  <a:rPr lang="en-US" dirty="0" err="1">
                    <a:solidFill>
                      <a:srgbClr val="0070C0"/>
                    </a:solidFill>
                    <a:latin typeface="Arial" panose="020B0604020202020204" pitchFamily="34" charset="0"/>
                  </a:rPr>
                  <a:t>Yes|"Buys</a:t>
                </a:r>
                <a:r>
                  <a:rPr lang="en-US" dirty="0">
                    <a:solidFill>
                      <a:srgbClr val="0070C0"/>
                    </a:solidFill>
                    <a:latin typeface="Arial" panose="020B0604020202020204" pitchFamily="34" charset="0"/>
                  </a:rPr>
                  <a:t> computer"</a:t>
                </a:r>
                <a:r>
                  <a:rPr lang="vi-VN" dirty="0">
                    <a:solidFill>
                      <a:srgbClr val="0070C0"/>
                    </a:solidFill>
                  </a:rPr>
                  <a:t> = Yes) = 6/9</a:t>
                </a:r>
              </a:p>
              <a:p>
                <a:pPr lvl="3" algn="just">
                  <a:spcBef>
                    <a:spcPts val="300"/>
                  </a:spcBef>
                </a:pPr>
                <a:r>
                  <a:rPr lang="vi-VN" dirty="0">
                    <a:solidFill>
                      <a:srgbClr val="0070C0"/>
                    </a:solidFill>
                  </a:rPr>
                  <a:t>P(Credit rating = </a:t>
                </a:r>
                <a:r>
                  <a:rPr lang="en-US" dirty="0" err="1">
                    <a:solidFill>
                      <a:srgbClr val="0070C0"/>
                    </a:solidFill>
                    <a:latin typeface="Arial" panose="020B0604020202020204" pitchFamily="34" charset="0"/>
                  </a:rPr>
                  <a:t>Fair|"Buys</a:t>
                </a:r>
                <a:r>
                  <a:rPr lang="en-US" dirty="0">
                    <a:solidFill>
                      <a:srgbClr val="0070C0"/>
                    </a:solidFill>
                    <a:latin typeface="Arial" panose="020B0604020202020204" pitchFamily="34" charset="0"/>
                  </a:rPr>
                  <a:t> computer "</a:t>
                </a:r>
                <a:r>
                  <a:rPr lang="vi-VN" dirty="0">
                    <a:solidFill>
                      <a:srgbClr val="0070C0"/>
                    </a:solidFill>
                  </a:rPr>
                  <a:t> = Yes) = 6/9</a:t>
                </a:r>
              </a:p>
              <a:p>
                <a:pPr marL="1257300" lvl="2" indent="-342900" algn="just">
                  <a:spcBef>
                    <a:spcPts val="300"/>
                  </a:spcBef>
                  <a:buFont typeface="Wingdings" pitchFamily="2" charset="2"/>
                  <a:buChar char="q"/>
                </a:pPr>
                <a:r>
                  <a:rPr lang="en-VN" dirty="0">
                    <a:solidFill>
                      <a:srgbClr val="0070C0"/>
                    </a:solidFill>
                  </a:rPr>
                  <a:t>Với lớp C</a:t>
                </a:r>
                <a:r>
                  <a:rPr lang="en-VN" baseline="-25000" dirty="0">
                    <a:solidFill>
                      <a:srgbClr val="0070C0"/>
                    </a:solidFill>
                  </a:rPr>
                  <a:t>2</a:t>
                </a:r>
                <a:endParaRPr lang="en-VN" dirty="0">
                  <a:solidFill>
                    <a:srgbClr val="0070C0"/>
                  </a:solidFill>
                </a:endParaRPr>
              </a:p>
              <a:p>
                <a:pPr lvl="3" algn="just">
                  <a:spcBef>
                    <a:spcPts val="300"/>
                  </a:spcBef>
                </a:pPr>
                <a:r>
                  <a:rPr lang="vi-VN" dirty="0">
                    <a:solidFill>
                      <a:srgbClr val="0070C0"/>
                    </a:solidFill>
                  </a:rPr>
                  <a:t>P(Age = </a:t>
                </a:r>
                <a:r>
                  <a:rPr lang="en-US" dirty="0" err="1">
                    <a:solidFill>
                      <a:srgbClr val="0070C0"/>
                    </a:solidFill>
                    <a:latin typeface="Arial" panose="020B0604020202020204" pitchFamily="34" charset="0"/>
                  </a:rPr>
                  <a:t>Young|"Buys</a:t>
                </a:r>
                <a:r>
                  <a:rPr lang="en-US" dirty="0">
                    <a:solidFill>
                      <a:srgbClr val="0070C0"/>
                    </a:solidFill>
                    <a:latin typeface="Arial" panose="020B0604020202020204" pitchFamily="34" charset="0"/>
                  </a:rPr>
                  <a:t> computer "</a:t>
                </a:r>
                <a:r>
                  <a:rPr lang="vi-VN" dirty="0">
                    <a:solidFill>
                      <a:srgbClr val="0070C0"/>
                    </a:solidFill>
                  </a:rPr>
                  <a:t> = No) = 3/5</a:t>
                </a:r>
              </a:p>
              <a:p>
                <a:pPr lvl="3" algn="just">
                  <a:spcBef>
                    <a:spcPts val="300"/>
                  </a:spcBef>
                </a:pPr>
                <a:r>
                  <a:rPr lang="vi-VN" dirty="0">
                    <a:solidFill>
                      <a:srgbClr val="0070C0"/>
                    </a:solidFill>
                  </a:rPr>
                  <a:t>P(Income = </a:t>
                </a:r>
                <a:r>
                  <a:rPr lang="en-US" dirty="0" err="1">
                    <a:solidFill>
                      <a:srgbClr val="0070C0"/>
                    </a:solidFill>
                    <a:latin typeface="Arial" panose="020B0604020202020204" pitchFamily="34" charset="0"/>
                  </a:rPr>
                  <a:t>Medium|"Buys</a:t>
                </a:r>
                <a:r>
                  <a:rPr lang="en-US" dirty="0">
                    <a:solidFill>
                      <a:srgbClr val="0070C0"/>
                    </a:solidFill>
                    <a:latin typeface="Arial" panose="020B0604020202020204" pitchFamily="34" charset="0"/>
                  </a:rPr>
                  <a:t> computer "</a:t>
                </a:r>
                <a:r>
                  <a:rPr lang="vi-VN" dirty="0">
                    <a:solidFill>
                      <a:srgbClr val="0070C0"/>
                    </a:solidFill>
                  </a:rPr>
                  <a:t> = No) = 2/5</a:t>
                </a:r>
              </a:p>
              <a:p>
                <a:pPr lvl="3" algn="just">
                  <a:spcBef>
                    <a:spcPts val="300"/>
                  </a:spcBef>
                </a:pPr>
                <a:r>
                  <a:rPr lang="vi-VN" dirty="0">
                    <a:solidFill>
                      <a:srgbClr val="0070C0"/>
                    </a:solidFill>
                  </a:rPr>
                  <a:t>P(Student = </a:t>
                </a:r>
                <a:r>
                  <a:rPr lang="en-US" dirty="0" err="1">
                    <a:solidFill>
                      <a:srgbClr val="0070C0"/>
                    </a:solidFill>
                    <a:latin typeface="Arial" panose="020B0604020202020204" pitchFamily="34" charset="0"/>
                  </a:rPr>
                  <a:t>Yes|"Buys</a:t>
                </a:r>
                <a:r>
                  <a:rPr lang="en-US" dirty="0">
                    <a:solidFill>
                      <a:srgbClr val="0070C0"/>
                    </a:solidFill>
                    <a:latin typeface="Arial" panose="020B0604020202020204" pitchFamily="34" charset="0"/>
                  </a:rPr>
                  <a:t> computer "</a:t>
                </a:r>
                <a:r>
                  <a:rPr lang="vi-VN" dirty="0">
                    <a:solidFill>
                      <a:srgbClr val="0070C0"/>
                    </a:solidFill>
                  </a:rPr>
                  <a:t> = No) = 1/5</a:t>
                </a:r>
              </a:p>
              <a:p>
                <a:pPr lvl="3" algn="just">
                  <a:spcBef>
                    <a:spcPts val="300"/>
                  </a:spcBef>
                </a:pPr>
                <a:r>
                  <a:rPr lang="vi-VN" dirty="0">
                    <a:solidFill>
                      <a:srgbClr val="0070C0"/>
                    </a:solidFill>
                  </a:rPr>
                  <a:t>P(Credit rating = </a:t>
                </a:r>
                <a:r>
                  <a:rPr lang="en-US" dirty="0" err="1">
                    <a:solidFill>
                      <a:srgbClr val="0070C0"/>
                    </a:solidFill>
                    <a:latin typeface="Arial" panose="020B0604020202020204" pitchFamily="34" charset="0"/>
                  </a:rPr>
                  <a:t>Fair|"Buys</a:t>
                </a:r>
                <a:r>
                  <a:rPr lang="en-US" dirty="0">
                    <a:solidFill>
                      <a:srgbClr val="0070C0"/>
                    </a:solidFill>
                    <a:latin typeface="Arial" panose="020B0604020202020204" pitchFamily="34" charset="0"/>
                  </a:rPr>
                  <a:t> computer"</a:t>
                </a:r>
                <a:r>
                  <a:rPr lang="vi-VN" dirty="0">
                    <a:solidFill>
                      <a:srgbClr val="0070C0"/>
                    </a:solidFill>
                  </a:rPr>
                  <a:t> = No) = 2/5</a:t>
                </a:r>
              </a:p>
              <a:p>
                <a:pPr marL="1257300" lvl="2" indent="-342900" algn="just">
                  <a:spcBef>
                    <a:spcPts val="300"/>
                  </a:spcBef>
                  <a:buFont typeface="Wingdings" pitchFamily="2" charset="2"/>
                  <a:buChar char="q"/>
                </a:pPr>
                <a:r>
                  <a:rPr lang="vi-VN" dirty="0">
                    <a:solidFill>
                      <a:srgbClr val="0070C0"/>
                    </a:solidFill>
                  </a:rPr>
                  <a:t>P(X|C</a:t>
                </a:r>
                <a:r>
                  <a:rPr lang="vi-VN" baseline="-25000" dirty="0">
                    <a:solidFill>
                      <a:srgbClr val="0070C0"/>
                    </a:solidFill>
                  </a:rPr>
                  <a:t>1</a:t>
                </a:r>
                <a:r>
                  <a:rPr lang="vi-VN" dirty="0">
                    <a:solidFill>
                      <a:srgbClr val="0070C0"/>
                    </a:solidFill>
                  </a:rPr>
                  <a:t>) = P(X|"Buys computer " = Yes) = 2/9 × 4/9 × 6/9 × 6/9</a:t>
                </a:r>
              </a:p>
              <a:p>
                <a:pPr marL="1257300" lvl="2" indent="-342900" algn="just">
                  <a:spcBef>
                    <a:spcPts val="300"/>
                  </a:spcBef>
                  <a:buFont typeface="Wingdings" pitchFamily="2" charset="2"/>
                  <a:buChar char="q"/>
                </a:pPr>
                <a:r>
                  <a:rPr lang="vi-VN" dirty="0">
                    <a:solidFill>
                      <a:srgbClr val="0070C0"/>
                    </a:solidFill>
                  </a:rPr>
                  <a:t>P(X|C</a:t>
                </a:r>
                <a:r>
                  <a:rPr lang="vi-VN" baseline="-25000" dirty="0">
                    <a:solidFill>
                      <a:srgbClr val="0070C0"/>
                    </a:solidFill>
                  </a:rPr>
                  <a:t>2</a:t>
                </a:r>
                <a:r>
                  <a:rPr lang="vi-VN" dirty="0">
                    <a:solidFill>
                      <a:srgbClr val="0070C0"/>
                    </a:solidFill>
                  </a:rPr>
                  <a:t>) = P(X|"Buys computer " = No) = 3/5 × 2/5 × 1/5 × 2/5</a:t>
                </a:r>
              </a:p>
              <a:p>
                <a:pPr marL="1257300" lvl="2" indent="-342900" algn="just">
                  <a:spcBef>
                    <a:spcPts val="300"/>
                  </a:spcBef>
                  <a:buFont typeface="Wingdings" pitchFamily="2" charset="2"/>
                  <a:buChar char="q"/>
                </a:pPr>
                <a:r>
                  <a:rPr lang="vi-VN" dirty="0">
                    <a:solidFill>
                      <a:srgbClr val="0070C0"/>
                    </a:solidFill>
                  </a:rPr>
                  <a:t>P(X|C</a:t>
                </a:r>
                <a:r>
                  <a:rPr lang="vi-VN" baseline="-25000" dirty="0">
                    <a:solidFill>
                      <a:srgbClr val="0070C0"/>
                    </a:solidFill>
                  </a:rPr>
                  <a:t>1</a:t>
                </a:r>
                <a:r>
                  <a:rPr lang="vi-VN" dirty="0">
                    <a:solidFill>
                      <a:srgbClr val="0070C0"/>
                    </a:solidFill>
                  </a:rPr>
                  <a:t>)P(C</a:t>
                </a:r>
                <a:r>
                  <a:rPr lang="vi-VN" baseline="-25000" dirty="0">
                    <a:solidFill>
                      <a:srgbClr val="0070C0"/>
                    </a:solidFill>
                  </a:rPr>
                  <a:t>1</a:t>
                </a:r>
                <a:r>
                  <a:rPr lang="vi-VN" dirty="0">
                    <a:solidFill>
                      <a:srgbClr val="0070C0"/>
                    </a:solidFill>
                  </a:rPr>
                  <a:t>) = 2/9 × 4/9 × 6/9 × 6/9 × 9/14 ≈ 0.028</a:t>
                </a:r>
              </a:p>
              <a:p>
                <a:pPr marL="1257300" lvl="2" indent="-342900" algn="just">
                  <a:spcBef>
                    <a:spcPts val="300"/>
                  </a:spcBef>
                  <a:buFont typeface="Wingdings" pitchFamily="2" charset="2"/>
                  <a:buChar char="q"/>
                </a:pPr>
                <a:r>
                  <a:rPr lang="vi-VN" dirty="0">
                    <a:solidFill>
                      <a:srgbClr val="0070C0"/>
                    </a:solidFill>
                  </a:rPr>
                  <a:t>P(X|C</a:t>
                </a:r>
                <a:r>
                  <a:rPr lang="vi-VN" baseline="-25000" dirty="0">
                    <a:solidFill>
                      <a:srgbClr val="0070C0"/>
                    </a:solidFill>
                  </a:rPr>
                  <a:t>2</a:t>
                </a:r>
                <a:r>
                  <a:rPr lang="vi-VN" dirty="0">
                    <a:solidFill>
                      <a:srgbClr val="0070C0"/>
                    </a:solidFill>
                  </a:rPr>
                  <a:t>)P(C</a:t>
                </a:r>
                <a:r>
                  <a:rPr lang="vi-VN" baseline="-25000" dirty="0">
                    <a:solidFill>
                      <a:srgbClr val="0070C0"/>
                    </a:solidFill>
                  </a:rPr>
                  <a:t>2</a:t>
                </a:r>
                <a:r>
                  <a:rPr lang="vi-VN" dirty="0">
                    <a:solidFill>
                      <a:srgbClr val="0070C0"/>
                    </a:solidFill>
                  </a:rPr>
                  <a:t>) = 3/5 × 2/5 × 1/5 × 2/5 × 5/14 ≈ 0.007</a:t>
                </a:r>
              </a:p>
              <a:p>
                <a:pPr marL="742950" lvl="1" indent="-285750" algn="just">
                  <a:spcBef>
                    <a:spcPts val="300"/>
                  </a:spcBef>
                  <a:buFont typeface="Wingdings" pitchFamily="2" charset="2"/>
                  <a:buChar char="§"/>
                </a:pPr>
                <a:r>
                  <a:rPr lang="vi-VN" dirty="0">
                    <a:solidFill>
                      <a:srgbClr val="0070C0"/>
                    </a:solidFill>
                  </a:rPr>
                  <a:t>Vì P(X|C</a:t>
                </a:r>
                <a:r>
                  <a:rPr lang="vi-VN" baseline="-25000" dirty="0">
                    <a:solidFill>
                      <a:srgbClr val="0070C0"/>
                    </a:solidFill>
                  </a:rPr>
                  <a:t>1</a:t>
                </a:r>
                <a:r>
                  <a:rPr lang="vi-VN" dirty="0">
                    <a:solidFill>
                      <a:srgbClr val="0070C0"/>
                    </a:solidFill>
                  </a:rPr>
                  <a:t>)P(C</a:t>
                </a:r>
                <a:r>
                  <a:rPr lang="vi-VN" baseline="-25000" dirty="0">
                    <a:solidFill>
                      <a:srgbClr val="0070C0"/>
                    </a:solidFill>
                  </a:rPr>
                  <a:t>1</a:t>
                </a:r>
                <a:r>
                  <a:rPr lang="vi-VN" dirty="0">
                    <a:solidFill>
                      <a:srgbClr val="0070C0"/>
                    </a:solidFill>
                  </a:rPr>
                  <a:t>) &gt; P(X|C</a:t>
                </a:r>
                <a:r>
                  <a:rPr lang="vi-VN" baseline="-25000" dirty="0">
                    <a:solidFill>
                      <a:srgbClr val="0070C0"/>
                    </a:solidFill>
                  </a:rPr>
                  <a:t>2</a:t>
                </a:r>
                <a:r>
                  <a:rPr lang="vi-VN" dirty="0">
                    <a:solidFill>
                      <a:srgbClr val="0070C0"/>
                    </a:solidFill>
                  </a:rPr>
                  <a:t>)P(C</a:t>
                </a:r>
                <a:r>
                  <a:rPr lang="vi-VN" baseline="-25000" dirty="0">
                    <a:solidFill>
                      <a:srgbClr val="0070C0"/>
                    </a:solidFill>
                  </a:rPr>
                  <a:t>2</a:t>
                </a:r>
                <a:r>
                  <a:rPr lang="vi-VN" dirty="0">
                    <a:solidFill>
                      <a:srgbClr val="0070C0"/>
                    </a:solidFill>
                  </a:rPr>
                  <a:t>) nên X được xếp vào lớp C</a:t>
                </a:r>
                <a:r>
                  <a:rPr lang="vi-VN" baseline="-25000" dirty="0">
                    <a:solidFill>
                      <a:srgbClr val="0070C0"/>
                    </a:solidFill>
                  </a:rPr>
                  <a:t>1</a:t>
                </a:r>
                <a:endParaRPr lang="en-US" baseline="-25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524000" y="457200"/>
                <a:ext cx="9144000" cy="457260"/>
              </a:xfrm>
              <a:prstGeom prst="rect">
                <a:avLst/>
              </a:prstGeom>
              <a:blipFill>
                <a:blip r:embed="rId3"/>
                <a:stretch>
                  <a:fillRect t="-6667" b="-119466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72601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additive="base">
                                        <p:cTn id="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
                                            <p:txEl>
                                              <p:pRg st="15" end="15"/>
                                            </p:txEl>
                                          </p:spTgt>
                                        </p:tgtEl>
                                        <p:attrNameLst>
                                          <p:attrName>style.visibility</p:attrName>
                                        </p:attrNameLst>
                                      </p:cBhvr>
                                      <p:to>
                                        <p:strVal val="visible"/>
                                      </p:to>
                                    </p:set>
                                    <p:anim calcmode="lin" valueType="num">
                                      <p:cBhvr additive="base">
                                        <p:cTn id="9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xEl>
                                              <p:pRg st="16" end="16"/>
                                            </p:txEl>
                                          </p:spTgt>
                                        </p:tgtEl>
                                        <p:attrNameLst>
                                          <p:attrName>style.visibility</p:attrName>
                                        </p:attrNameLst>
                                      </p:cBhvr>
                                      <p:to>
                                        <p:strVal val="visible"/>
                                      </p:to>
                                    </p:set>
                                    <p:anim calcmode="lin" valueType="num">
                                      <p:cBhvr additive="base">
                                        <p:cTn id="10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71</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C00000"/>
                </a:solidFill>
                <a:ea typeface="MS PGothic" pitchFamily="34" charset="-128"/>
              </a:rPr>
              <a:t>NỘI DUNG</a:t>
            </a:r>
          </a:p>
        </p:txBody>
      </p:sp>
      <p:sp>
        <p:nvSpPr>
          <p:cNvPr id="249862" name="Rectangle 3"/>
          <p:cNvSpPr>
            <a:spLocks noGrp="1" noChangeArrowheads="1"/>
          </p:cNvSpPr>
          <p:nvPr>
            <p:ph sz="quarter" idx="4294967295"/>
          </p:nvPr>
        </p:nvSpPr>
        <p:spPr>
          <a:xfrm>
            <a:off x="3962400" y="1143000"/>
            <a:ext cx="8229600" cy="4114800"/>
          </a:xfrm>
        </p:spPr>
        <p:txBody>
          <a:bodyPr>
            <a:normAutofit lnSpcReduction="10000"/>
          </a:bodyPr>
          <a:lstStyle/>
          <a:p>
            <a:pPr marL="569913" indent="-569913">
              <a:spcBef>
                <a:spcPts val="300"/>
              </a:spcBef>
            </a:pPr>
            <a:r>
              <a:rPr lang="en-US" altLang="ja-JP" sz="2600" b="1" dirty="0" err="1">
                <a:solidFill>
                  <a:schemeClr val="accent5">
                    <a:lumMod val="40000"/>
                    <a:lumOff val="60000"/>
                  </a:schemeClr>
                </a:solidFill>
                <a:ea typeface="MS PGothic" pitchFamily="34" charset="-128"/>
              </a:rPr>
              <a:t>Giới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ứng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dụng</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Một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sô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khái</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niệm</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chemeClr val="accent5">
                    <a:lumMod val="40000"/>
                    <a:lumOff val="60000"/>
                  </a:schemeClr>
                </a:solidFill>
                <a:ea typeface="MS PGothic" pitchFamily="34" charset="-128"/>
              </a:rPr>
              <a:t>Quá </a:t>
            </a:r>
            <a:r>
              <a:rPr lang="en-US" altLang="ja-JP" sz="2600" b="1" dirty="0" err="1">
                <a:solidFill>
                  <a:schemeClr val="accent5">
                    <a:lumMod val="40000"/>
                    <a:lumOff val="60000"/>
                  </a:schemeClr>
                </a:solidFill>
                <a:ea typeface="MS PGothic" pitchFamily="34" charset="-128"/>
              </a:rPr>
              <a:t>trình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yếu</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tô</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chính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của</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a:solidFill>
                  <a:schemeClr val="accent5">
                    <a:lumMod val="40000"/>
                    <a:lumOff val="60000"/>
                  </a:schemeClr>
                </a:solidFill>
                <a:ea typeface="MS PGothic" pitchFamily="34" charset="-128"/>
              </a:rPr>
              <a:t>So </a:t>
            </a:r>
            <a:r>
              <a:rPr lang="en-US" altLang="ja-JP" sz="2600" b="1" dirty="0" err="1">
                <a:solidFill>
                  <a:schemeClr val="accent5">
                    <a:lumMod val="40000"/>
                    <a:lumOff val="60000"/>
                  </a:schemeClr>
                </a:solidFill>
                <a:ea typeface="MS PGothic" pitchFamily="34" charset="-128"/>
              </a:rPr>
              <a:t>sánh</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phương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pháp</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phân</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lớp</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bước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trong</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máy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học</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Chuẩn</a:t>
            </a:r>
            <a:r>
              <a:rPr lang="en-US" altLang="ja-JP" sz="2600" b="1" dirty="0">
                <a:solidFill>
                  <a:schemeClr val="accent5">
                    <a:lumMod val="40000"/>
                    <a:lumOff val="60000"/>
                  </a:schemeClr>
                </a:solidFill>
                <a:ea typeface="MS PGothic" pitchFamily="34" charset="-128"/>
              </a:rPr>
              <a:t> bị </a:t>
            </a:r>
            <a:r>
              <a:rPr lang="en-US" altLang="ja-JP" sz="2600" b="1" dirty="0" err="1">
                <a:solidFill>
                  <a:schemeClr val="accent5">
                    <a:lumMod val="40000"/>
                    <a:lumOff val="60000"/>
                  </a:schemeClr>
                </a:solidFill>
                <a:ea typeface="MS PGothic" pitchFamily="34" charset="-128"/>
              </a:rPr>
              <a:t>dư</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liệu</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chemeClr val="accent5">
                    <a:lumMod val="40000"/>
                    <a:lumOff val="60000"/>
                  </a:schemeClr>
                </a:solidFill>
                <a:ea typeface="MS PGothic" pitchFamily="34" charset="-128"/>
              </a:rPr>
              <a:t>Các</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ky</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thuật</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phân</a:t>
            </a:r>
            <a:r>
              <a:rPr lang="en-US" altLang="ja-JP" sz="2600" b="1" dirty="0">
                <a:solidFill>
                  <a:schemeClr val="accent5">
                    <a:lumMod val="40000"/>
                    <a:lumOff val="60000"/>
                  </a:schemeClr>
                </a:solidFill>
                <a:ea typeface="MS PGothic" pitchFamily="34" charset="-128"/>
              </a:rPr>
              <a:t> </a:t>
            </a:r>
            <a:r>
              <a:rPr lang="en-US" altLang="ja-JP" sz="2600" b="1" dirty="0" err="1">
                <a:solidFill>
                  <a:schemeClr val="accent5">
                    <a:lumMod val="40000"/>
                    <a:lumOff val="60000"/>
                  </a:schemeClr>
                </a:solidFill>
                <a:ea typeface="MS PGothic" pitchFamily="34" charset="-128"/>
              </a:rPr>
              <a:t>lớp</a:t>
            </a:r>
            <a:endParaRPr lang="en-US" altLang="ja-JP" sz="2600" b="1" dirty="0">
              <a:solidFill>
                <a:schemeClr val="accent5">
                  <a:lumMod val="40000"/>
                  <a:lumOff val="60000"/>
                </a:schemeClr>
              </a:solidFill>
              <a:ea typeface="MS PGothic" pitchFamily="34" charset="-128"/>
            </a:endParaRPr>
          </a:p>
          <a:p>
            <a:pPr marL="569913" indent="-569913">
              <a:spcBef>
                <a:spcPts val="300"/>
              </a:spcBef>
            </a:pPr>
            <a:r>
              <a:rPr lang="en-US" altLang="ja-JP" sz="2600" b="1" dirty="0" err="1">
                <a:solidFill>
                  <a:srgbClr val="0070C0"/>
                </a:solidFill>
                <a:ea typeface="MS PGothic" pitchFamily="34" charset="-128"/>
              </a:rPr>
              <a:t>Gom</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cụm</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dư</a:t>
            </a:r>
            <a:r>
              <a:rPr lang="en-US" altLang="ja-JP" sz="2600" b="1" dirty="0">
                <a:solidFill>
                  <a:srgbClr val="0070C0"/>
                </a:solidFill>
                <a:ea typeface="MS PGothic" pitchFamily="34" charset="-128"/>
              </a:rPr>
              <a:t>̃ </a:t>
            </a:r>
            <a:r>
              <a:rPr lang="en-US" altLang="ja-JP" sz="2600" b="1" dirty="0" err="1">
                <a:solidFill>
                  <a:srgbClr val="0070C0"/>
                </a:solidFill>
                <a:ea typeface="MS PGothic" pitchFamily="34" charset="-128"/>
              </a:rPr>
              <a:t>liệu</a:t>
            </a:r>
            <a:endParaRPr lang="en-US" altLang="ja-JP" sz="2600" b="1" dirty="0">
              <a:solidFill>
                <a:srgbClr val="0070C0"/>
              </a:solidFill>
              <a:ea typeface="MS PGothic" pitchFamily="34" charset="-128"/>
            </a:endParaRPr>
          </a:p>
        </p:txBody>
      </p:sp>
    </p:spTree>
    <p:extLst>
      <p:ext uri="{BB962C8B-B14F-4D97-AF65-F5344CB8AC3E}">
        <p14:creationId xmlns:p14="http://schemas.microsoft.com/office/powerpoint/2010/main" val="1341588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72</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46040"/>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{1}</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685740"/>
            <a:ext cx="9144000" cy="457260"/>
          </a:xfrm>
          <a:prstGeom prst="rect">
            <a:avLst/>
          </a:prstGeom>
          <a:noFill/>
          <a:ln w="9525">
            <a:noFill/>
            <a:miter lim="800000"/>
            <a:headEnd/>
            <a:tailEnd/>
          </a:ln>
        </p:spPr>
        <p:txBody>
          <a:bodyPr/>
          <a:lstStyle/>
          <a:p>
            <a:pPr marL="342900" indent="-342900" algn="just">
              <a:spcBef>
                <a:spcPts val="300"/>
              </a:spcBef>
              <a:buFont typeface="Arial" panose="020B0604020202020204" pitchFamily="34" charset="0"/>
              <a:buChar char="•"/>
            </a:pPr>
            <a:r>
              <a:rPr lang="vi-VN" sz="2400" dirty="0">
                <a:solidFill>
                  <a:srgbClr val="0070C0"/>
                </a:solidFill>
              </a:rPr>
              <a:t>Gom cụm dữ liệu (data clustering) là hình thức học không giám sát trong đó các mẫu học chưa được gán nhãn</a:t>
            </a:r>
          </a:p>
          <a:p>
            <a:pPr marL="342900" indent="-342900" algn="just">
              <a:spcBef>
                <a:spcPts val="300"/>
              </a:spcBef>
              <a:buFont typeface="Arial" panose="020B0604020202020204" pitchFamily="34" charset="0"/>
              <a:buChar char="•"/>
            </a:pPr>
            <a:r>
              <a:rPr lang="vi-VN" sz="2400" dirty="0">
                <a:solidFill>
                  <a:srgbClr val="0070C0"/>
                </a:solidFill>
              </a:rPr>
              <a:t>Mục đích của gom cụm dữ liệu là tìm những mẫu đại diện hoặc gom dữ liệu tương tự nhau (theo một chuẩn đánh giá nào đó) thành những cụm</a:t>
            </a:r>
          </a:p>
          <a:p>
            <a:pPr marL="800100" lvl="1" indent="-342900" algn="just">
              <a:spcBef>
                <a:spcPts val="300"/>
              </a:spcBef>
              <a:buFont typeface="Wingdings" pitchFamily="2" charset="2"/>
              <a:buChar char="§"/>
            </a:pPr>
            <a:r>
              <a:rPr lang="vi-VN" sz="2000" dirty="0">
                <a:solidFill>
                  <a:srgbClr val="0070C0"/>
                </a:solidFill>
              </a:rPr>
              <a:t>Các mẫu dữ liệu trong các cụm khác nhau có độ tương tự thấp hơn các mẫu nằm trong cùng một cụm (độ tương tự cao)</a:t>
            </a:r>
            <a:endParaRPr lang="en-US" sz="2000" baseline="-25000"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AD30B704-3F96-AB43-A5B3-9F58B6CB63DB}"/>
              </a:ext>
            </a:extLst>
          </p:cNvPr>
          <p:cNvPicPr/>
          <p:nvPr/>
        </p:nvPicPr>
        <p:blipFill>
          <a:blip r:embed="rId3"/>
          <a:stretch>
            <a:fillRect/>
          </a:stretch>
        </p:blipFill>
        <p:spPr>
          <a:xfrm>
            <a:off x="2286000" y="3276603"/>
            <a:ext cx="6324600" cy="2971797"/>
          </a:xfrm>
          <a:prstGeom prst="rect">
            <a:avLst/>
          </a:prstGeom>
        </p:spPr>
      </p:pic>
    </p:spTree>
    <p:extLst>
      <p:ext uri="{BB962C8B-B14F-4D97-AF65-F5344CB8AC3E}">
        <p14:creationId xmlns:p14="http://schemas.microsoft.com/office/powerpoint/2010/main" val="215103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73</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46040"/>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{2}</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609540"/>
            <a:ext cx="9144000" cy="457260"/>
          </a:xfrm>
          <a:prstGeom prst="rect">
            <a:avLst/>
          </a:prstGeom>
          <a:noFill/>
          <a:ln w="9525">
            <a:noFill/>
            <a:miter lim="800000"/>
            <a:headEnd/>
            <a:tailEnd/>
          </a:ln>
        </p:spPr>
        <p:txBody>
          <a:bodyPr/>
          <a:lstStyle/>
          <a:p>
            <a:pPr marL="342900" indent="-342900" algn="just">
              <a:spcBef>
                <a:spcPts val="300"/>
              </a:spcBef>
              <a:buFont typeface="Arial" panose="020B0604020202020204" pitchFamily="34" charset="0"/>
              <a:buChar char="•"/>
            </a:pPr>
            <a:r>
              <a:rPr lang="vi-VN" sz="2400" dirty="0">
                <a:solidFill>
                  <a:srgbClr val="0070C0"/>
                </a:solidFill>
              </a:rPr>
              <a:t>Một số ứng dụng tiêu biểu gom cụm</a:t>
            </a:r>
          </a:p>
          <a:p>
            <a:pPr marL="800100" lvl="1" indent="-342900" algn="just">
              <a:spcBef>
                <a:spcPts val="300"/>
              </a:spcBef>
              <a:buFont typeface="Wingdings" pitchFamily="2" charset="2"/>
              <a:buChar char="§"/>
            </a:pPr>
            <a:r>
              <a:rPr lang="vi-VN" sz="2000" dirty="0">
                <a:solidFill>
                  <a:srgbClr val="0070C0"/>
                </a:solidFill>
              </a:rPr>
              <a:t>Nhóm các tài liệu liên quan để dễ tìm kiếm hoặc cùng kiểu truy cập</a:t>
            </a:r>
          </a:p>
          <a:p>
            <a:pPr marL="800100" lvl="1" indent="-342900" algn="just">
              <a:spcBef>
                <a:spcPts val="300"/>
              </a:spcBef>
              <a:buFont typeface="Wingdings" pitchFamily="2" charset="2"/>
              <a:buChar char="§"/>
            </a:pPr>
            <a:r>
              <a:rPr lang="vi-VN" sz="2000" dirty="0">
                <a:solidFill>
                  <a:srgbClr val="0070C0"/>
                </a:solidFill>
              </a:rPr>
              <a:t>Nhóm các gien và protein có cùng chức năng</a:t>
            </a:r>
          </a:p>
          <a:p>
            <a:pPr marL="800100" lvl="1" indent="-342900" algn="just">
              <a:spcBef>
                <a:spcPts val="300"/>
              </a:spcBef>
              <a:buFont typeface="Wingdings" pitchFamily="2" charset="2"/>
              <a:buChar char="§"/>
            </a:pPr>
            <a:r>
              <a:rPr lang="vi-VN" sz="2000" dirty="0">
                <a:solidFill>
                  <a:srgbClr val="0070C0"/>
                </a:solidFill>
              </a:rPr>
              <a:t>Nhóm các cổ phiếu có cùng biến động</a:t>
            </a:r>
          </a:p>
          <a:p>
            <a:pPr marL="800100" lvl="1" indent="-342900" algn="just">
              <a:spcBef>
                <a:spcPts val="300"/>
              </a:spcBef>
              <a:buFont typeface="Wingdings" pitchFamily="2" charset="2"/>
              <a:buChar char="§"/>
            </a:pPr>
            <a:r>
              <a:rPr lang="vi-VN" sz="2000" dirty="0">
                <a:solidFill>
                  <a:srgbClr val="0070C0"/>
                </a:solidFill>
              </a:rPr>
              <a:t>Nhóm các vùng theo lượng mưa</a:t>
            </a:r>
          </a:p>
          <a:p>
            <a:pPr marL="800100" lvl="1" indent="-342900" algn="just">
              <a:spcBef>
                <a:spcPts val="300"/>
              </a:spcBef>
              <a:buFont typeface="Wingdings" pitchFamily="2" charset="2"/>
              <a:buChar char="§"/>
            </a:pPr>
            <a:r>
              <a:rPr lang="vi-VN" sz="2000" dirty="0">
                <a:solidFill>
                  <a:srgbClr val="0070C0"/>
                </a:solidFill>
              </a:rPr>
              <a:t>Nhóm các khu vực có loại đất giống nhau trong địa lý</a:t>
            </a:r>
          </a:p>
          <a:p>
            <a:pPr marL="800100" lvl="1" indent="-342900" algn="just">
              <a:spcBef>
                <a:spcPts val="300"/>
              </a:spcBef>
              <a:buFont typeface="Wingdings" pitchFamily="2" charset="2"/>
              <a:buChar char="§"/>
            </a:pPr>
            <a:r>
              <a:rPr lang="vi-VN" sz="2000" dirty="0">
                <a:solidFill>
                  <a:srgbClr val="0070C0"/>
                </a:solidFill>
              </a:rPr>
              <a:t>Xác định nhóm nhà theo loại nhà, giá trị và vị trí địa lý</a:t>
            </a:r>
          </a:p>
          <a:p>
            <a:pPr marL="800100" lvl="1" indent="-342900" algn="just">
              <a:spcBef>
                <a:spcPts val="300"/>
              </a:spcBef>
              <a:buFont typeface="Wingdings" pitchFamily="2" charset="2"/>
              <a:buChar char="§"/>
            </a:pPr>
            <a:r>
              <a:rPr lang="vi-VN" sz="2000" dirty="0">
                <a:solidFill>
                  <a:srgbClr val="0070C0"/>
                </a:solidFill>
              </a:rPr>
              <a:t>Xác định nhóm đối tượng chơi game</a:t>
            </a:r>
          </a:p>
          <a:p>
            <a:pPr marL="800100" lvl="1" indent="-342900" algn="just">
              <a:spcBef>
                <a:spcPts val="300"/>
              </a:spcBef>
              <a:buFont typeface="Wingdings" pitchFamily="2" charset="2"/>
              <a:buChar char="§"/>
            </a:pPr>
            <a:r>
              <a:rPr lang="vi-VN" sz="2000" dirty="0">
                <a:solidFill>
                  <a:srgbClr val="0070C0"/>
                </a:solidFill>
              </a:rPr>
              <a:t>Nhận dạng mẫu (pattern recognition)</a:t>
            </a:r>
          </a:p>
          <a:p>
            <a:pPr marL="800100" lvl="1" indent="-342900" algn="just">
              <a:spcBef>
                <a:spcPts val="300"/>
              </a:spcBef>
              <a:buFont typeface="Wingdings" pitchFamily="2" charset="2"/>
              <a:buChar char="§"/>
            </a:pPr>
            <a:r>
              <a:rPr lang="vi-VN" sz="2000" dirty="0">
                <a:solidFill>
                  <a:srgbClr val="0070C0"/>
                </a:solidFill>
              </a:rPr>
              <a:t>Phân tích dữ liệu không gian (spatial data analysis)</a:t>
            </a:r>
          </a:p>
          <a:p>
            <a:pPr marL="800100" lvl="1" indent="-342900" algn="just">
              <a:spcBef>
                <a:spcPts val="300"/>
              </a:spcBef>
              <a:buFont typeface="Wingdings" pitchFamily="2" charset="2"/>
              <a:buChar char="§"/>
            </a:pPr>
            <a:r>
              <a:rPr lang="vi-VN" sz="2000" dirty="0">
                <a:solidFill>
                  <a:srgbClr val="0070C0"/>
                </a:solidFill>
              </a:rPr>
              <a:t>Phân mảnh thị trường (market segmentation)</a:t>
            </a:r>
          </a:p>
          <a:p>
            <a:pPr marL="800100" lvl="1" indent="-342900" algn="just">
              <a:spcBef>
                <a:spcPts val="300"/>
              </a:spcBef>
              <a:buFont typeface="Wingdings" pitchFamily="2" charset="2"/>
              <a:buChar char="§"/>
            </a:pPr>
            <a:r>
              <a:rPr lang="vi-VN" sz="2000" dirty="0">
                <a:solidFill>
                  <a:srgbClr val="0070C0"/>
                </a:solidFill>
              </a:rPr>
              <a:t>Xem xét phân bố dữ liệu</a:t>
            </a:r>
          </a:p>
          <a:p>
            <a:pPr marL="800100" lvl="1" indent="-342900" algn="just">
              <a:spcBef>
                <a:spcPts val="300"/>
              </a:spcBef>
              <a:buFont typeface="Wingdings" pitchFamily="2" charset="2"/>
              <a:buChar char="§"/>
            </a:pPr>
            <a:r>
              <a:rPr lang="vi-VN" sz="2000" dirty="0">
                <a:solidFill>
                  <a:srgbClr val="0070C0"/>
                </a:solidFill>
              </a:rPr>
              <a:t>Tiền xử lý cho các thuật toán khác</a:t>
            </a:r>
          </a:p>
          <a:p>
            <a:pPr marL="800100" lvl="1" indent="-342900" algn="just">
              <a:spcBef>
                <a:spcPts val="300"/>
              </a:spcBef>
              <a:buFont typeface="Wingdings" pitchFamily="2" charset="2"/>
              <a:buChar char="§"/>
            </a:pPr>
            <a:r>
              <a:rPr lang="vi-VN" sz="2000" dirty="0">
                <a:solidFill>
                  <a:srgbClr val="0070C0"/>
                </a:solidFill>
              </a:rPr>
              <a:t>Khám phá thói quen và nhu cầu của khách hàng để có phương pháp tiếp thị thích hợp</a:t>
            </a:r>
          </a:p>
          <a:p>
            <a:pPr marL="800100" lvl="1" indent="-342900" algn="just">
              <a:spcBef>
                <a:spcPts val="300"/>
              </a:spcBef>
              <a:buFont typeface="Wingdings" pitchFamily="2" charset="2"/>
              <a:buChar char="§"/>
            </a:pPr>
            <a:r>
              <a:rPr lang="vi-VN" sz="2000" dirty="0">
                <a:solidFill>
                  <a:srgbClr val="0070C0"/>
                </a:solidFill>
              </a:rPr>
              <a:t>…</a:t>
            </a:r>
          </a:p>
        </p:txBody>
      </p:sp>
    </p:spTree>
    <p:extLst>
      <p:ext uri="{BB962C8B-B14F-4D97-AF65-F5344CB8AC3E}">
        <p14:creationId xmlns:p14="http://schemas.microsoft.com/office/powerpoint/2010/main" val="37282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additive="base">
                                        <p:cTn id="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74</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{3}</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9144000" cy="457260"/>
          </a:xfrm>
          <a:prstGeom prst="rect">
            <a:avLst/>
          </a:prstGeom>
          <a:noFill/>
          <a:ln w="9525">
            <a:noFill/>
            <a:miter lim="800000"/>
            <a:headEnd/>
            <a:tailEnd/>
          </a:ln>
        </p:spPr>
        <p:txBody>
          <a:bodyPr/>
          <a:lstStyle/>
          <a:p>
            <a:pPr marL="342900" indent="-342900" algn="just">
              <a:spcBef>
                <a:spcPts val="200"/>
              </a:spcBef>
              <a:buFont typeface="Arial" panose="020B0604020202020204" pitchFamily="34" charset="0"/>
              <a:buChar char="•"/>
            </a:pPr>
            <a:r>
              <a:rPr lang="vi-VN" sz="2000" dirty="0">
                <a:solidFill>
                  <a:srgbClr val="0070C0"/>
                </a:solidFill>
              </a:rPr>
              <a:t>Một phương pháp gom cụm tốt nếu đạt được các tính chất sau</a:t>
            </a:r>
          </a:p>
          <a:p>
            <a:pPr marL="800100" lvl="1" indent="-342900" algn="just">
              <a:spcBef>
                <a:spcPts val="200"/>
              </a:spcBef>
              <a:buFont typeface="Wingdings" pitchFamily="2" charset="2"/>
              <a:buChar char="§"/>
            </a:pPr>
            <a:r>
              <a:rPr lang="vi-VN" dirty="0">
                <a:solidFill>
                  <a:srgbClr val="0070C0"/>
                </a:solidFill>
              </a:rPr>
              <a:t>Có độ tương tự cao trong cùng cụm (intra – class)</a:t>
            </a:r>
          </a:p>
          <a:p>
            <a:pPr marL="800100" lvl="1" indent="-342900" algn="just">
              <a:spcBef>
                <a:spcPts val="200"/>
              </a:spcBef>
              <a:buFont typeface="Wingdings" pitchFamily="2" charset="2"/>
              <a:buChar char="§"/>
            </a:pPr>
            <a:r>
              <a:rPr lang="vi-VN" dirty="0">
                <a:solidFill>
                  <a:srgbClr val="0070C0"/>
                </a:solidFill>
              </a:rPr>
              <a:t>Có độ tương tự thấp giữa các cụm (inter – class)</a:t>
            </a:r>
          </a:p>
          <a:p>
            <a:pPr marL="800100" lvl="1" indent="-342900" algn="just">
              <a:spcBef>
                <a:spcPts val="200"/>
              </a:spcBef>
              <a:buFont typeface="Wingdings" pitchFamily="2" charset="2"/>
              <a:buChar char="§"/>
            </a:pPr>
            <a:r>
              <a:rPr lang="vi-VN" dirty="0">
                <a:solidFill>
                  <a:srgbClr val="0070C0"/>
                </a:solidFill>
              </a:rPr>
              <a:t>Có khả năng phát hiện các mẫu ẩn</a:t>
            </a:r>
          </a:p>
          <a:p>
            <a:pPr marL="800100" lvl="1" indent="-342900" algn="just">
              <a:spcBef>
                <a:spcPts val="200"/>
              </a:spcBef>
              <a:buFont typeface="Wingdings" pitchFamily="2" charset="2"/>
              <a:buChar char="§"/>
            </a:pPr>
            <a:r>
              <a:rPr lang="vi-VN" dirty="0">
                <a:solidFill>
                  <a:srgbClr val="0070C0"/>
                </a:solidFill>
              </a:rPr>
              <a:t>Có khả năng làm việc hiệu quả với lượng dữ liệu lớn (scalability)</a:t>
            </a:r>
          </a:p>
          <a:p>
            <a:pPr marL="800100" lvl="1" indent="-342900" algn="just">
              <a:spcBef>
                <a:spcPts val="200"/>
              </a:spcBef>
              <a:buFont typeface="Wingdings" pitchFamily="2" charset="2"/>
              <a:buChar char="§"/>
            </a:pPr>
            <a:r>
              <a:rPr lang="vi-VN" dirty="0">
                <a:solidFill>
                  <a:srgbClr val="0070C0"/>
                </a:solidFill>
              </a:rPr>
              <a:t>Có khả năng làm việc với nhiều loại dữ liệu khác nhau: có khả năng khám phá ra các cụm có phân bố theo các dạng khác nhau</a:t>
            </a:r>
          </a:p>
          <a:p>
            <a:pPr marL="800100" lvl="1" indent="-342900" algn="just">
              <a:spcBef>
                <a:spcPts val="200"/>
              </a:spcBef>
              <a:buFont typeface="Wingdings" pitchFamily="2" charset="2"/>
              <a:buChar char="§"/>
            </a:pPr>
            <a:r>
              <a:rPr lang="vi-VN" dirty="0">
                <a:solidFill>
                  <a:srgbClr val="0070C0"/>
                </a:solidFill>
              </a:rPr>
              <a:t>Có khả năng làm việc với nhiễu và mẫu cá biệt</a:t>
            </a:r>
          </a:p>
          <a:p>
            <a:pPr marL="800100" lvl="1" indent="-342900" algn="just">
              <a:spcBef>
                <a:spcPts val="200"/>
              </a:spcBef>
              <a:buFont typeface="Wingdings" pitchFamily="2" charset="2"/>
              <a:buChar char="§"/>
            </a:pPr>
            <a:r>
              <a:rPr lang="vi-VN" dirty="0">
                <a:solidFill>
                  <a:srgbClr val="0070C0"/>
                </a:solidFill>
              </a:rPr>
              <a:t>Không bị ảnh hưởng bởi thứ tự nhập của dữ liệu</a:t>
            </a:r>
          </a:p>
          <a:p>
            <a:pPr marL="800100" lvl="1" indent="-342900" algn="just">
              <a:spcBef>
                <a:spcPts val="200"/>
              </a:spcBef>
              <a:buFont typeface="Wingdings" pitchFamily="2" charset="2"/>
              <a:buChar char="§"/>
            </a:pPr>
            <a:r>
              <a:rPr lang="vi-VN" dirty="0">
                <a:solidFill>
                  <a:srgbClr val="0070C0"/>
                </a:solidFill>
              </a:rPr>
              <a:t>Làm việc tốt trên CSDL có số chiều cao</a:t>
            </a:r>
          </a:p>
          <a:p>
            <a:pPr marL="800100" lvl="1" indent="-342900" algn="just">
              <a:spcBef>
                <a:spcPts val="200"/>
              </a:spcBef>
              <a:buFont typeface="Wingdings" pitchFamily="2" charset="2"/>
              <a:buChar char="§"/>
            </a:pPr>
            <a:r>
              <a:rPr lang="vi-VN" dirty="0">
                <a:solidFill>
                  <a:srgbClr val="0070C0"/>
                </a:solidFill>
              </a:rPr>
              <a:t>Chấp nhận các ràng buộc do người dùng chỉ định</a:t>
            </a:r>
          </a:p>
          <a:p>
            <a:pPr marL="800100" lvl="1" indent="-342900" algn="just">
              <a:spcBef>
                <a:spcPts val="200"/>
              </a:spcBef>
              <a:buFont typeface="Wingdings" pitchFamily="2" charset="2"/>
              <a:buChar char="§"/>
            </a:pPr>
            <a:r>
              <a:rPr lang="vi-VN" dirty="0">
                <a:solidFill>
                  <a:srgbClr val="0070C0"/>
                </a:solidFill>
              </a:rPr>
              <a:t>Có thể hiểu và sử dụng được kết quả gom cụm</a:t>
            </a:r>
          </a:p>
          <a:p>
            <a:pPr marL="342900" indent="-342900" algn="just">
              <a:spcBef>
                <a:spcPts val="200"/>
              </a:spcBef>
              <a:buFont typeface="Arial" panose="020B0604020202020204" pitchFamily="34" charset="0"/>
              <a:buChar char="•"/>
            </a:pPr>
            <a:r>
              <a:rPr lang="vi-VN" sz="2000" dirty="0">
                <a:solidFill>
                  <a:srgbClr val="0070C0"/>
                </a:solidFill>
              </a:rPr>
              <a:t>Dựa trên cách tiếp cận và thuật toán sử dụng, người ta phân các thuật toán gom cụm theo các phương pháp chính sau</a:t>
            </a:r>
            <a:endParaRPr lang="vi-VN" dirty="0">
              <a:solidFill>
                <a:srgbClr val="0070C0"/>
              </a:solidFill>
            </a:endParaRPr>
          </a:p>
          <a:p>
            <a:pPr marL="800100" lvl="1" indent="-342900" algn="just">
              <a:spcBef>
                <a:spcPts val="200"/>
              </a:spcBef>
              <a:buFont typeface="Wingdings" pitchFamily="2" charset="2"/>
              <a:buChar char="§"/>
            </a:pPr>
            <a:r>
              <a:rPr lang="vi-VN" dirty="0">
                <a:solidFill>
                  <a:srgbClr val="0070C0"/>
                </a:solidFill>
              </a:rPr>
              <a:t>Các phương pháp phân hoạch</a:t>
            </a:r>
          </a:p>
          <a:p>
            <a:pPr marL="800100" lvl="1" indent="-342900" algn="just">
              <a:spcBef>
                <a:spcPts val="200"/>
              </a:spcBef>
              <a:buFont typeface="Wingdings" pitchFamily="2" charset="2"/>
              <a:buChar char="§"/>
            </a:pPr>
            <a:r>
              <a:rPr lang="vi-VN" dirty="0">
                <a:solidFill>
                  <a:srgbClr val="0070C0"/>
                </a:solidFill>
              </a:rPr>
              <a:t>Các phương pháp phân cấp</a:t>
            </a:r>
          </a:p>
          <a:p>
            <a:pPr marL="800100" lvl="1" indent="-342900" algn="just">
              <a:spcBef>
                <a:spcPts val="200"/>
              </a:spcBef>
              <a:buFont typeface="Wingdings" pitchFamily="2" charset="2"/>
              <a:buChar char="§"/>
            </a:pPr>
            <a:r>
              <a:rPr lang="vi-VN" dirty="0">
                <a:solidFill>
                  <a:srgbClr val="0070C0"/>
                </a:solidFill>
              </a:rPr>
              <a:t>Các phương pháp dựa trên mật độ</a:t>
            </a:r>
          </a:p>
          <a:p>
            <a:pPr marL="800100" lvl="1" indent="-342900" algn="just">
              <a:spcBef>
                <a:spcPts val="200"/>
              </a:spcBef>
              <a:buFont typeface="Wingdings" pitchFamily="2" charset="2"/>
              <a:buChar char="§"/>
            </a:pPr>
            <a:r>
              <a:rPr lang="vi-VN" dirty="0">
                <a:solidFill>
                  <a:srgbClr val="0070C0"/>
                </a:solidFill>
              </a:rPr>
              <a:t>Các phương pháp dựa trên mô hình</a:t>
            </a:r>
          </a:p>
          <a:p>
            <a:pPr marL="800100" lvl="1" indent="-342900" algn="just">
              <a:spcBef>
                <a:spcPts val="200"/>
              </a:spcBef>
              <a:buFont typeface="Wingdings" pitchFamily="2" charset="2"/>
              <a:buChar char="§"/>
            </a:pPr>
            <a:r>
              <a:rPr lang="vi-VN" dirty="0">
                <a:solidFill>
                  <a:srgbClr val="0070C0"/>
                </a:solidFill>
              </a:rPr>
              <a:t>Các phương pháp dựa trên lưới</a:t>
            </a:r>
          </a:p>
        </p:txBody>
      </p:sp>
    </p:spTree>
    <p:extLst>
      <p:ext uri="{BB962C8B-B14F-4D97-AF65-F5344CB8AC3E}">
        <p14:creationId xmlns:p14="http://schemas.microsoft.com/office/powerpoint/2010/main" val="384664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additive="base">
                                        <p:cTn id="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
                                            <p:txEl>
                                              <p:pRg st="15" end="15"/>
                                            </p:txEl>
                                          </p:spTgt>
                                        </p:tgtEl>
                                        <p:attrNameLst>
                                          <p:attrName>style.visibility</p:attrName>
                                        </p:attrNameLst>
                                      </p:cBhvr>
                                      <p:to>
                                        <p:strVal val="visible"/>
                                      </p:to>
                                    </p:set>
                                    <p:anim calcmode="lin" valueType="num">
                                      <p:cBhvr additive="base">
                                        <p:cTn id="9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xEl>
                                              <p:pRg st="16" end="16"/>
                                            </p:txEl>
                                          </p:spTgt>
                                        </p:tgtEl>
                                        <p:attrNameLst>
                                          <p:attrName>style.visibility</p:attrName>
                                        </p:attrNameLst>
                                      </p:cBhvr>
                                      <p:to>
                                        <p:strVal val="visible"/>
                                      </p:to>
                                    </p:set>
                                    <p:anim calcmode="lin" valueType="num">
                                      <p:cBhvr additive="base">
                                        <p:cTn id="10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75</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{4}</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457140"/>
            <a:ext cx="9144000" cy="457260"/>
          </a:xfrm>
          <a:prstGeom prst="rect">
            <a:avLst/>
          </a:prstGeom>
          <a:noFill/>
          <a:ln w="9525">
            <a:noFill/>
            <a:miter lim="800000"/>
            <a:headEnd/>
            <a:tailEnd/>
          </a:ln>
        </p:spPr>
        <p:txBody>
          <a:bodyPr/>
          <a:lstStyle/>
          <a:p>
            <a:pPr marL="342900" indent="-342900" algn="just">
              <a:spcBef>
                <a:spcPts val="200"/>
              </a:spcBef>
              <a:buFont typeface="Arial" panose="020B0604020202020204" pitchFamily="34" charset="0"/>
              <a:buChar char="•"/>
            </a:pPr>
            <a:r>
              <a:rPr lang="vi-VN" sz="2400" dirty="0">
                <a:solidFill>
                  <a:srgbClr val="0070C0"/>
                </a:solidFill>
              </a:rPr>
              <a:t>Để đánh giá độ tương tự giữa các đối tượng cần có độ đo khoảng cách được định nghĩa trong không gian dữ liệu đang xét</a:t>
            </a:r>
          </a:p>
          <a:p>
            <a:pPr marL="800100" lvl="1" indent="-342900" algn="just">
              <a:spcBef>
                <a:spcPts val="200"/>
              </a:spcBef>
              <a:buFont typeface="Wingdings" pitchFamily="2" charset="2"/>
              <a:buChar char="§"/>
            </a:pPr>
            <a:r>
              <a:rPr lang="vi-VN" sz="2000" dirty="0">
                <a:solidFill>
                  <a:srgbClr val="0070C0"/>
                </a:solidFill>
              </a:rPr>
              <a:t>Không có một độ đo nào có thể dùng chung cho mọi trường hợp</a:t>
            </a:r>
          </a:p>
          <a:p>
            <a:pPr marL="800100" lvl="1" indent="-342900" algn="just">
              <a:spcBef>
                <a:spcPts val="200"/>
              </a:spcBef>
              <a:buFont typeface="Wingdings" pitchFamily="2" charset="2"/>
              <a:buChar char="§"/>
            </a:pPr>
            <a:r>
              <a:rPr lang="vi-VN" sz="2000" dirty="0">
                <a:solidFill>
                  <a:srgbClr val="0070C0"/>
                </a:solidFill>
              </a:rPr>
              <a:t>Tùy theo mục tiêu khảo sát và bản chất dữ liệu người dùng phải chọn độ đo khoảng cách phù hợp với ứng dụng đang triển khai</a:t>
            </a:r>
          </a:p>
          <a:p>
            <a:pPr marL="342900" indent="-342900" algn="just">
              <a:spcBef>
                <a:spcPts val="200"/>
              </a:spcBef>
              <a:buFont typeface="Arial" panose="020B0604020202020204" pitchFamily="34" charset="0"/>
              <a:buChar char="•"/>
            </a:pPr>
            <a:r>
              <a:rPr lang="vi-VN" sz="2400" dirty="0">
                <a:solidFill>
                  <a:srgbClr val="0070C0"/>
                </a:solidFill>
              </a:rPr>
              <a:t>Trong CSDL có thể có nhiều kiểu thuộc tính khác nhau</a:t>
            </a:r>
          </a:p>
          <a:p>
            <a:pPr marL="800100" lvl="1" indent="-342900" algn="just">
              <a:spcBef>
                <a:spcPts val="200"/>
              </a:spcBef>
              <a:buFont typeface="Wingdings" pitchFamily="2" charset="2"/>
              <a:buChar char="§"/>
            </a:pPr>
            <a:r>
              <a:rPr lang="vi-VN" sz="2000" dirty="0">
                <a:solidFill>
                  <a:srgbClr val="0070C0"/>
                </a:solidFill>
              </a:rPr>
              <a:t>Một đối tượng dữ liệu được đặc trưng bằng nhiều thuộc tính có kiểu cơ sở</a:t>
            </a:r>
          </a:p>
          <a:p>
            <a:pPr marL="800100" lvl="1" indent="-342900" algn="just">
              <a:spcBef>
                <a:spcPts val="200"/>
              </a:spcBef>
              <a:buFont typeface="Wingdings" pitchFamily="2" charset="2"/>
              <a:buChar char="§"/>
            </a:pPr>
            <a:r>
              <a:rPr lang="vi-VN" sz="2000" dirty="0">
                <a:solidFill>
                  <a:srgbClr val="0070C0"/>
                </a:solidFill>
              </a:rPr>
              <a:t>Để xây dựng được một độ đo tốt, có thể áp dụng cho dữ liệu tổng quát, ta cần phải xây dựng được độ đo tốt cho các kiểu cơ sở</a:t>
            </a:r>
          </a:p>
          <a:p>
            <a:pPr marL="342900" indent="-342900" algn="just">
              <a:spcBef>
                <a:spcPts val="200"/>
              </a:spcBef>
              <a:buFont typeface="Arial" panose="020B0604020202020204" pitchFamily="34" charset="0"/>
              <a:buChar char="•"/>
            </a:pPr>
            <a:r>
              <a:rPr lang="vi-VN" sz="2400" dirty="0">
                <a:solidFill>
                  <a:srgbClr val="0070C0"/>
                </a:solidFill>
              </a:rPr>
              <a:t>Các kiểu cơ sở gồm </a:t>
            </a:r>
          </a:p>
          <a:p>
            <a:pPr marL="800100" lvl="1" indent="-342900" algn="just">
              <a:spcBef>
                <a:spcPts val="200"/>
              </a:spcBef>
              <a:buFont typeface="Wingdings" pitchFamily="2" charset="2"/>
              <a:buChar char="§"/>
            </a:pPr>
            <a:r>
              <a:rPr lang="vi-VN" sz="2000" dirty="0">
                <a:solidFill>
                  <a:srgbClr val="0070C0"/>
                </a:solidFill>
              </a:rPr>
              <a:t>Trị khoảng (interval – valued)</a:t>
            </a:r>
          </a:p>
          <a:p>
            <a:pPr marL="800100" lvl="1" indent="-342900" algn="just">
              <a:spcBef>
                <a:spcPts val="200"/>
              </a:spcBef>
              <a:buFont typeface="Wingdings" pitchFamily="2" charset="2"/>
              <a:buChar char="§"/>
            </a:pPr>
            <a:r>
              <a:rPr lang="vi-VN" sz="2000" dirty="0">
                <a:solidFill>
                  <a:srgbClr val="0070C0"/>
                </a:solidFill>
              </a:rPr>
              <a:t>Nhị phân đối xứng (symmetric binary), nhị phân bất đối xứng (asymmetric binary)</a:t>
            </a:r>
          </a:p>
          <a:p>
            <a:pPr marL="800100" lvl="1" indent="-342900" algn="just">
              <a:spcBef>
                <a:spcPts val="200"/>
              </a:spcBef>
              <a:buFont typeface="Wingdings" pitchFamily="2" charset="2"/>
              <a:buChar char="§"/>
            </a:pPr>
            <a:r>
              <a:rPr lang="vi-VN" sz="2000" dirty="0">
                <a:solidFill>
                  <a:srgbClr val="0070C0"/>
                </a:solidFill>
              </a:rPr>
              <a:t>Định danh (nominal), thứ tự (ordinal)</a:t>
            </a:r>
          </a:p>
          <a:p>
            <a:pPr marL="800100" lvl="1" indent="-342900" algn="just">
              <a:spcBef>
                <a:spcPts val="200"/>
              </a:spcBef>
              <a:buFont typeface="Wingdings" pitchFamily="2" charset="2"/>
              <a:buChar char="§"/>
            </a:pPr>
            <a:r>
              <a:rPr lang="vi-VN" sz="2000" dirty="0">
                <a:solidFill>
                  <a:srgbClr val="0070C0"/>
                </a:solidFill>
              </a:rPr>
              <a:t>Tỷ lệ khoảng (ratio – scaled)</a:t>
            </a:r>
          </a:p>
          <a:p>
            <a:pPr marL="342900" indent="-342900" algn="just">
              <a:spcBef>
                <a:spcPts val="200"/>
              </a:spcBef>
              <a:buFont typeface="Arial" panose="020B0604020202020204" pitchFamily="34" charset="0"/>
              <a:buChar char="•"/>
            </a:pPr>
            <a:r>
              <a:rPr lang="vi-VN" sz="2400" dirty="0">
                <a:solidFill>
                  <a:srgbClr val="0070C0"/>
                </a:solidFill>
              </a:rPr>
              <a:t>Trong phần này, ta chỉ quan tâm đến kiểu cơ sở là  trị khoảng</a:t>
            </a:r>
          </a:p>
          <a:p>
            <a:pPr marL="342900" indent="-342900" algn="just">
              <a:spcBef>
                <a:spcPts val="200"/>
              </a:spcBef>
              <a:buFont typeface="Arial" panose="020B0604020202020204" pitchFamily="34" charset="0"/>
              <a:buChar char="•"/>
            </a:pPr>
            <a:endParaRPr lang="vi-VN" sz="2400" dirty="0">
              <a:solidFill>
                <a:srgbClr val="0070C0"/>
              </a:solidFill>
            </a:endParaRPr>
          </a:p>
        </p:txBody>
      </p:sp>
    </p:spTree>
    <p:extLst>
      <p:ext uri="{BB962C8B-B14F-4D97-AF65-F5344CB8AC3E}">
        <p14:creationId xmlns:p14="http://schemas.microsoft.com/office/powerpoint/2010/main" val="342524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76</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{5}</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457140"/>
                <a:ext cx="9144000" cy="457260"/>
              </a:xfrm>
              <a:prstGeom prst="rect">
                <a:avLst/>
              </a:prstGeom>
              <a:noFill/>
              <a:ln w="9525">
                <a:noFill/>
                <a:miter lim="800000"/>
                <a:headEnd/>
                <a:tailEnd/>
              </a:ln>
            </p:spPr>
            <p:txBody>
              <a:bodyPr/>
              <a:lstStyle/>
              <a:p>
                <a:pPr marL="342900" indent="-342900" algn="just">
                  <a:spcBef>
                    <a:spcPts val="200"/>
                  </a:spcBef>
                  <a:buFont typeface="Arial" panose="020B0604020202020204" pitchFamily="34" charset="0"/>
                  <a:buChar char="•"/>
                </a:pPr>
                <a:r>
                  <a:rPr lang="vi-VN" sz="2400" dirty="0">
                    <a:solidFill>
                      <a:srgbClr val="0070C0"/>
                    </a:solidFill>
                  </a:rPr>
                  <a:t>Các biến trị khoảng là độ đo liên tục của các đại lượng tuyến tính đơn giản như trọng lượng, chiều cao, nhiệt độ, tuổi, ... </a:t>
                </a:r>
              </a:p>
              <a:p>
                <a:pPr lvl="1" algn="just">
                  <a:spcBef>
                    <a:spcPts val="200"/>
                  </a:spcBef>
                </a:pPr>
                <a:r>
                  <a:rPr lang="vi-VN" sz="2000" dirty="0">
                    <a:solidFill>
                      <a:srgbClr val="0070C0"/>
                    </a:solidFill>
                  </a:rPr>
                  <a:t>→ Các đơn vị đo khác nhau ảnh hưởng rất nhiều đến kết quả gom cụm</a:t>
                </a:r>
              </a:p>
              <a:p>
                <a:pPr lvl="1" algn="just">
                  <a:spcBef>
                    <a:spcPts val="200"/>
                  </a:spcBef>
                </a:pPr>
                <a:r>
                  <a:rPr lang="vi-VN" sz="2000" dirty="0">
                    <a:solidFill>
                      <a:srgbClr val="0070C0"/>
                    </a:solidFill>
                  </a:rPr>
                  <a:t>→  Chuẩn hoá dữ liệu để đưa chúng về cùng một đơn vị</a:t>
                </a:r>
              </a:p>
              <a:p>
                <a:pPr marL="342900" indent="-342900" algn="just">
                  <a:spcBef>
                    <a:spcPts val="200"/>
                  </a:spcBef>
                  <a:buFont typeface="Arial" panose="020B0604020202020204" pitchFamily="34" charset="0"/>
                  <a:buChar char="•"/>
                </a:pPr>
                <a:r>
                  <a:rPr lang="vi-VN" sz="2400" dirty="0">
                    <a:solidFill>
                      <a:srgbClr val="0070C0"/>
                    </a:solidFill>
                  </a:rPr>
                  <a:t>Phương pháp chuẩn hoá dữ liệu các độ đo</a:t>
                </a:r>
              </a:p>
              <a:p>
                <a:pPr marL="800100" lvl="1" indent="-342900" algn="just">
                  <a:spcBef>
                    <a:spcPts val="200"/>
                  </a:spcBef>
                  <a:buFont typeface="Wingdings" pitchFamily="2" charset="2"/>
                  <a:buChar char="§"/>
                </a:pPr>
                <a:r>
                  <a:rPr lang="en-US" sz="2000" dirty="0" err="1">
                    <a:solidFill>
                      <a:srgbClr val="0070C0"/>
                    </a:solidFill>
                  </a:rPr>
                  <a:t>Tính</a:t>
                </a:r>
                <a:r>
                  <a:rPr lang="en-US" sz="2000" dirty="0">
                    <a:solidFill>
                      <a:srgbClr val="0070C0"/>
                    </a:solidFill>
                  </a:rPr>
                  <a:t> </a:t>
                </a:r>
                <a:r>
                  <a:rPr lang="en-US" sz="2000" dirty="0" err="1">
                    <a:solidFill>
                      <a:srgbClr val="0070C0"/>
                    </a:solidFill>
                  </a:rPr>
                  <a:t>độ</a:t>
                </a:r>
                <a:r>
                  <a:rPr lang="en-US" sz="2000" dirty="0">
                    <a:solidFill>
                      <a:srgbClr val="0070C0"/>
                    </a:solidFill>
                  </a:rPr>
                  <a:t> </a:t>
                </a:r>
                <a:r>
                  <a:rPr lang="en-US" sz="2000" dirty="0" err="1">
                    <a:solidFill>
                      <a:srgbClr val="0070C0"/>
                    </a:solidFill>
                  </a:rPr>
                  <a:t>lệch</a:t>
                </a:r>
                <a:r>
                  <a:rPr lang="en-US" sz="2000" dirty="0">
                    <a:solidFill>
                      <a:srgbClr val="0070C0"/>
                    </a:solidFill>
                  </a:rPr>
                  <a:t> </a:t>
                </a:r>
                <a:r>
                  <a:rPr lang="en-US" sz="2000" dirty="0" err="1">
                    <a:solidFill>
                      <a:srgbClr val="0070C0"/>
                    </a:solidFill>
                  </a:rPr>
                  <a:t>tuyệt</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trung</a:t>
                </a:r>
                <a:r>
                  <a:rPr lang="en-US" sz="2000" dirty="0">
                    <a:solidFill>
                      <a:srgbClr val="0070C0"/>
                    </a:solidFill>
                  </a:rPr>
                  <a:t> </a:t>
                </a:r>
                <a:r>
                  <a:rPr lang="en-US" sz="2000" dirty="0" err="1">
                    <a:solidFill>
                      <a:srgbClr val="0070C0"/>
                    </a:solidFill>
                  </a:rPr>
                  <a:t>bình</a:t>
                </a:r>
                <a:r>
                  <a:rPr lang="en-US" sz="2000" dirty="0">
                    <a:solidFill>
                      <a:srgbClr val="0070C0"/>
                    </a:solidFill>
                  </a:rPr>
                  <a:t> (mean absolute deviation) s</a:t>
                </a:r>
                <a:r>
                  <a:rPr lang="en-US" sz="2000" baseline="-25000" dirty="0">
                    <a:solidFill>
                      <a:srgbClr val="0070C0"/>
                    </a:solidFill>
                  </a:rPr>
                  <a:t>f</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với</a:t>
                </a:r>
                <a:r>
                  <a:rPr lang="en-US" sz="2000" dirty="0">
                    <a:solidFill>
                      <a:srgbClr val="0070C0"/>
                    </a:solidFill>
                  </a:rPr>
                  <a:t> </a:t>
                </a:r>
                <a:r>
                  <a:rPr lang="en-US" sz="2000" dirty="0" err="1">
                    <a:solidFill>
                      <a:srgbClr val="0070C0"/>
                    </a:solidFill>
                  </a:rPr>
                  <a:t>thuộc</a:t>
                </a:r>
                <a:r>
                  <a:rPr lang="en-US" sz="2000" dirty="0">
                    <a:solidFill>
                      <a:srgbClr val="0070C0"/>
                    </a:solidFill>
                  </a:rPr>
                  <a:t> </a:t>
                </a:r>
                <a:r>
                  <a:rPr lang="en-US" sz="2000" dirty="0" err="1">
                    <a:solidFill>
                      <a:srgbClr val="0070C0"/>
                    </a:solidFill>
                  </a:rPr>
                  <a:t>tính</a:t>
                </a:r>
                <a:r>
                  <a:rPr lang="en-US" sz="2000" dirty="0">
                    <a:solidFill>
                      <a:srgbClr val="0070C0"/>
                    </a:solidFill>
                  </a:rPr>
                  <a:t> f </a:t>
                </a:r>
                <a:r>
                  <a:rPr lang="en-US" sz="2000" dirty="0" err="1">
                    <a:solidFill>
                      <a:srgbClr val="0070C0"/>
                    </a:solidFill>
                  </a:rPr>
                  <a:t>của</a:t>
                </a:r>
                <a:r>
                  <a:rPr lang="en-US" sz="2000" dirty="0">
                    <a:solidFill>
                      <a:srgbClr val="0070C0"/>
                    </a:solidFill>
                  </a:rPr>
                  <a:t> n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trong</a:t>
                </a:r>
                <a:r>
                  <a:rPr lang="en-US" sz="2000" dirty="0">
                    <a:solidFill>
                      <a:srgbClr val="0070C0"/>
                    </a:solidFill>
                  </a:rPr>
                  <a:t> CSDL</a:t>
                </a:r>
              </a:p>
              <a:p>
                <a:pPr lvl="2" algn="just">
                  <a:spcBef>
                    <a:spcPts val="200"/>
                  </a:spcBef>
                </a:pPr>
                <a14:m>
                  <m:oMathPara xmlns:m="http://schemas.openxmlformats.org/officeDocument/2006/math">
                    <m:oMathParaPr>
                      <m:jc m:val="centerGroup"/>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s</m:t>
                          </m:r>
                        </m:e>
                        <m:sub>
                          <m:r>
                            <m:rPr>
                              <m:sty m:val="p"/>
                            </m:rPr>
                            <a:rPr lang="vi-VN">
                              <a:solidFill>
                                <a:srgbClr val="0070C0"/>
                              </a:solidFill>
                              <a:latin typeface="Cambria Math" panose="02040503050406030204" pitchFamily="18" charset="0"/>
                            </a:rPr>
                            <m:t>f</m:t>
                          </m:r>
                        </m:sub>
                      </m:sSub>
                      <m:r>
                        <a:rPr lang="vi-VN">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r>
                            <a:rPr lang="vi-VN">
                              <a:solidFill>
                                <a:srgbClr val="0070C0"/>
                              </a:solidFill>
                              <a:latin typeface="Cambria Math" panose="02040503050406030204" pitchFamily="18" charset="0"/>
                            </a:rPr>
                            <m:t>1</m:t>
                          </m:r>
                        </m:num>
                        <m:den>
                          <m:r>
                            <m:rPr>
                              <m:sty m:val="p"/>
                            </m:rPr>
                            <a:rPr lang="vi-VN">
                              <a:solidFill>
                                <a:srgbClr val="0070C0"/>
                              </a:solidFill>
                              <a:latin typeface="Cambria Math" panose="02040503050406030204" pitchFamily="18" charset="0"/>
                            </a:rPr>
                            <m:t>n</m:t>
                          </m:r>
                        </m:den>
                      </m:f>
                      <m:nary>
                        <m:naryPr>
                          <m:chr m:val="∑"/>
                          <m:limLoc m:val="undOvr"/>
                          <m:ctrlPr>
                            <a:rPr lang="en-VN" i="1">
                              <a:solidFill>
                                <a:srgbClr val="0070C0"/>
                              </a:solidFill>
                              <a:latin typeface="Cambria Math" panose="02040503050406030204" pitchFamily="18" charset="0"/>
                            </a:rPr>
                          </m:ctrlPr>
                        </m:naryPr>
                        <m:sub>
                          <m:r>
                            <m:rPr>
                              <m:sty m:val="p"/>
                            </m:rPr>
                            <a:rPr lang="vi-VN">
                              <a:solidFill>
                                <a:srgbClr val="0070C0"/>
                              </a:solidFill>
                              <a:latin typeface="Cambria Math" panose="02040503050406030204" pitchFamily="18" charset="0"/>
                            </a:rPr>
                            <m:t>i</m:t>
                          </m:r>
                          <m:r>
                            <a:rPr lang="vi-VN">
                              <a:solidFill>
                                <a:srgbClr val="0070C0"/>
                              </a:solidFill>
                              <a:latin typeface="Cambria Math" panose="02040503050406030204" pitchFamily="18" charset="0"/>
                            </a:rPr>
                            <m:t>=1</m:t>
                          </m:r>
                        </m:sub>
                        <m:sup>
                          <m:r>
                            <m:rPr>
                              <m:sty m:val="p"/>
                            </m:rPr>
                            <a:rPr lang="vi-VN">
                              <a:solidFill>
                                <a:srgbClr val="0070C0"/>
                              </a:solidFill>
                              <a:latin typeface="Cambria Math" panose="02040503050406030204" pitchFamily="18" charset="0"/>
                            </a:rPr>
                            <m:t>n</m:t>
                          </m:r>
                        </m:sup>
                        <m:e>
                          <m:d>
                            <m:dPr>
                              <m:begChr m:val="|"/>
                              <m:endChr m:val="|"/>
                              <m:ctrlPr>
                                <a:rPr lang="en-VN" i="1">
                                  <a:solidFill>
                                    <a:srgbClr val="0070C0"/>
                                  </a:solidFill>
                                  <a:latin typeface="Cambria Math" panose="02040503050406030204" pitchFamily="18" charset="0"/>
                                </a:rPr>
                              </m:ctrlPr>
                            </m:dPr>
                            <m:e>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x</m:t>
                                  </m:r>
                                </m:e>
                                <m:sub>
                                  <m:sSub>
                                    <m:sSubPr>
                                      <m:ctrlPr>
                                        <a:rPr lang="en-US" b="1"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i</m:t>
                                      </m:r>
                                    </m:e>
                                    <m:sub>
                                      <m:r>
                                        <m:rPr>
                                          <m:sty m:val="p"/>
                                        </m:rPr>
                                        <a:rPr lang="vi-VN">
                                          <a:solidFill>
                                            <a:srgbClr val="0070C0"/>
                                          </a:solidFill>
                                          <a:latin typeface="Cambria Math" panose="02040503050406030204" pitchFamily="18" charset="0"/>
                                        </a:rPr>
                                        <m:t>f</m:t>
                                      </m:r>
                                    </m:sub>
                                  </m:sSub>
                                </m:sub>
                              </m:sSub>
                              <m:r>
                                <a:rPr lang="vi-VN" i="1">
                                  <a:solidFill>
                                    <a:srgbClr val="0070C0"/>
                                  </a:solidFill>
                                  <a:latin typeface="Cambria Math" panose="02040503050406030204" pitchFamily="18" charset="0"/>
                                </a:rPr>
                                <m:t>−</m:t>
                              </m:r>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m</m:t>
                                  </m:r>
                                </m:e>
                                <m:sub>
                                  <m:r>
                                    <m:rPr>
                                      <m:sty m:val="p"/>
                                    </m:rPr>
                                    <a:rPr lang="vi-VN">
                                      <a:solidFill>
                                        <a:srgbClr val="0070C0"/>
                                      </a:solidFill>
                                      <a:latin typeface="Cambria Math" panose="02040503050406030204" pitchFamily="18" charset="0"/>
                                    </a:rPr>
                                    <m:t>f</m:t>
                                  </m:r>
                                </m:sub>
                              </m:sSub>
                            </m:e>
                          </m:d>
                        </m:e>
                      </m:nary>
                      <m:r>
                        <a:rPr lang="vi-VN" i="1">
                          <a:solidFill>
                            <a:srgbClr val="0070C0"/>
                          </a:solidFill>
                          <a:latin typeface="Cambria Math" panose="02040503050406030204" pitchFamily="18" charset="0"/>
                        </a:rPr>
                        <m:t>   </m:t>
                      </m:r>
                      <m:r>
                        <m:rPr>
                          <m:sty m:val="p"/>
                        </m:rPr>
                        <a:rPr lang="vi-VN">
                          <a:solidFill>
                            <a:srgbClr val="0070C0"/>
                          </a:solidFill>
                          <a:latin typeface="Cambria Math" panose="02040503050406030204" pitchFamily="18" charset="0"/>
                        </a:rPr>
                        <m:t>v</m:t>
                      </m:r>
                      <m:r>
                        <a:rPr lang="vi-VN">
                          <a:solidFill>
                            <a:srgbClr val="0070C0"/>
                          </a:solidFill>
                          <a:latin typeface="Cambria Math" panose="02040503050406030204" pitchFamily="18" charset="0"/>
                        </a:rPr>
                        <m:t>ớ</m:t>
                      </m:r>
                      <m:r>
                        <m:rPr>
                          <m:sty m:val="p"/>
                        </m:rPr>
                        <a:rPr lang="vi-VN">
                          <a:solidFill>
                            <a:srgbClr val="0070C0"/>
                          </a:solidFill>
                          <a:latin typeface="Cambria Math" panose="02040503050406030204" pitchFamily="18" charset="0"/>
                        </a:rPr>
                        <m:t>i</m:t>
                      </m:r>
                      <m:r>
                        <a:rPr lang="vi-VN">
                          <a:solidFill>
                            <a:srgbClr val="0070C0"/>
                          </a:solidFill>
                          <a:latin typeface="Cambria Math" panose="02040503050406030204" pitchFamily="18" charset="0"/>
                        </a:rPr>
                        <m:t> </m:t>
                      </m:r>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m</m:t>
                          </m:r>
                        </m:e>
                        <m:sub>
                          <m:r>
                            <m:rPr>
                              <m:sty m:val="p"/>
                            </m:rPr>
                            <a:rPr lang="vi-VN">
                              <a:solidFill>
                                <a:srgbClr val="0070C0"/>
                              </a:solidFill>
                              <a:latin typeface="Cambria Math" panose="02040503050406030204" pitchFamily="18" charset="0"/>
                            </a:rPr>
                            <m:t>f</m:t>
                          </m:r>
                        </m:sub>
                      </m:sSub>
                      <m:r>
                        <a:rPr lang="vi-VN">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r>
                            <a:rPr lang="vi-VN">
                              <a:solidFill>
                                <a:srgbClr val="0070C0"/>
                              </a:solidFill>
                              <a:latin typeface="Cambria Math" panose="02040503050406030204" pitchFamily="18" charset="0"/>
                            </a:rPr>
                            <m:t>1</m:t>
                          </m:r>
                        </m:num>
                        <m:den>
                          <m:r>
                            <m:rPr>
                              <m:sty m:val="p"/>
                            </m:rPr>
                            <a:rPr lang="vi-VN">
                              <a:solidFill>
                                <a:srgbClr val="0070C0"/>
                              </a:solidFill>
                              <a:latin typeface="Cambria Math" panose="02040503050406030204" pitchFamily="18" charset="0"/>
                            </a:rPr>
                            <m:t>n</m:t>
                          </m:r>
                        </m:den>
                      </m:f>
                      <m:nary>
                        <m:naryPr>
                          <m:chr m:val="∑"/>
                          <m:limLoc m:val="undOvr"/>
                          <m:ctrlPr>
                            <a:rPr lang="en-VN" i="1">
                              <a:solidFill>
                                <a:srgbClr val="0070C0"/>
                              </a:solidFill>
                              <a:latin typeface="Cambria Math" panose="02040503050406030204" pitchFamily="18" charset="0"/>
                            </a:rPr>
                          </m:ctrlPr>
                        </m:naryPr>
                        <m:sub>
                          <m:r>
                            <m:rPr>
                              <m:sty m:val="p"/>
                            </m:rPr>
                            <a:rPr lang="vi-VN">
                              <a:solidFill>
                                <a:srgbClr val="0070C0"/>
                              </a:solidFill>
                              <a:latin typeface="Cambria Math" panose="02040503050406030204" pitchFamily="18" charset="0"/>
                            </a:rPr>
                            <m:t>i</m:t>
                          </m:r>
                          <m:r>
                            <a:rPr lang="vi-VN">
                              <a:solidFill>
                                <a:srgbClr val="0070C0"/>
                              </a:solidFill>
                              <a:latin typeface="Cambria Math" panose="02040503050406030204" pitchFamily="18" charset="0"/>
                            </a:rPr>
                            <m:t>=1</m:t>
                          </m:r>
                        </m:sub>
                        <m:sup>
                          <m:r>
                            <m:rPr>
                              <m:sty m:val="p"/>
                            </m:rPr>
                            <a:rPr lang="vi-VN">
                              <a:solidFill>
                                <a:srgbClr val="0070C0"/>
                              </a:solidFill>
                              <a:latin typeface="Cambria Math" panose="02040503050406030204" pitchFamily="18" charset="0"/>
                            </a:rPr>
                            <m:t>n</m:t>
                          </m:r>
                        </m:sup>
                        <m:e>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x</m:t>
                              </m:r>
                            </m:e>
                            <m:sub>
                              <m:sSub>
                                <m:sSubPr>
                                  <m:ctrlPr>
                                    <a:rPr lang="en-US" b="1"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i</m:t>
                                  </m:r>
                                </m:e>
                                <m:sub>
                                  <m:r>
                                    <m:rPr>
                                      <m:sty m:val="p"/>
                                    </m:rPr>
                                    <a:rPr lang="vi-VN">
                                      <a:solidFill>
                                        <a:srgbClr val="0070C0"/>
                                      </a:solidFill>
                                      <a:latin typeface="Cambria Math" panose="02040503050406030204" pitchFamily="18" charset="0"/>
                                    </a:rPr>
                                    <m:t>f</m:t>
                                  </m:r>
                                </m:sub>
                              </m:sSub>
                            </m:sub>
                          </m:sSub>
                        </m:e>
                      </m:nary>
                      <m:r>
                        <a:rPr lang="vi-VN" i="1">
                          <a:solidFill>
                            <a:srgbClr val="0070C0"/>
                          </a:solidFill>
                          <a:latin typeface="Cambria Math" panose="02040503050406030204" pitchFamily="18" charset="0"/>
                        </a:rPr>
                        <m:t>  (</m:t>
                      </m:r>
                      <m:sSub>
                        <m:sSubPr>
                          <m:ctrlPr>
                            <a:rPr lang="en-VN" i="1">
                              <a:solidFill>
                                <a:srgbClr val="0070C0"/>
                              </a:solidFill>
                              <a:latin typeface="Cambria Math" panose="02040503050406030204" pitchFamily="18" charset="0"/>
                            </a:rPr>
                          </m:ctrlPr>
                        </m:sSubPr>
                        <m:e>
                          <m:r>
                            <m:rPr>
                              <m:sty m:val="p"/>
                            </m:rPr>
                            <a:rPr lang="vi-VN">
                              <a:solidFill>
                                <a:srgbClr val="0070C0"/>
                              </a:solidFill>
                              <a:latin typeface="Cambria Math" panose="02040503050406030204" pitchFamily="18" charset="0"/>
                            </a:rPr>
                            <m:t>m</m:t>
                          </m:r>
                        </m:e>
                        <m:sub>
                          <m:r>
                            <m:rPr>
                              <m:sty m:val="p"/>
                            </m:rPr>
                            <a:rPr lang="vi-VN">
                              <a:solidFill>
                                <a:srgbClr val="0070C0"/>
                              </a:solidFill>
                              <a:latin typeface="Cambria Math" panose="02040503050406030204" pitchFamily="18" charset="0"/>
                            </a:rPr>
                            <m:t>f</m:t>
                          </m:r>
                        </m:sub>
                      </m:sSub>
                      <m:r>
                        <a:rPr lang="vi-VN">
                          <a:solidFill>
                            <a:srgbClr val="0070C0"/>
                          </a:solidFill>
                          <a:latin typeface="Cambria Math" panose="02040503050406030204" pitchFamily="18" charset="0"/>
                        </a:rPr>
                        <m:t> </m:t>
                      </m:r>
                      <m:r>
                        <m:rPr>
                          <m:sty m:val="p"/>
                        </m:rPr>
                        <a:rPr lang="vi-VN">
                          <a:solidFill>
                            <a:srgbClr val="0070C0"/>
                          </a:solidFill>
                          <a:latin typeface="Cambria Math" panose="02040503050406030204" pitchFamily="18" charset="0"/>
                        </a:rPr>
                        <m:t>l</m:t>
                      </m:r>
                      <m:r>
                        <a:rPr lang="vi-VN">
                          <a:solidFill>
                            <a:srgbClr val="0070C0"/>
                          </a:solidFill>
                          <a:latin typeface="Cambria Math" panose="02040503050406030204" pitchFamily="18" charset="0"/>
                        </a:rPr>
                        <m:t>à </m:t>
                      </m:r>
                      <m:r>
                        <m:rPr>
                          <m:sty m:val="p"/>
                        </m:rPr>
                        <a:rPr lang="vi-VN">
                          <a:solidFill>
                            <a:srgbClr val="0070C0"/>
                          </a:solidFill>
                          <a:latin typeface="Cambria Math" panose="02040503050406030204" pitchFamily="18" charset="0"/>
                        </a:rPr>
                        <m:t>gi</m:t>
                      </m:r>
                      <m:r>
                        <a:rPr lang="vi-VN">
                          <a:solidFill>
                            <a:srgbClr val="0070C0"/>
                          </a:solidFill>
                          <a:latin typeface="Cambria Math" panose="02040503050406030204" pitchFamily="18" charset="0"/>
                        </a:rPr>
                        <m:t>á </m:t>
                      </m:r>
                      <m:r>
                        <m:rPr>
                          <m:sty m:val="p"/>
                        </m:rPr>
                        <a:rPr lang="vi-VN">
                          <a:solidFill>
                            <a:srgbClr val="0070C0"/>
                          </a:solidFill>
                          <a:latin typeface="Cambria Math" panose="02040503050406030204" pitchFamily="18" charset="0"/>
                        </a:rPr>
                        <m:t>tr</m:t>
                      </m:r>
                      <m:r>
                        <a:rPr lang="vi-VN">
                          <a:solidFill>
                            <a:srgbClr val="0070C0"/>
                          </a:solidFill>
                          <a:latin typeface="Cambria Math" panose="02040503050406030204" pitchFamily="18" charset="0"/>
                        </a:rPr>
                        <m:t>ị </m:t>
                      </m:r>
                      <m:r>
                        <m:rPr>
                          <m:sty m:val="p"/>
                        </m:rPr>
                        <a:rPr lang="vi-VN">
                          <a:solidFill>
                            <a:srgbClr val="0070C0"/>
                          </a:solidFill>
                          <a:latin typeface="Cambria Math" panose="02040503050406030204" pitchFamily="18" charset="0"/>
                        </a:rPr>
                        <m:t>trung</m:t>
                      </m:r>
                      <m:r>
                        <a:rPr lang="vi-VN">
                          <a:solidFill>
                            <a:srgbClr val="0070C0"/>
                          </a:solidFill>
                          <a:latin typeface="Cambria Math" panose="02040503050406030204" pitchFamily="18" charset="0"/>
                        </a:rPr>
                        <m:t> </m:t>
                      </m:r>
                      <m:r>
                        <m:rPr>
                          <m:sty m:val="p"/>
                        </m:rPr>
                        <a:rPr lang="vi-VN">
                          <a:solidFill>
                            <a:srgbClr val="0070C0"/>
                          </a:solidFill>
                          <a:latin typeface="Cambria Math" panose="02040503050406030204" pitchFamily="18" charset="0"/>
                        </a:rPr>
                        <m:t>b</m:t>
                      </m:r>
                      <m:r>
                        <a:rPr lang="vi-VN">
                          <a:solidFill>
                            <a:srgbClr val="0070C0"/>
                          </a:solidFill>
                          <a:latin typeface="Cambria Math" panose="02040503050406030204" pitchFamily="18" charset="0"/>
                        </a:rPr>
                        <m:t>ì</m:t>
                      </m:r>
                      <m:r>
                        <m:rPr>
                          <m:sty m:val="p"/>
                        </m:rPr>
                        <a:rPr lang="vi-VN">
                          <a:solidFill>
                            <a:srgbClr val="0070C0"/>
                          </a:solidFill>
                          <a:latin typeface="Cambria Math" panose="02040503050406030204" pitchFamily="18" charset="0"/>
                        </a:rPr>
                        <m:t>nh</m:t>
                      </m:r>
                      <m:r>
                        <a:rPr lang="vi-VN" i="1">
                          <a:solidFill>
                            <a:srgbClr val="0070C0"/>
                          </a:solidFill>
                          <a:latin typeface="Cambria Math" panose="02040503050406030204" pitchFamily="18" charset="0"/>
                        </a:rPr>
                        <m:t>)</m:t>
                      </m:r>
                    </m:oMath>
                  </m:oMathPara>
                </a14:m>
                <a:endParaRPr lang="en-US" sz="2000" dirty="0">
                  <a:solidFill>
                    <a:srgbClr val="0070C0"/>
                  </a:solidFill>
                </a:endParaRPr>
              </a:p>
              <a:p>
                <a:pPr marL="800100" lvl="1" indent="-342900" algn="just">
                  <a:spcBef>
                    <a:spcPts val="200"/>
                  </a:spcBef>
                  <a:buFont typeface="Wingdings" pitchFamily="2" charset="2"/>
                  <a:buChar char="§"/>
                </a:pPr>
                <a:r>
                  <a:rPr lang="en-US" sz="2000" dirty="0" err="1">
                    <a:solidFill>
                      <a:srgbClr val="0070C0"/>
                    </a:solidFill>
                  </a:rPr>
                  <a:t>Tính</a:t>
                </a:r>
                <a:r>
                  <a:rPr lang="en-US" sz="2000" dirty="0">
                    <a:solidFill>
                      <a:srgbClr val="0070C0"/>
                    </a:solidFill>
                  </a:rPr>
                  <a:t> </a:t>
                </a:r>
                <a:r>
                  <a:rPr lang="en-US" sz="2000" dirty="0" err="1">
                    <a:solidFill>
                      <a:srgbClr val="0070C0"/>
                    </a:solidFill>
                  </a:rPr>
                  <a:t>độ</a:t>
                </a:r>
                <a:r>
                  <a:rPr lang="en-US" sz="2000" dirty="0">
                    <a:solidFill>
                      <a:srgbClr val="0070C0"/>
                    </a:solidFill>
                  </a:rPr>
                  <a:t> </a:t>
                </a:r>
                <a:r>
                  <a:rPr lang="en-US" sz="2000" dirty="0" err="1">
                    <a:solidFill>
                      <a:srgbClr val="0070C0"/>
                    </a:solidFill>
                  </a:rPr>
                  <a:t>đo</a:t>
                </a:r>
                <a:r>
                  <a:rPr lang="en-US" sz="2000" dirty="0">
                    <a:solidFill>
                      <a:srgbClr val="0070C0"/>
                    </a:solidFill>
                  </a:rPr>
                  <a:t> </a:t>
                </a:r>
                <a:r>
                  <a:rPr lang="en-US" sz="2000" dirty="0" err="1">
                    <a:solidFill>
                      <a:srgbClr val="0070C0"/>
                    </a:solidFill>
                  </a:rPr>
                  <a:t>chuẩn</a:t>
                </a:r>
                <a:r>
                  <a:rPr lang="en-US" sz="2000" dirty="0">
                    <a:solidFill>
                      <a:srgbClr val="0070C0"/>
                    </a:solidFill>
                  </a:rPr>
                  <a:t> </a:t>
                </a:r>
                <a:r>
                  <a:rPr lang="en-US" sz="2000" dirty="0" err="1">
                    <a:solidFill>
                      <a:srgbClr val="0070C0"/>
                    </a:solidFill>
                  </a:rPr>
                  <a:t>hóa</a:t>
                </a:r>
                <a:r>
                  <a:rPr lang="en-US" sz="2000" dirty="0">
                    <a:solidFill>
                      <a:srgbClr val="0070C0"/>
                    </a:solidFill>
                  </a:rPr>
                  <a:t> </a:t>
                </a:r>
                <a:r>
                  <a:rPr lang="vi-VN" sz="2000" dirty="0">
                    <a:solidFill>
                      <a:srgbClr val="0070C0"/>
                    </a:solidFill>
                  </a:rPr>
                  <a:t>(</a:t>
                </a:r>
                <a:r>
                  <a:rPr lang="en-US" sz="2000" dirty="0">
                    <a:solidFill>
                      <a:srgbClr val="0070C0"/>
                    </a:solidFill>
                  </a:rPr>
                  <a:t>z – score</a:t>
                </a:r>
                <a:r>
                  <a:rPr lang="vi-VN" sz="2000" dirty="0">
                    <a:solidFill>
                      <a:srgbClr val="0070C0"/>
                    </a:solidFill>
                  </a:rPr>
                  <a:t>)</a:t>
                </a:r>
              </a:p>
              <a:p>
                <a:pPr lvl="2" algn="just">
                  <a:spcBef>
                    <a:spcPts val="200"/>
                  </a:spcBef>
                </a:pPr>
                <a14:m>
                  <m:oMathPara xmlns:m="http://schemas.openxmlformats.org/officeDocument/2006/math">
                    <m:oMathParaPr>
                      <m:jc m:val="left"/>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z</m:t>
                          </m:r>
                        </m:e>
                        <m:sub>
                          <m:sSub>
                            <m:sSubPr>
                              <m:ctrlPr>
                                <a:rPr lang="en-US" b="1"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f</m:t>
                              </m:r>
                            </m:sub>
                          </m:sSub>
                        </m:sub>
                      </m:sSub>
                      <m:r>
                        <a:rPr lang="en-US">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b="1"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f</m:t>
                                  </m:r>
                                </m:sub>
                              </m:sSub>
                            </m:sub>
                          </m:sSub>
                          <m:r>
                            <a:rPr lang="en-US" i="1">
                              <a:solidFill>
                                <a:srgbClr val="0070C0"/>
                              </a:solidFill>
                              <a:latin typeface="Cambria Math" panose="02040503050406030204" pitchFamily="18" charset="0"/>
                            </a:rPr>
                            <m:t>−</m:t>
                          </m:r>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m</m:t>
                              </m:r>
                            </m:e>
                            <m:sub>
                              <m:r>
                                <m:rPr>
                                  <m:sty m:val="p"/>
                                </m:rPr>
                                <a:rPr lang="en-US">
                                  <a:solidFill>
                                    <a:srgbClr val="0070C0"/>
                                  </a:solidFill>
                                  <a:latin typeface="Cambria Math" panose="02040503050406030204" pitchFamily="18" charset="0"/>
                                </a:rPr>
                                <m:t>f</m:t>
                              </m:r>
                            </m:sub>
                          </m:sSub>
                        </m:num>
                        <m:den>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s</m:t>
                              </m:r>
                            </m:e>
                            <m:sub>
                              <m:r>
                                <m:rPr>
                                  <m:sty m:val="p"/>
                                </m:rPr>
                                <a:rPr lang="en-US">
                                  <a:solidFill>
                                    <a:srgbClr val="0070C0"/>
                                  </a:solidFill>
                                  <a:latin typeface="Cambria Math" panose="02040503050406030204" pitchFamily="18" charset="0"/>
                                </a:rPr>
                                <m:t>f</m:t>
                              </m:r>
                            </m:sub>
                          </m:sSub>
                        </m:den>
                      </m:f>
                    </m:oMath>
                  </m:oMathPara>
                </a14:m>
                <a:endParaRPr lang="en-VN" dirty="0">
                  <a:solidFill>
                    <a:srgbClr val="0070C0"/>
                  </a:solidFill>
                </a:endParaRPr>
              </a:p>
              <a:p>
                <a:pPr marL="342900" indent="-342900" algn="just">
                  <a:spcBef>
                    <a:spcPts val="200"/>
                  </a:spcBef>
                  <a:buFont typeface="Arial" panose="020B0604020202020204" pitchFamily="34" charset="0"/>
                  <a:buChar char="•"/>
                </a:pPr>
                <a:r>
                  <a:rPr lang="vi-VN" sz="2400" dirty="0">
                    <a:solidFill>
                      <a:srgbClr val="0070C0"/>
                    </a:solidFill>
                  </a:rPr>
                  <a:t>Sai số tuyệt đối trung bình càng lớn thì hiện tượng cá biệt càng giảm</a:t>
                </a:r>
                <a:r>
                  <a:rPr lang="vi-VN" sz="2000" dirty="0">
                    <a:solidFill>
                      <a:srgbClr val="0070C0"/>
                    </a:solidFill>
                  </a:rPr>
                  <a:t> </a:t>
                </a:r>
              </a:p>
              <a:p>
                <a:pPr lvl="1" algn="just">
                  <a:spcBef>
                    <a:spcPts val="200"/>
                  </a:spcBef>
                </a:pPr>
                <a:r>
                  <a:rPr lang="vi-VN" sz="2000" dirty="0">
                    <a:solidFill>
                      <a:srgbClr val="0070C0"/>
                    </a:solidFill>
                  </a:rPr>
                  <a:t>→ Độ đo được chọn sẽ ảnh hưởng đến kết quả phân tích mẫu cá biệt</a:t>
                </a:r>
                <a:endParaRPr lang="en-VN" sz="2000" dirty="0">
                  <a:solidFill>
                    <a:srgbClr val="0070C0"/>
                  </a:solidFill>
                </a:endParaRPr>
              </a:p>
              <a:p>
                <a:pPr marL="342900" indent="-342900" algn="just">
                  <a:spcBef>
                    <a:spcPts val="200"/>
                  </a:spcBef>
                  <a:buFont typeface="Arial" panose="020B0604020202020204" pitchFamily="34" charset="0"/>
                  <a:buChar char="•"/>
                </a:pPr>
                <a:endParaRPr lang="en-VN" sz="2000" dirty="0">
                  <a:solidFill>
                    <a:srgbClr val="0070C0"/>
                  </a:solidFill>
                </a:endParaRPr>
              </a:p>
              <a:p>
                <a:pPr marL="800100" lvl="1" indent="-342900" algn="just">
                  <a:spcBef>
                    <a:spcPts val="200"/>
                  </a:spcBef>
                  <a:buFont typeface="Wingdings" pitchFamily="2" charset="2"/>
                  <a:buChar char="§"/>
                </a:pPr>
                <a:endParaRPr lang="vi-VN" sz="2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524000" y="457140"/>
                <a:ext cx="9144000" cy="457260"/>
              </a:xfrm>
              <a:prstGeom prst="rect">
                <a:avLst/>
              </a:prstGeom>
              <a:blipFill>
                <a:blip r:embed="rId3"/>
                <a:stretch>
                  <a:fillRect l="-867" t="-10667" r="-1933" b="-98266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963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77</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{6}</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9144000" cy="457260"/>
              </a:xfrm>
              <a:prstGeom prst="rect">
                <a:avLst/>
              </a:prstGeom>
              <a:noFill/>
              <a:ln w="9525">
                <a:noFill/>
                <a:miter lim="800000"/>
                <a:headEnd/>
                <a:tailEnd/>
              </a:ln>
            </p:spPr>
            <p:txBody>
              <a:bodyPr/>
              <a:lstStyle/>
              <a:p>
                <a:pPr marL="342900" indent="-342900" algn="just">
                  <a:spcBef>
                    <a:spcPts val="200"/>
                  </a:spcBef>
                  <a:buFont typeface="Arial" panose="020B0604020202020204" pitchFamily="34" charset="0"/>
                  <a:buChar char="•"/>
                </a:pPr>
                <a:r>
                  <a:rPr lang="en-US" sz="2000" dirty="0">
                    <a:solidFill>
                      <a:srgbClr val="0070C0"/>
                    </a:solidFill>
                  </a:rPr>
                  <a:t>Các </a:t>
                </a:r>
                <a:r>
                  <a:rPr lang="en-US" sz="2000" dirty="0" err="1">
                    <a:solidFill>
                      <a:srgbClr val="0070C0"/>
                    </a:solidFill>
                  </a:rPr>
                  <a:t>độ</a:t>
                </a:r>
                <a:r>
                  <a:rPr lang="en-US" sz="2000" dirty="0">
                    <a:solidFill>
                      <a:srgbClr val="0070C0"/>
                    </a:solidFill>
                  </a:rPr>
                  <a:t> </a:t>
                </a:r>
                <a:r>
                  <a:rPr lang="en-US" sz="2000" dirty="0" err="1">
                    <a:solidFill>
                      <a:srgbClr val="0070C0"/>
                    </a:solidFill>
                  </a:rPr>
                  <a:t>đo</a:t>
                </a:r>
                <a:r>
                  <a:rPr lang="en-US" sz="2000" dirty="0">
                    <a:solidFill>
                      <a:srgbClr val="0070C0"/>
                    </a:solidFill>
                  </a:rPr>
                  <a:t> </a:t>
                </a:r>
                <a:r>
                  <a:rPr lang="en-US" sz="2000" dirty="0" err="1">
                    <a:solidFill>
                      <a:srgbClr val="0070C0"/>
                    </a:solidFill>
                  </a:rPr>
                  <a:t>thông</a:t>
                </a:r>
                <a:r>
                  <a:rPr lang="en-US" sz="2000" dirty="0">
                    <a:solidFill>
                      <a:srgbClr val="0070C0"/>
                    </a:solidFill>
                  </a:rPr>
                  <a:t> </a:t>
                </a:r>
                <a:r>
                  <a:rPr lang="en-US" sz="2000" dirty="0" err="1">
                    <a:solidFill>
                      <a:srgbClr val="0070C0"/>
                    </a:solidFill>
                  </a:rPr>
                  <a:t>dụng</a:t>
                </a:r>
                <a:endParaRPr lang="en-US" sz="2000" dirty="0">
                  <a:solidFill>
                    <a:srgbClr val="0070C0"/>
                  </a:solidFill>
                </a:endParaRPr>
              </a:p>
              <a:p>
                <a:pPr marL="800100" lvl="1" indent="-342900" algn="just">
                  <a:spcBef>
                    <a:spcPts val="200"/>
                  </a:spcBef>
                  <a:buFont typeface="Wingdings" pitchFamily="2" charset="2"/>
                  <a:buChar char="§"/>
                </a:pPr>
                <a:r>
                  <a:rPr lang="en-US" dirty="0" err="1">
                    <a:solidFill>
                      <a:srgbClr val="0070C0"/>
                    </a:solidFill>
                  </a:rPr>
                  <a:t>Độ</a:t>
                </a:r>
                <a:r>
                  <a:rPr lang="en-US" dirty="0">
                    <a:solidFill>
                      <a:srgbClr val="0070C0"/>
                    </a:solidFill>
                  </a:rPr>
                  <a:t> </a:t>
                </a:r>
                <a:r>
                  <a:rPr lang="en-US" dirty="0" err="1">
                    <a:solidFill>
                      <a:srgbClr val="0070C0"/>
                    </a:solidFill>
                  </a:rPr>
                  <a:t>đo</a:t>
                </a:r>
                <a:r>
                  <a:rPr lang="en-US" dirty="0">
                    <a:solidFill>
                      <a:srgbClr val="0070C0"/>
                    </a:solidFill>
                  </a:rPr>
                  <a:t> </a:t>
                </a:r>
                <a:r>
                  <a:rPr lang="en-US" dirty="0" err="1">
                    <a:solidFill>
                      <a:srgbClr val="0070C0"/>
                    </a:solidFill>
                  </a:rPr>
                  <a:t>khoảng</a:t>
                </a:r>
                <a:r>
                  <a:rPr lang="en-US" dirty="0">
                    <a:solidFill>
                      <a:srgbClr val="0070C0"/>
                    </a:solidFill>
                  </a:rPr>
                  <a:t> </a:t>
                </a:r>
                <a:r>
                  <a:rPr lang="en-US" dirty="0" err="1">
                    <a:solidFill>
                      <a:srgbClr val="0070C0"/>
                    </a:solidFill>
                  </a:rPr>
                  <a:t>cách</a:t>
                </a:r>
                <a:r>
                  <a:rPr lang="en-US" dirty="0">
                    <a:solidFill>
                      <a:srgbClr val="0070C0"/>
                    </a:solidFill>
                  </a:rPr>
                  <a:t> </a:t>
                </a:r>
                <a:r>
                  <a:rPr lang="en-US" dirty="0" err="1">
                    <a:solidFill>
                      <a:srgbClr val="0070C0"/>
                    </a:solidFill>
                  </a:rPr>
                  <a:t>Minkowski</a:t>
                </a:r>
                <a:endParaRPr lang="en-US" dirty="0">
                  <a:solidFill>
                    <a:srgbClr val="0070C0"/>
                  </a:solidFill>
                </a:endParaRPr>
              </a:p>
              <a:p>
                <a:pPr lvl="2"/>
                <a14:m>
                  <m:oMathPara xmlns:m="http://schemas.openxmlformats.org/officeDocument/2006/math">
                    <m:oMathParaPr>
                      <m:jc m:val="left"/>
                    </m:oMathParaPr>
                    <m:oMath xmlns:m="http://schemas.openxmlformats.org/officeDocument/2006/math">
                      <m:r>
                        <m:rPr>
                          <m:sty m:val="p"/>
                        </m:rPr>
                        <a:rPr lang="en-US">
                          <a:solidFill>
                            <a:srgbClr val="0070C0"/>
                          </a:solidFill>
                          <a:latin typeface="Cambria Math" panose="02040503050406030204" pitchFamily="18" charset="0"/>
                        </a:rPr>
                        <m:t>d</m:t>
                      </m:r>
                      <m:d>
                        <m:dPr>
                          <m:ctrlPr>
                            <a:rPr lang="en-VN" i="1">
                              <a:solidFill>
                                <a:srgbClr val="0070C0"/>
                              </a:solidFill>
                              <a:latin typeface="Cambria Math" panose="02040503050406030204" pitchFamily="18" charset="0"/>
                            </a:rPr>
                          </m:ctrlPr>
                        </m:dPr>
                        <m:e>
                          <m:r>
                            <m:rPr>
                              <m:sty m:val="p"/>
                            </m:rPr>
                            <a:rPr lang="en-US">
                              <a:solidFill>
                                <a:srgbClr val="0070C0"/>
                              </a:solidFill>
                              <a:latin typeface="Cambria Math" panose="02040503050406030204" pitchFamily="18" charset="0"/>
                            </a:rPr>
                            <m:t>i</m:t>
                          </m:r>
                          <m:r>
                            <a:rPr lang="en-US">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j</m:t>
                          </m:r>
                        </m:e>
                      </m:d>
                      <m:r>
                        <a:rPr lang="en-US">
                          <a:solidFill>
                            <a:srgbClr val="0070C0"/>
                          </a:solidFill>
                          <a:latin typeface="Cambria Math" panose="02040503050406030204" pitchFamily="18" charset="0"/>
                        </a:rPr>
                        <m:t>=</m:t>
                      </m:r>
                      <m:sSup>
                        <m:sSupPr>
                          <m:ctrlPr>
                            <a:rPr lang="en-VN" i="1">
                              <a:solidFill>
                                <a:srgbClr val="0070C0"/>
                              </a:solidFill>
                              <a:latin typeface="Cambria Math" panose="02040503050406030204" pitchFamily="18" charset="0"/>
                            </a:rPr>
                          </m:ctrlPr>
                        </m:sSupPr>
                        <m:e>
                          <m:d>
                            <m:dPr>
                              <m:ctrlPr>
                                <a:rPr lang="en-VN" i="1">
                                  <a:solidFill>
                                    <a:srgbClr val="0070C0"/>
                                  </a:solidFill>
                                  <a:latin typeface="Cambria Math" panose="02040503050406030204" pitchFamily="18" charset="0"/>
                                </a:rPr>
                              </m:ctrlPr>
                            </m:dPr>
                            <m:e>
                              <m:nary>
                                <m:naryPr>
                                  <m:chr m:val="∑"/>
                                  <m:ctrlPr>
                                    <a:rPr lang="en-VN"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k</m:t>
                                  </m:r>
                                  <m:r>
                                    <a:rPr lang="en-US">
                                      <a:solidFill>
                                        <a:srgbClr val="0070C0"/>
                                      </a:solidFill>
                                      <a:latin typeface="Cambria Math" panose="02040503050406030204" pitchFamily="18" charset="0"/>
                                    </a:rPr>
                                    <m:t>=1</m:t>
                                  </m:r>
                                </m:sub>
                                <m:sup>
                                  <m:r>
                                    <m:rPr>
                                      <m:sty m:val="p"/>
                                    </m:rPr>
                                    <a:rPr lang="en-US">
                                      <a:solidFill>
                                        <a:srgbClr val="0070C0"/>
                                      </a:solidFill>
                                      <a:latin typeface="Cambria Math" panose="02040503050406030204" pitchFamily="18" charset="0"/>
                                    </a:rPr>
                                    <m:t>n</m:t>
                                  </m:r>
                                </m:sup>
                                <m:e>
                                  <m:sSup>
                                    <m:sSupPr>
                                      <m:ctrlPr>
                                        <a:rPr lang="en-VN" i="1">
                                          <a:solidFill>
                                            <a:srgbClr val="0070C0"/>
                                          </a:solidFill>
                                          <a:latin typeface="Cambria Math" panose="02040503050406030204" pitchFamily="18" charset="0"/>
                                        </a:rPr>
                                      </m:ctrlPr>
                                    </m:sSupPr>
                                    <m:e>
                                      <m:d>
                                        <m:dPr>
                                          <m:begChr m:val="|"/>
                                          <m:endChr m:val="|"/>
                                          <m:ctrlPr>
                                            <a:rPr lang="en-VN" i="1">
                                              <a:solidFill>
                                                <a:srgbClr val="0070C0"/>
                                              </a:solidFill>
                                              <a:latin typeface="Cambria Math" panose="02040503050406030204" pitchFamily="18" charset="0"/>
                                            </a:rPr>
                                          </m:ctrlPr>
                                        </m:dPr>
                                        <m:e>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k</m:t>
                                                  </m:r>
                                                </m:sub>
                                              </m:sSub>
                                            </m:sub>
                                          </m:sSub>
                                          <m:r>
                                            <a:rPr lang="en-US">
                                              <a:solidFill>
                                                <a:srgbClr val="0070C0"/>
                                              </a:solidFill>
                                              <a:latin typeface="Cambria Math" panose="02040503050406030204" pitchFamily="18" charset="0"/>
                                            </a:rPr>
                                            <m:t>−</m:t>
                                          </m:r>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j</m:t>
                                                  </m:r>
                                                </m:e>
                                                <m:sub>
                                                  <m:r>
                                                    <m:rPr>
                                                      <m:sty m:val="p"/>
                                                    </m:rPr>
                                                    <a:rPr lang="en-US">
                                                      <a:solidFill>
                                                        <a:srgbClr val="0070C0"/>
                                                      </a:solidFill>
                                                      <a:latin typeface="Cambria Math" panose="02040503050406030204" pitchFamily="18" charset="0"/>
                                                    </a:rPr>
                                                    <m:t>k</m:t>
                                                  </m:r>
                                                </m:sub>
                                              </m:sSub>
                                            </m:sub>
                                          </m:sSub>
                                        </m:e>
                                      </m:d>
                                    </m:e>
                                    <m:sup>
                                      <m:r>
                                        <m:rPr>
                                          <m:sty m:val="p"/>
                                        </m:rPr>
                                        <a:rPr lang="en-US">
                                          <a:solidFill>
                                            <a:srgbClr val="0070C0"/>
                                          </a:solidFill>
                                          <a:latin typeface="Cambria Math" panose="02040503050406030204" pitchFamily="18" charset="0"/>
                                        </a:rPr>
                                        <m:t>q</m:t>
                                      </m:r>
                                    </m:sup>
                                  </m:sSup>
                                </m:e>
                              </m:nary>
                            </m:e>
                          </m:d>
                        </m:e>
                        <m:sup>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1</m:t>
                              </m:r>
                            </m:num>
                            <m:den>
                              <m:r>
                                <m:rPr>
                                  <m:sty m:val="p"/>
                                </m:rPr>
                                <a:rPr lang="en-US">
                                  <a:solidFill>
                                    <a:srgbClr val="0070C0"/>
                                  </a:solidFill>
                                  <a:latin typeface="Cambria Math" panose="02040503050406030204" pitchFamily="18" charset="0"/>
                                </a:rPr>
                                <m:t>q</m:t>
                              </m:r>
                            </m:den>
                          </m:f>
                        </m:sup>
                      </m:sSup>
                    </m:oMath>
                  </m:oMathPara>
                </a14:m>
                <a:endParaRPr lang="en-VN" sz="1400" dirty="0">
                  <a:solidFill>
                    <a:srgbClr val="0070C0"/>
                  </a:solidFill>
                </a:endParaRPr>
              </a:p>
              <a:p>
                <a:pPr marL="1200150" lvl="2" indent="-285750">
                  <a:buFont typeface="Wingdings" pitchFamily="2" charset="2"/>
                  <a:buChar char="q"/>
                </a:pPr>
                <a:r>
                  <a:rPr lang="en-US" dirty="0">
                    <a:solidFill>
                      <a:srgbClr val="0070C0"/>
                    </a:solidFill>
                  </a:rPr>
                  <a:t>Ba </a:t>
                </a:r>
                <a:r>
                  <a:rPr lang="en-US" dirty="0" err="1">
                    <a:solidFill>
                      <a:srgbClr val="0070C0"/>
                    </a:solidFill>
                  </a:rPr>
                  <a:t>trường</a:t>
                </a:r>
                <a:r>
                  <a:rPr lang="en-US" dirty="0">
                    <a:solidFill>
                      <a:srgbClr val="0070C0"/>
                    </a:solidFill>
                  </a:rPr>
                  <a:t> </a:t>
                </a:r>
                <a:r>
                  <a:rPr lang="en-US" dirty="0" err="1">
                    <a:solidFill>
                      <a:srgbClr val="0070C0"/>
                    </a:solidFill>
                  </a:rPr>
                  <a:t>hợp</a:t>
                </a:r>
                <a:r>
                  <a:rPr lang="en-US" dirty="0">
                    <a:solidFill>
                      <a:srgbClr val="0070C0"/>
                    </a:solidFill>
                  </a:rPr>
                  <a:t> </a:t>
                </a:r>
                <a:r>
                  <a:rPr lang="en-US" dirty="0" err="1">
                    <a:solidFill>
                      <a:srgbClr val="0070C0"/>
                    </a:solidFill>
                  </a:rPr>
                  <a:t>đặc</a:t>
                </a:r>
                <a:r>
                  <a:rPr lang="en-US" dirty="0">
                    <a:solidFill>
                      <a:srgbClr val="0070C0"/>
                    </a:solidFill>
                  </a:rPr>
                  <a:t> </a:t>
                </a:r>
                <a:r>
                  <a:rPr lang="en-US" dirty="0" err="1">
                    <a:solidFill>
                      <a:srgbClr val="0070C0"/>
                    </a:solidFill>
                  </a:rPr>
                  <a:t>biệt</a:t>
                </a:r>
                <a:r>
                  <a:rPr lang="en-US" dirty="0">
                    <a:solidFill>
                      <a:srgbClr val="0070C0"/>
                    </a:solidFill>
                  </a:rPr>
                  <a:t> </a:t>
                </a:r>
                <a:r>
                  <a:rPr lang="en-US" dirty="0" err="1">
                    <a:solidFill>
                      <a:srgbClr val="0070C0"/>
                    </a:solidFill>
                  </a:rPr>
                  <a:t>của</a:t>
                </a:r>
                <a:r>
                  <a:rPr lang="en-US" dirty="0">
                    <a:solidFill>
                      <a:srgbClr val="0070C0"/>
                    </a:solidFill>
                  </a:rPr>
                  <a:t> </a:t>
                </a:r>
                <a:r>
                  <a:rPr lang="en-US" dirty="0" err="1">
                    <a:solidFill>
                      <a:srgbClr val="0070C0"/>
                    </a:solidFill>
                  </a:rPr>
                  <a:t>khoảng</a:t>
                </a:r>
                <a:r>
                  <a:rPr lang="en-US" dirty="0">
                    <a:solidFill>
                      <a:srgbClr val="0070C0"/>
                    </a:solidFill>
                  </a:rPr>
                  <a:t> </a:t>
                </a:r>
                <a:r>
                  <a:rPr lang="en-US" dirty="0" err="1">
                    <a:solidFill>
                      <a:srgbClr val="0070C0"/>
                    </a:solidFill>
                  </a:rPr>
                  <a:t>cách</a:t>
                </a:r>
                <a:r>
                  <a:rPr lang="en-US" dirty="0">
                    <a:solidFill>
                      <a:srgbClr val="0070C0"/>
                    </a:solidFill>
                  </a:rPr>
                  <a:t> </a:t>
                </a:r>
                <a:r>
                  <a:rPr lang="en-US" dirty="0" err="1">
                    <a:solidFill>
                      <a:srgbClr val="0070C0"/>
                    </a:solidFill>
                  </a:rPr>
                  <a:t>Minkowski</a:t>
                </a:r>
                <a:r>
                  <a:rPr lang="en-US" dirty="0">
                    <a:solidFill>
                      <a:srgbClr val="0070C0"/>
                    </a:solidFill>
                  </a:rPr>
                  <a:t> </a:t>
                </a:r>
                <a:r>
                  <a:rPr lang="en-US" dirty="0" err="1">
                    <a:solidFill>
                      <a:srgbClr val="0070C0"/>
                    </a:solidFill>
                  </a:rPr>
                  <a:t>xảy</a:t>
                </a:r>
                <a:r>
                  <a:rPr lang="en-US" dirty="0">
                    <a:solidFill>
                      <a:srgbClr val="0070C0"/>
                    </a:solidFill>
                  </a:rPr>
                  <a:t> </a:t>
                </a:r>
                <a:r>
                  <a:rPr lang="en-US" dirty="0" err="1">
                    <a:solidFill>
                      <a:srgbClr val="0070C0"/>
                    </a:solidFill>
                  </a:rPr>
                  <a:t>ra</a:t>
                </a:r>
                <a:r>
                  <a:rPr lang="en-US" dirty="0">
                    <a:solidFill>
                      <a:srgbClr val="0070C0"/>
                    </a:solidFill>
                  </a:rPr>
                  <a:t> </a:t>
                </a:r>
                <a:r>
                  <a:rPr lang="en-US" dirty="0" err="1">
                    <a:solidFill>
                      <a:srgbClr val="0070C0"/>
                    </a:solidFill>
                  </a:rPr>
                  <a:t>khi</a:t>
                </a:r>
                <a:r>
                  <a:rPr lang="en-US" dirty="0">
                    <a:solidFill>
                      <a:srgbClr val="0070C0"/>
                    </a:solidFill>
                  </a:rPr>
                  <a:t> q = 1, q = 2 </a:t>
                </a:r>
                <a:r>
                  <a:rPr lang="en-US" dirty="0" err="1">
                    <a:solidFill>
                      <a:srgbClr val="0070C0"/>
                    </a:solidFill>
                  </a:rPr>
                  <a:t>và</a:t>
                </a:r>
                <a:r>
                  <a:rPr lang="en-US" dirty="0">
                    <a:solidFill>
                      <a:srgbClr val="0070C0"/>
                    </a:solidFill>
                  </a:rPr>
                  <a:t> q = </a:t>
                </a:r>
                <a:r>
                  <a:rPr lang="en-US" dirty="0">
                    <a:solidFill>
                      <a:srgbClr val="0070C0"/>
                    </a:solidFill>
                    <a:sym typeface="Symbol" pitchFamily="2" charset="2"/>
                  </a:rPr>
                  <a:t></a:t>
                </a:r>
                <a:endParaRPr lang="en-VN" dirty="0">
                  <a:solidFill>
                    <a:srgbClr val="0070C0"/>
                  </a:solidFill>
                </a:endParaRPr>
              </a:p>
              <a:p>
                <a:pPr lvl="2" algn="just">
                  <a:spcBef>
                    <a:spcPts val="200"/>
                  </a:spcBef>
                </a:pPr>
                <a:endParaRPr lang="en-US" dirty="0">
                  <a:solidFill>
                    <a:srgbClr val="0070C0"/>
                  </a:solidFill>
                </a:endParaRPr>
              </a:p>
              <a:p>
                <a:pPr marL="800100" lvl="1" indent="-342900" algn="just">
                  <a:buFont typeface="Wingdings" pitchFamily="2" charset="2"/>
                  <a:buChar char="§"/>
                </a:pPr>
                <a:r>
                  <a:rPr lang="en-US" dirty="0">
                    <a:solidFill>
                      <a:srgbClr val="0070C0"/>
                    </a:solidFill>
                  </a:rPr>
                  <a:t>q = 1 (Manhattan) </a:t>
                </a:r>
              </a:p>
              <a:p>
                <a:pPr lvl="2" algn="just"/>
                <a14:m>
                  <m:oMathPara xmlns:m="http://schemas.openxmlformats.org/officeDocument/2006/math">
                    <m:oMathParaPr>
                      <m:jc m:val="left"/>
                    </m:oMathParaPr>
                    <m:oMath xmlns:m="http://schemas.openxmlformats.org/officeDocument/2006/math">
                      <m:r>
                        <m:rPr>
                          <m:sty m:val="p"/>
                        </m:rPr>
                        <a:rPr lang="en-US">
                          <a:solidFill>
                            <a:srgbClr val="0070C0"/>
                          </a:solidFill>
                          <a:latin typeface="Cambria Math" panose="02040503050406030204" pitchFamily="18" charset="0"/>
                        </a:rPr>
                        <m:t>d</m:t>
                      </m:r>
                      <m:d>
                        <m:dPr>
                          <m:ctrlPr>
                            <a:rPr lang="en-US" i="1">
                              <a:solidFill>
                                <a:srgbClr val="0070C0"/>
                              </a:solidFill>
                              <a:latin typeface="Cambria Math" panose="02040503050406030204" pitchFamily="18" charset="0"/>
                            </a:rPr>
                          </m:ctrlPr>
                        </m:dPr>
                        <m:e>
                          <m:r>
                            <m:rPr>
                              <m:sty m:val="p"/>
                            </m:rPr>
                            <a:rPr lang="en-US">
                              <a:solidFill>
                                <a:srgbClr val="0070C0"/>
                              </a:solidFill>
                              <a:latin typeface="Cambria Math" panose="02040503050406030204" pitchFamily="18" charset="0"/>
                            </a:rPr>
                            <m:t>i</m:t>
                          </m:r>
                          <m:r>
                            <a:rPr lang="en-US">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j</m:t>
                          </m:r>
                        </m:e>
                      </m:d>
                      <m:r>
                        <a:rPr lang="en-US">
                          <a:solidFill>
                            <a:srgbClr val="0070C0"/>
                          </a:solidFill>
                          <a:latin typeface="Cambria Math" panose="02040503050406030204" pitchFamily="18" charset="0"/>
                        </a:rPr>
                        <m:t>=</m:t>
                      </m:r>
                      <m:nary>
                        <m:naryPr>
                          <m:chr m:val="∑"/>
                          <m:ctrlPr>
                            <a:rPr lang="en-US"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k</m:t>
                          </m:r>
                          <m:r>
                            <a:rPr lang="en-US">
                              <a:solidFill>
                                <a:srgbClr val="0070C0"/>
                              </a:solidFill>
                              <a:latin typeface="Cambria Math" panose="02040503050406030204" pitchFamily="18" charset="0"/>
                            </a:rPr>
                            <m:t>=1</m:t>
                          </m:r>
                        </m:sub>
                        <m:sup>
                          <m:r>
                            <m:rPr>
                              <m:sty m:val="p"/>
                            </m:rPr>
                            <a:rPr lang="en-US">
                              <a:solidFill>
                                <a:srgbClr val="0070C0"/>
                              </a:solidFill>
                              <a:latin typeface="Cambria Math" panose="02040503050406030204" pitchFamily="18" charset="0"/>
                            </a:rPr>
                            <m:t>n</m:t>
                          </m:r>
                        </m:sup>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k</m:t>
                                      </m:r>
                                    </m:sub>
                                  </m:sSub>
                                </m:sub>
                              </m:sSub>
                              <m:r>
                                <a:rPr lang="en-US">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j</m:t>
                                      </m:r>
                                    </m:e>
                                    <m:sub>
                                      <m:r>
                                        <m:rPr>
                                          <m:sty m:val="p"/>
                                        </m:rPr>
                                        <a:rPr lang="en-US">
                                          <a:solidFill>
                                            <a:srgbClr val="0070C0"/>
                                          </a:solidFill>
                                          <a:latin typeface="Cambria Math" panose="02040503050406030204" pitchFamily="18" charset="0"/>
                                        </a:rPr>
                                        <m:t>k</m:t>
                                      </m:r>
                                    </m:sub>
                                  </m:sSub>
                                </m:sub>
                              </m:sSub>
                            </m:e>
                          </m:d>
                        </m:e>
                      </m:nary>
                    </m:oMath>
                  </m:oMathPara>
                </a14:m>
                <a:endParaRPr lang="en-US" dirty="0">
                  <a:solidFill>
                    <a:srgbClr val="0070C0"/>
                  </a:solidFill>
                </a:endParaRPr>
              </a:p>
              <a:p>
                <a:pPr marL="800100" lvl="1" indent="-342900" algn="just">
                  <a:buFont typeface="Wingdings" pitchFamily="2" charset="2"/>
                  <a:buChar char="§"/>
                </a:pPr>
                <a:r>
                  <a:rPr lang="en-US" dirty="0">
                    <a:solidFill>
                      <a:srgbClr val="0070C0"/>
                    </a:solidFill>
                  </a:rPr>
                  <a:t>q = 2 (Euclide)</a:t>
                </a:r>
              </a:p>
              <a:p>
                <a:pPr marL="860425" lvl="2" algn="just"/>
                <a14:m>
                  <m:oMathPara xmlns:m="http://schemas.openxmlformats.org/officeDocument/2006/math">
                    <m:oMathParaPr>
                      <m:jc m:val="left"/>
                    </m:oMathParaPr>
                    <m:oMath xmlns:m="http://schemas.openxmlformats.org/officeDocument/2006/math">
                      <m:r>
                        <m:rPr>
                          <m:sty m:val="p"/>
                        </m:rPr>
                        <a:rPr lang="en-US">
                          <a:solidFill>
                            <a:srgbClr val="0070C0"/>
                          </a:solidFill>
                          <a:latin typeface="Cambria Math" panose="02040503050406030204" pitchFamily="18" charset="0"/>
                        </a:rPr>
                        <m:t>d</m:t>
                      </m:r>
                      <m:d>
                        <m:dPr>
                          <m:ctrlPr>
                            <a:rPr lang="en-US" i="1">
                              <a:solidFill>
                                <a:srgbClr val="0070C0"/>
                              </a:solidFill>
                              <a:latin typeface="Cambria Math" panose="02040503050406030204" pitchFamily="18" charset="0"/>
                            </a:rPr>
                          </m:ctrlPr>
                        </m:dPr>
                        <m:e>
                          <m:r>
                            <m:rPr>
                              <m:sty m:val="p"/>
                            </m:rPr>
                            <a:rPr lang="en-US">
                              <a:solidFill>
                                <a:srgbClr val="0070C0"/>
                              </a:solidFill>
                              <a:latin typeface="Cambria Math" panose="02040503050406030204" pitchFamily="18" charset="0"/>
                            </a:rPr>
                            <m:t>i</m:t>
                          </m:r>
                          <m:r>
                            <a:rPr lang="en-US">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j</m:t>
                          </m:r>
                        </m:e>
                      </m:d>
                      <m:r>
                        <a:rPr lang="en-US">
                          <a:solidFill>
                            <a:srgbClr val="0070C0"/>
                          </a:solidFill>
                          <a:latin typeface="Cambria Math" panose="02040503050406030204" pitchFamily="18" charset="0"/>
                        </a:rPr>
                        <m:t>=</m:t>
                      </m:r>
                      <m:rad>
                        <m:radPr>
                          <m:degHide m:val="on"/>
                          <m:ctrlPr>
                            <a:rPr lang="en-US" i="1">
                              <a:solidFill>
                                <a:srgbClr val="0070C0"/>
                              </a:solidFill>
                              <a:latin typeface="Cambria Math" panose="02040503050406030204" pitchFamily="18" charset="0"/>
                            </a:rPr>
                          </m:ctrlPr>
                        </m:radPr>
                        <m:deg/>
                        <m:e>
                          <m:nary>
                            <m:naryPr>
                              <m:chr m:val="∑"/>
                              <m:ctrlPr>
                                <a:rPr lang="en-US"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k</m:t>
                              </m:r>
                              <m:r>
                                <a:rPr lang="en-US">
                                  <a:solidFill>
                                    <a:srgbClr val="0070C0"/>
                                  </a:solidFill>
                                  <a:latin typeface="Cambria Math" panose="02040503050406030204" pitchFamily="18" charset="0"/>
                                </a:rPr>
                                <m:t>=1</m:t>
                              </m:r>
                            </m:sub>
                            <m:sup>
                              <m:r>
                                <m:rPr>
                                  <m:sty m:val="p"/>
                                </m:rPr>
                                <a:rPr lang="en-US">
                                  <a:solidFill>
                                    <a:srgbClr val="0070C0"/>
                                  </a:solidFill>
                                  <a:latin typeface="Cambria Math" panose="02040503050406030204" pitchFamily="18" charset="0"/>
                                </a:rPr>
                                <m:t>n</m:t>
                              </m:r>
                            </m:sup>
                            <m:e>
                              <m:sSup>
                                <m:sSupPr>
                                  <m:ctrlPr>
                                    <a:rPr lang="en-US" i="1">
                                      <a:solidFill>
                                        <a:srgbClr val="0070C0"/>
                                      </a:solidFill>
                                      <a:latin typeface="Cambria Math" panose="02040503050406030204" pitchFamily="18" charset="0"/>
                                    </a:rPr>
                                  </m:ctrlPr>
                                </m:sSupPr>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k</m:t>
                                              </m:r>
                                            </m:sub>
                                          </m:sSub>
                                        </m:sub>
                                      </m:sSub>
                                      <m:r>
                                        <a:rPr lang="en-US">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j</m:t>
                                              </m:r>
                                            </m:e>
                                            <m:sub>
                                              <m:r>
                                                <m:rPr>
                                                  <m:sty m:val="p"/>
                                                </m:rPr>
                                                <a:rPr lang="en-US">
                                                  <a:solidFill>
                                                    <a:srgbClr val="0070C0"/>
                                                  </a:solidFill>
                                                  <a:latin typeface="Cambria Math" panose="02040503050406030204" pitchFamily="18" charset="0"/>
                                                </a:rPr>
                                                <m:t>k</m:t>
                                              </m:r>
                                            </m:sub>
                                          </m:sSub>
                                        </m:sub>
                                      </m:sSub>
                                    </m:e>
                                  </m:d>
                                </m:e>
                                <m:sup>
                                  <m:r>
                                    <a:rPr lang="en-US" i="1">
                                      <a:solidFill>
                                        <a:srgbClr val="0070C0"/>
                                      </a:solidFill>
                                      <a:latin typeface="Cambria Math" panose="02040503050406030204" pitchFamily="18" charset="0"/>
                                    </a:rPr>
                                    <m:t>2</m:t>
                                  </m:r>
                                </m:sup>
                              </m:sSup>
                            </m:e>
                          </m:nary>
                        </m:e>
                      </m:rad>
                    </m:oMath>
                  </m:oMathPara>
                </a14:m>
                <a:endParaRPr lang="en-US" dirty="0">
                  <a:solidFill>
                    <a:srgbClr val="0070C0"/>
                  </a:solidFill>
                </a:endParaRPr>
              </a:p>
              <a:p>
                <a:pPr marL="800100" lvl="1" indent="-342900" algn="just">
                  <a:buFont typeface="Wingdings" pitchFamily="2" charset="2"/>
                  <a:buChar char="§"/>
                </a:pPr>
                <a:r>
                  <a:rPr lang="en-US" dirty="0">
                    <a:solidFill>
                      <a:srgbClr val="0070C0"/>
                    </a:solidFill>
                  </a:rPr>
                  <a:t>q = </a:t>
                </a:r>
                <a:r>
                  <a:rPr lang="en-US" dirty="0">
                    <a:solidFill>
                      <a:srgbClr val="0070C0"/>
                    </a:solidFill>
                    <a:sym typeface="Symbol" panose="05050102010706020507" pitchFamily="18" charset="2"/>
                  </a:rPr>
                  <a:t> (</a:t>
                </a:r>
                <a:r>
                  <a:rPr lang="en-US" dirty="0">
                    <a:solidFill>
                      <a:srgbClr val="0070C0"/>
                    </a:solidFill>
                  </a:rPr>
                  <a:t>Chebyshev</a:t>
                </a:r>
                <a:r>
                  <a:rPr lang="en-US" dirty="0">
                    <a:solidFill>
                      <a:srgbClr val="0070C0"/>
                    </a:solidFill>
                    <a:sym typeface="Symbol" panose="05050102010706020507" pitchFamily="18" charset="2"/>
                  </a:rPr>
                  <a:t>)</a:t>
                </a:r>
              </a:p>
              <a:p>
                <a:pPr lvl="2" algn="just"/>
                <a14:m>
                  <m:oMathPara xmlns:m="http://schemas.openxmlformats.org/officeDocument/2006/math">
                    <m:oMathParaPr>
                      <m:jc m:val="left"/>
                    </m:oMathParaPr>
                    <m:oMath xmlns:m="http://schemas.openxmlformats.org/officeDocument/2006/math">
                      <m:r>
                        <m:rPr>
                          <m:sty m:val="p"/>
                        </m:rPr>
                        <a:rPr lang="en-US">
                          <a:solidFill>
                            <a:srgbClr val="0070C0"/>
                          </a:solidFill>
                          <a:latin typeface="Cambria Math" panose="02040503050406030204" pitchFamily="18" charset="0"/>
                        </a:rPr>
                        <m:t>d</m:t>
                      </m:r>
                      <m:d>
                        <m:dPr>
                          <m:ctrlPr>
                            <a:rPr lang="en-US" i="1">
                              <a:solidFill>
                                <a:srgbClr val="0070C0"/>
                              </a:solidFill>
                              <a:latin typeface="Cambria Math" panose="02040503050406030204" pitchFamily="18" charset="0"/>
                            </a:rPr>
                          </m:ctrlPr>
                        </m:dPr>
                        <m:e>
                          <m:r>
                            <m:rPr>
                              <m:sty m:val="p"/>
                            </m:rPr>
                            <a:rPr lang="en-US">
                              <a:solidFill>
                                <a:srgbClr val="0070C0"/>
                              </a:solidFill>
                              <a:latin typeface="Cambria Math" panose="02040503050406030204" pitchFamily="18" charset="0"/>
                            </a:rPr>
                            <m:t>i</m:t>
                          </m:r>
                          <m:r>
                            <a:rPr lang="en-US">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j</m:t>
                          </m:r>
                        </m:e>
                      </m:d>
                      <m:r>
                        <a:rPr lang="en-US">
                          <a:solidFill>
                            <a:srgbClr val="0070C0"/>
                          </a:solidFill>
                          <a:latin typeface="Cambria Math" panose="02040503050406030204" pitchFamily="18" charset="0"/>
                        </a:rPr>
                        <m:t>=</m:t>
                      </m:r>
                      <m:func>
                        <m:funcPr>
                          <m:ctrlPr>
                            <a:rPr lang="en-US" i="1">
                              <a:solidFill>
                                <a:srgbClr val="0070C0"/>
                              </a:solidFill>
                              <a:latin typeface="Cambria Math" panose="02040503050406030204" pitchFamily="18" charset="0"/>
                            </a:rPr>
                          </m:ctrlPr>
                        </m:funcPr>
                        <m:fName>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m:rPr>
                                  <m:sty m:val="p"/>
                                </m:rPr>
                                <a:rPr lang="en-US">
                                  <a:solidFill>
                                    <a:srgbClr val="0070C0"/>
                                  </a:solidFill>
                                  <a:latin typeface="Cambria Math" panose="02040503050406030204" pitchFamily="18" charset="0"/>
                                </a:rPr>
                                <m:t>k</m:t>
                              </m:r>
                              <m:r>
                                <a:rPr lang="en-US">
                                  <a:solidFill>
                                    <a:srgbClr val="0070C0"/>
                                  </a:solidFill>
                                  <a:latin typeface="Cambria Math" panose="02040503050406030204" pitchFamily="18" charset="0"/>
                                </a:rPr>
                                <m:t>=1</m:t>
                              </m:r>
                            </m:lim>
                          </m:limLow>
                        </m:fName>
                        <m:e>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k</m:t>
                                      </m:r>
                                    </m:sub>
                                  </m:sSub>
                                </m:sub>
                              </m:sSub>
                              <m:r>
                                <a:rPr lang="en-US">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j</m:t>
                                      </m:r>
                                    </m:e>
                                    <m:sub>
                                      <m:r>
                                        <m:rPr>
                                          <m:sty m:val="p"/>
                                        </m:rPr>
                                        <a:rPr lang="en-US">
                                          <a:solidFill>
                                            <a:srgbClr val="0070C0"/>
                                          </a:solidFill>
                                          <a:latin typeface="Cambria Math" panose="02040503050406030204" pitchFamily="18" charset="0"/>
                                        </a:rPr>
                                        <m:t>k</m:t>
                                      </m:r>
                                    </m:sub>
                                  </m:sSub>
                                </m:sub>
                              </m:sSub>
                            </m:e>
                          </m:d>
                        </m:e>
                      </m:func>
                    </m:oMath>
                  </m:oMathPara>
                </a14:m>
                <a:endParaRPr lang="vi-VN" sz="2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524000" y="380940"/>
                <a:ext cx="9144000" cy="457260"/>
              </a:xfrm>
              <a:prstGeom prst="rect">
                <a:avLst/>
              </a:prstGeom>
              <a:blipFill>
                <a:blip r:embed="rId3"/>
                <a:stretch>
                  <a:fillRect l="-600" t="-6579" r="-133" b="-102368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2396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 calcmode="lin" valueType="num">
                                      <p:cBhvr additive="base">
                                        <p:cTn id="5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10" end="10"/>
                                            </p:txEl>
                                          </p:spTgt>
                                        </p:tgtEl>
                                        <p:attrNameLst>
                                          <p:attrName>style.visibility</p:attrName>
                                        </p:attrNameLst>
                                      </p:cBhvr>
                                      <p:to>
                                        <p:strVal val="visible"/>
                                      </p:to>
                                    </p:set>
                                    <p:anim calcmode="lin" valueType="num">
                                      <p:cBhvr additive="base">
                                        <p:cTn id="6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78</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Gom cụm dữ liệu {7}</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447800" y="685800"/>
                <a:ext cx="9144000" cy="457260"/>
              </a:xfrm>
              <a:prstGeom prst="rect">
                <a:avLst/>
              </a:prstGeom>
              <a:noFill/>
              <a:ln w="9525">
                <a:noFill/>
                <a:miter lim="800000"/>
                <a:headEnd/>
                <a:tailEnd/>
              </a:ln>
            </p:spPr>
            <p:txBody>
              <a:bodyPr/>
              <a:lstStyle/>
              <a:p>
                <a:pPr marL="800100" lvl="1" indent="-342900" algn="just">
                  <a:buFont typeface="Wingdings" pitchFamily="2" charset="2"/>
                  <a:buChar char="§"/>
                </a:pPr>
                <a:r>
                  <a:rPr lang="en-US" dirty="0">
                    <a:solidFill>
                      <a:srgbClr val="0070C0"/>
                    </a:solidFill>
                  </a:rPr>
                  <a:t>Mỗi </a:t>
                </a:r>
                <a:r>
                  <a:rPr lang="en-US" dirty="0" err="1">
                    <a:solidFill>
                      <a:srgbClr val="0070C0"/>
                    </a:solidFill>
                  </a:rPr>
                  <a:t>thuộc</a:t>
                </a:r>
                <a:r>
                  <a:rPr lang="en-US" dirty="0">
                    <a:solidFill>
                      <a:srgbClr val="0070C0"/>
                    </a:solidFill>
                  </a:rPr>
                  <a:t> </a:t>
                </a:r>
                <a:r>
                  <a:rPr lang="en-US" dirty="0" err="1">
                    <a:solidFill>
                      <a:srgbClr val="0070C0"/>
                    </a:solidFill>
                  </a:rPr>
                  <a:t>tính</a:t>
                </a:r>
                <a:r>
                  <a:rPr lang="en-US" dirty="0">
                    <a:solidFill>
                      <a:srgbClr val="0070C0"/>
                    </a:solidFill>
                  </a:rPr>
                  <a:t> </a:t>
                </a:r>
                <a:r>
                  <a:rPr lang="en-US" dirty="0" err="1">
                    <a:solidFill>
                      <a:srgbClr val="0070C0"/>
                    </a:solidFill>
                  </a:rPr>
                  <a:t>được</a:t>
                </a:r>
                <a:r>
                  <a:rPr lang="en-US" dirty="0">
                    <a:solidFill>
                      <a:srgbClr val="0070C0"/>
                    </a:solidFill>
                  </a:rPr>
                  <a:t> </a:t>
                </a:r>
                <a:r>
                  <a:rPr lang="en-US" dirty="0" err="1">
                    <a:solidFill>
                      <a:srgbClr val="0070C0"/>
                    </a:solidFill>
                  </a:rPr>
                  <a:t>gán</a:t>
                </a:r>
                <a:r>
                  <a:rPr lang="en-US" dirty="0">
                    <a:solidFill>
                      <a:srgbClr val="0070C0"/>
                    </a:solidFill>
                  </a:rPr>
                  <a:t> </a:t>
                </a:r>
                <a:r>
                  <a:rPr lang="en-US" dirty="0" err="1">
                    <a:solidFill>
                      <a:srgbClr val="0070C0"/>
                    </a:solidFill>
                  </a:rPr>
                  <a:t>trọng</a:t>
                </a:r>
                <a:r>
                  <a:rPr lang="en-US" dirty="0">
                    <a:solidFill>
                      <a:srgbClr val="0070C0"/>
                    </a:solidFill>
                  </a:rPr>
                  <a:t> </a:t>
                </a:r>
                <a:r>
                  <a:rPr lang="en-US" dirty="0" err="1">
                    <a:solidFill>
                      <a:srgbClr val="0070C0"/>
                    </a:solidFill>
                  </a:rPr>
                  <a:t>số</a:t>
                </a:r>
                <a:r>
                  <a:rPr lang="en-US" dirty="0">
                    <a:solidFill>
                      <a:srgbClr val="0070C0"/>
                    </a:solidFill>
                  </a:rPr>
                  <a:t>, </a:t>
                </a:r>
                <a:r>
                  <a:rPr lang="en-US" dirty="0" err="1">
                    <a:solidFill>
                      <a:srgbClr val="0070C0"/>
                    </a:solidFill>
                  </a:rPr>
                  <a:t>khi</a:t>
                </a:r>
                <a:r>
                  <a:rPr lang="en-US" dirty="0">
                    <a:solidFill>
                      <a:srgbClr val="0070C0"/>
                    </a:solidFill>
                  </a:rPr>
                  <a:t> </a:t>
                </a:r>
                <a:r>
                  <a:rPr lang="en-US" dirty="0" err="1">
                    <a:solidFill>
                      <a:srgbClr val="0070C0"/>
                    </a:solidFill>
                  </a:rPr>
                  <a:t>đó</a:t>
                </a:r>
                <a:r>
                  <a:rPr lang="en-US" dirty="0">
                    <a:solidFill>
                      <a:srgbClr val="0070C0"/>
                    </a:solidFill>
                  </a:rPr>
                  <a:t> </a:t>
                </a:r>
                <a:r>
                  <a:rPr lang="en-US" dirty="0" err="1">
                    <a:solidFill>
                      <a:srgbClr val="0070C0"/>
                    </a:solidFill>
                  </a:rPr>
                  <a:t>khoảng</a:t>
                </a:r>
                <a:r>
                  <a:rPr lang="en-US" dirty="0">
                    <a:solidFill>
                      <a:srgbClr val="0070C0"/>
                    </a:solidFill>
                  </a:rPr>
                  <a:t> </a:t>
                </a:r>
                <a:r>
                  <a:rPr lang="en-US" dirty="0" err="1">
                    <a:solidFill>
                      <a:srgbClr val="0070C0"/>
                    </a:solidFill>
                  </a:rPr>
                  <a:t>cách</a:t>
                </a:r>
                <a:r>
                  <a:rPr lang="en-US" dirty="0">
                    <a:solidFill>
                      <a:srgbClr val="0070C0"/>
                    </a:solidFill>
                  </a:rPr>
                  <a:t> Euclide </a:t>
                </a:r>
                <a:r>
                  <a:rPr lang="en-US" dirty="0" err="1">
                    <a:solidFill>
                      <a:srgbClr val="0070C0"/>
                    </a:solidFill>
                  </a:rPr>
                  <a:t>như</a:t>
                </a:r>
                <a:r>
                  <a:rPr lang="en-US" dirty="0">
                    <a:solidFill>
                      <a:srgbClr val="0070C0"/>
                    </a:solidFill>
                  </a:rPr>
                  <a:t> </a:t>
                </a:r>
                <a:r>
                  <a:rPr lang="en-US" dirty="0" err="1">
                    <a:solidFill>
                      <a:srgbClr val="0070C0"/>
                    </a:solidFill>
                  </a:rPr>
                  <a:t>sau</a:t>
                </a:r>
                <a:endParaRPr lang="en-US" dirty="0">
                  <a:solidFill>
                    <a:srgbClr val="0070C0"/>
                  </a:solidFill>
                </a:endParaRPr>
              </a:p>
              <a:p>
                <a:pPr lvl="2" algn="just"/>
                <a14:m>
                  <m:oMathPara xmlns:m="http://schemas.openxmlformats.org/officeDocument/2006/math">
                    <m:oMathParaPr>
                      <m:jc m:val="left"/>
                    </m:oMathParaPr>
                    <m:oMath xmlns:m="http://schemas.openxmlformats.org/officeDocument/2006/math">
                      <m:r>
                        <m:rPr>
                          <m:sty m:val="p"/>
                        </m:rPr>
                        <a:rPr lang="en-US">
                          <a:solidFill>
                            <a:srgbClr val="0070C0"/>
                          </a:solidFill>
                          <a:latin typeface="Cambria Math" panose="02040503050406030204" pitchFamily="18" charset="0"/>
                        </a:rPr>
                        <m:t>d</m:t>
                      </m:r>
                      <m:d>
                        <m:dPr>
                          <m:ctrlPr>
                            <a:rPr lang="en-US" i="1">
                              <a:solidFill>
                                <a:srgbClr val="0070C0"/>
                              </a:solidFill>
                              <a:latin typeface="Cambria Math" panose="02040503050406030204" pitchFamily="18" charset="0"/>
                            </a:rPr>
                          </m:ctrlPr>
                        </m:dPr>
                        <m:e>
                          <m:r>
                            <m:rPr>
                              <m:sty m:val="p"/>
                            </m:rPr>
                            <a:rPr lang="en-US">
                              <a:solidFill>
                                <a:srgbClr val="0070C0"/>
                              </a:solidFill>
                              <a:latin typeface="Cambria Math" panose="02040503050406030204" pitchFamily="18" charset="0"/>
                            </a:rPr>
                            <m:t>i</m:t>
                          </m:r>
                          <m:r>
                            <a:rPr lang="en-US">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j</m:t>
                          </m:r>
                        </m:e>
                      </m:d>
                      <m:r>
                        <a:rPr lang="en-US">
                          <a:solidFill>
                            <a:srgbClr val="0070C0"/>
                          </a:solidFill>
                          <a:latin typeface="Cambria Math" panose="02040503050406030204" pitchFamily="18" charset="0"/>
                        </a:rPr>
                        <m:t>=</m:t>
                      </m:r>
                      <m:rad>
                        <m:radPr>
                          <m:degHide m:val="on"/>
                          <m:ctrlPr>
                            <a:rPr lang="en-US" i="1">
                              <a:solidFill>
                                <a:srgbClr val="0070C0"/>
                              </a:solidFill>
                              <a:latin typeface="Cambria Math" panose="02040503050406030204" pitchFamily="18" charset="0"/>
                            </a:rPr>
                          </m:ctrlPr>
                        </m:radPr>
                        <m:deg/>
                        <m:e>
                          <m:nary>
                            <m:naryPr>
                              <m:chr m:val="∑"/>
                              <m:ctrlPr>
                                <a:rPr lang="en-US"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k</m:t>
                              </m:r>
                              <m:r>
                                <a:rPr lang="en-US">
                                  <a:solidFill>
                                    <a:srgbClr val="0070C0"/>
                                  </a:solidFill>
                                  <a:latin typeface="Cambria Math" panose="02040503050406030204" pitchFamily="18" charset="0"/>
                                </a:rPr>
                                <m:t>=1</m:t>
                              </m:r>
                            </m:sub>
                            <m:sup>
                              <m:r>
                                <m:rPr>
                                  <m:sty m:val="p"/>
                                </m:rPr>
                                <a:rPr lang="en-US">
                                  <a:solidFill>
                                    <a:srgbClr val="0070C0"/>
                                  </a:solidFill>
                                  <a:latin typeface="Cambria Math" panose="02040503050406030204" pitchFamily="18" charset="0"/>
                                </a:rPr>
                                <m:t>n</m:t>
                              </m:r>
                            </m:sup>
                            <m:e>
                              <m:sSup>
                                <m:sSupPr>
                                  <m:ctrlPr>
                                    <a:rPr lang="en-US" i="1">
                                      <a:solidFill>
                                        <a:srgbClr val="0070C0"/>
                                      </a:solidFill>
                                      <a:latin typeface="Cambria Math" panose="02040503050406030204" pitchFamily="18" charset="0"/>
                                    </a:rPr>
                                  </m:ctrlPr>
                                </m:sSup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w</m:t>
                                      </m:r>
                                    </m:e>
                                    <m:sub>
                                      <m:r>
                                        <m:rPr>
                                          <m:sty m:val="p"/>
                                        </m:rPr>
                                        <a:rPr lang="en-US">
                                          <a:solidFill>
                                            <a:srgbClr val="0070C0"/>
                                          </a:solidFill>
                                          <a:latin typeface="Cambria Math" panose="02040503050406030204" pitchFamily="18" charset="0"/>
                                        </a:rPr>
                                        <m:t>i</m:t>
                                      </m:r>
                                    </m:sub>
                                  </m:sSub>
                                  <m:d>
                                    <m:dPr>
                                      <m:begChr m:val="|"/>
                                      <m:endChr m:val="|"/>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i</m:t>
                                              </m:r>
                                            </m:e>
                                            <m:sub>
                                              <m:r>
                                                <m:rPr>
                                                  <m:sty m:val="p"/>
                                                </m:rPr>
                                                <a:rPr lang="en-US">
                                                  <a:solidFill>
                                                    <a:srgbClr val="0070C0"/>
                                                  </a:solidFill>
                                                  <a:latin typeface="Cambria Math" panose="02040503050406030204" pitchFamily="18" charset="0"/>
                                                </a:rPr>
                                                <m:t>k</m:t>
                                              </m:r>
                                            </m:sub>
                                          </m:sSub>
                                        </m:sub>
                                      </m:sSub>
                                      <m:r>
                                        <a:rPr lang="en-US">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x</m:t>
                                          </m:r>
                                        </m:e>
                                        <m:sub>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j</m:t>
                                              </m:r>
                                            </m:e>
                                            <m:sub>
                                              <m:r>
                                                <m:rPr>
                                                  <m:sty m:val="p"/>
                                                </m:rPr>
                                                <a:rPr lang="en-US">
                                                  <a:solidFill>
                                                    <a:srgbClr val="0070C0"/>
                                                  </a:solidFill>
                                                  <a:latin typeface="Cambria Math" panose="02040503050406030204" pitchFamily="18" charset="0"/>
                                                </a:rPr>
                                                <m:t>k</m:t>
                                              </m:r>
                                            </m:sub>
                                          </m:sSub>
                                        </m:sub>
                                      </m:sSub>
                                    </m:e>
                                  </m:d>
                                </m:e>
                                <m:sup>
                                  <m:r>
                                    <a:rPr lang="en-US" i="1">
                                      <a:solidFill>
                                        <a:srgbClr val="0070C0"/>
                                      </a:solidFill>
                                      <a:latin typeface="Cambria Math" panose="02040503050406030204" pitchFamily="18" charset="0"/>
                                    </a:rPr>
                                    <m:t>2</m:t>
                                  </m:r>
                                </m:sup>
                              </m:sSup>
                            </m:e>
                          </m:nary>
                        </m:e>
                      </m:rad>
                    </m:oMath>
                  </m:oMathPara>
                </a14:m>
                <a:endParaRPr lang="vi-VN" sz="2000" dirty="0">
                  <a:solidFill>
                    <a:srgbClr val="0070C0"/>
                  </a:solidFill>
                </a:endParaRPr>
              </a:p>
              <a:p>
                <a:pPr marL="342900" indent="-342900" algn="just">
                  <a:buFont typeface="Arial" panose="020B0604020202020204" pitchFamily="34" charset="0"/>
                  <a:buChar char="•"/>
                </a:pPr>
                <a:r>
                  <a:rPr lang="vi-VN" sz="2000" dirty="0">
                    <a:solidFill>
                      <a:srgbClr val="0070C0"/>
                    </a:solidFill>
                  </a:rPr>
                  <a:t>Gom cụm bằng phân hoạch là phương pháp đơn giản và nền tảng nhất trong số các phương pháp gom cụm</a:t>
                </a:r>
              </a:p>
              <a:p>
                <a:pPr marL="800100" lvl="1" indent="-342900" algn="just">
                  <a:buFont typeface="Wingdings" pitchFamily="2" charset="2"/>
                  <a:buChar char="§"/>
                </a:pPr>
                <a:r>
                  <a:rPr lang="vi-VN" dirty="0">
                    <a:solidFill>
                      <a:srgbClr val="0070C0"/>
                    </a:solidFill>
                  </a:rPr>
                  <a:t>Ý tưởng: phân hoạch một CSDL gồm n đối tượng thành tập k cụm (với k cho trước) sao cho</a:t>
                </a:r>
              </a:p>
              <a:p>
                <a:pPr marL="1257300" lvl="2" indent="-342900" algn="just">
                  <a:buFont typeface="Wingdings" pitchFamily="2" charset="2"/>
                  <a:buChar char="q"/>
                </a:pPr>
                <a:r>
                  <a:rPr lang="vi-VN" dirty="0">
                    <a:solidFill>
                      <a:srgbClr val="0070C0"/>
                    </a:solidFill>
                  </a:rPr>
                  <a:t>Mỗi cụm chứa ít nhất một đối tượng </a:t>
                </a:r>
              </a:p>
              <a:p>
                <a:pPr marL="1257300" lvl="2" indent="-342900" algn="just">
                  <a:buFont typeface="Wingdings" pitchFamily="2" charset="2"/>
                  <a:buChar char="q"/>
                </a:pPr>
                <a:r>
                  <a:rPr lang="vi-VN" dirty="0">
                    <a:solidFill>
                      <a:srgbClr val="0070C0"/>
                    </a:solidFill>
                  </a:rPr>
                  <a:t>Mỗi đối tượng thuộc về một cụm duy nhất</a:t>
                </a:r>
                <a:endParaRPr lang="vi-VN" sz="2000" dirty="0">
                  <a:solidFill>
                    <a:srgbClr val="0070C0"/>
                  </a:solidFill>
                </a:endParaRPr>
              </a:p>
              <a:p>
                <a:pPr marL="342900" indent="-342900" algn="just">
                  <a:buFont typeface="Arial" panose="020B0604020202020204" pitchFamily="34" charset="0"/>
                  <a:buChar char="•"/>
                </a:pPr>
                <a:r>
                  <a:rPr lang="vi-VN" sz="2000" dirty="0">
                    <a:solidFill>
                      <a:srgbClr val="0070C0"/>
                    </a:solidFill>
                  </a:rPr>
                  <a:t>Các phương pháp tiếp cận phân hoạch</a:t>
                </a:r>
              </a:p>
              <a:p>
                <a:pPr marL="800100" lvl="1" indent="-342900" algn="just">
                  <a:buFont typeface="Wingdings" pitchFamily="2" charset="2"/>
                  <a:buChar char="§"/>
                </a:pPr>
                <a:r>
                  <a:rPr lang="vi-VN" dirty="0">
                    <a:solidFill>
                      <a:srgbClr val="0070C0"/>
                    </a:solidFill>
                  </a:rPr>
                  <a:t>Tối ưu toàn cục bằng vét cạn: có thể có </a:t>
                </a:r>
                <a14:m>
                  <m:oMath xmlns:m="http://schemas.openxmlformats.org/officeDocument/2006/math">
                    <m:d>
                      <m:dPr>
                        <m:ctrlPr>
                          <a:rPr lang="en-VN" sz="1600" i="1">
                            <a:solidFill>
                              <a:srgbClr val="0070C0"/>
                            </a:solidFill>
                            <a:latin typeface="Cambria Math" panose="02040503050406030204" pitchFamily="18" charset="0"/>
                          </a:rPr>
                        </m:ctrlPr>
                      </m:dPr>
                      <m:e>
                        <m:sSup>
                          <m:sSupPr>
                            <m:ctrlPr>
                              <a:rPr lang="en-VN" sz="1600" i="1">
                                <a:solidFill>
                                  <a:srgbClr val="0070C0"/>
                                </a:solidFill>
                                <a:latin typeface="Cambria Math" panose="02040503050406030204" pitchFamily="18" charset="0"/>
                              </a:rPr>
                            </m:ctrlPr>
                          </m:sSupPr>
                          <m:e>
                            <m:r>
                              <m:rPr>
                                <m:sty m:val="p"/>
                              </m:rPr>
                              <a:rPr lang="vi-VN" sz="1600">
                                <a:solidFill>
                                  <a:srgbClr val="0070C0"/>
                                </a:solidFill>
                                <a:latin typeface="Cambria Math" panose="02040503050406030204" pitchFamily="18" charset="0"/>
                              </a:rPr>
                              <m:t>k</m:t>
                            </m:r>
                          </m:e>
                          <m:sup>
                            <m:r>
                              <m:rPr>
                                <m:sty m:val="p"/>
                              </m:rPr>
                              <a:rPr lang="vi-VN" sz="1600">
                                <a:solidFill>
                                  <a:srgbClr val="0070C0"/>
                                </a:solidFill>
                                <a:latin typeface="Cambria Math" panose="02040503050406030204" pitchFamily="18" charset="0"/>
                              </a:rPr>
                              <m:t>n</m:t>
                            </m:r>
                          </m:sup>
                        </m:sSup>
                        <m:r>
                          <a:rPr lang="vi-VN" sz="1600" i="1">
                            <a:solidFill>
                              <a:srgbClr val="0070C0"/>
                            </a:solidFill>
                            <a:latin typeface="Cambria Math" panose="02040503050406030204" pitchFamily="18" charset="0"/>
                          </a:rPr>
                          <m:t>−</m:t>
                        </m:r>
                        <m:sSup>
                          <m:sSupPr>
                            <m:ctrlPr>
                              <a:rPr lang="en-VN" sz="1600" i="1">
                                <a:solidFill>
                                  <a:srgbClr val="0070C0"/>
                                </a:solidFill>
                                <a:latin typeface="Cambria Math" panose="02040503050406030204" pitchFamily="18" charset="0"/>
                              </a:rPr>
                            </m:ctrlPr>
                          </m:sSupPr>
                          <m:e>
                            <m:d>
                              <m:dPr>
                                <m:ctrlPr>
                                  <a:rPr lang="en-VN" sz="1600" i="1">
                                    <a:solidFill>
                                      <a:srgbClr val="0070C0"/>
                                    </a:solidFill>
                                    <a:latin typeface="Cambria Math" panose="02040503050406030204" pitchFamily="18" charset="0"/>
                                  </a:rPr>
                                </m:ctrlPr>
                              </m:dPr>
                              <m:e>
                                <m:r>
                                  <m:rPr>
                                    <m:sty m:val="p"/>
                                  </m:rPr>
                                  <a:rPr lang="vi-VN" sz="1600">
                                    <a:solidFill>
                                      <a:srgbClr val="0070C0"/>
                                    </a:solidFill>
                                    <a:latin typeface="Cambria Math" panose="02040503050406030204" pitchFamily="18" charset="0"/>
                                  </a:rPr>
                                  <m:t>k</m:t>
                                </m:r>
                                <m:r>
                                  <a:rPr lang="vi-VN" sz="1600" i="1">
                                    <a:solidFill>
                                      <a:srgbClr val="0070C0"/>
                                    </a:solidFill>
                                    <a:latin typeface="Cambria Math" panose="02040503050406030204" pitchFamily="18" charset="0"/>
                                  </a:rPr>
                                  <m:t>−</m:t>
                                </m:r>
                                <m:r>
                                  <a:rPr lang="vi-VN" sz="1600">
                                    <a:solidFill>
                                      <a:srgbClr val="0070C0"/>
                                    </a:solidFill>
                                    <a:latin typeface="Cambria Math" panose="02040503050406030204" pitchFamily="18" charset="0"/>
                                  </a:rPr>
                                  <m:t>1</m:t>
                                </m:r>
                              </m:e>
                            </m:d>
                          </m:e>
                          <m:sup>
                            <m:r>
                              <m:rPr>
                                <m:sty m:val="p"/>
                              </m:rPr>
                              <a:rPr lang="vi-VN" sz="1600">
                                <a:solidFill>
                                  <a:srgbClr val="0070C0"/>
                                </a:solidFill>
                                <a:latin typeface="Cambria Math" panose="02040503050406030204" pitchFamily="18" charset="0"/>
                              </a:rPr>
                              <m:t>n</m:t>
                            </m:r>
                          </m:sup>
                        </m:sSup>
                        <m:r>
                          <a:rPr lang="vi-VN" sz="1600" i="1">
                            <a:solidFill>
                              <a:srgbClr val="0070C0"/>
                            </a:solidFill>
                            <a:latin typeface="Cambria Math" panose="02040503050406030204" pitchFamily="18" charset="0"/>
                          </a:rPr>
                          <m:t>−</m:t>
                        </m:r>
                        <m:r>
                          <a:rPr lang="vi-VN" sz="1600">
                            <a:solidFill>
                              <a:srgbClr val="0070C0"/>
                            </a:solidFill>
                            <a:latin typeface="Cambria Math" panose="02040503050406030204" pitchFamily="18" charset="0"/>
                          </a:rPr>
                          <m:t>…</m:t>
                        </m:r>
                        <m:r>
                          <a:rPr lang="vi-VN" sz="1600" i="1">
                            <a:solidFill>
                              <a:srgbClr val="0070C0"/>
                            </a:solidFill>
                            <a:latin typeface="Cambria Math" panose="02040503050406030204" pitchFamily="18" charset="0"/>
                          </a:rPr>
                          <m:t>−</m:t>
                        </m:r>
                        <m:r>
                          <a:rPr lang="vi-VN" sz="1600">
                            <a:solidFill>
                              <a:srgbClr val="0070C0"/>
                            </a:solidFill>
                            <a:latin typeface="Cambria Math" panose="02040503050406030204" pitchFamily="18" charset="0"/>
                          </a:rPr>
                          <m:t>1</m:t>
                        </m:r>
                      </m:e>
                    </m:d>
                  </m:oMath>
                </a14:m>
                <a:r>
                  <a:rPr lang="en-VN" dirty="0">
                    <a:solidFill>
                      <a:srgbClr val="0070C0"/>
                    </a:solidFill>
                  </a:rPr>
                  <a:t> </a:t>
                </a:r>
                <a:r>
                  <a:rPr lang="vi-VN" dirty="0">
                    <a:solidFill>
                      <a:srgbClr val="0070C0"/>
                    </a:solidFill>
                  </a:rPr>
                  <a:t>khả năng phân hoạch khác nhau</a:t>
                </a:r>
              </a:p>
              <a:p>
                <a:pPr lvl="2" algn="just"/>
                <a:r>
                  <a:rPr lang="vi-VN" dirty="0">
                    <a:solidFill>
                      <a:srgbClr val="0070C0"/>
                    </a:solidFill>
                  </a:rPr>
                  <a:t>→ Số quá lớn nếu n là khá lớn → khó có thể thực hiện được</a:t>
                </a:r>
              </a:p>
              <a:p>
                <a:pPr marL="800100" lvl="1" indent="-342900" algn="just">
                  <a:buFont typeface="Wingdings" pitchFamily="2" charset="2"/>
                  <a:buChar char="§"/>
                </a:pPr>
                <a:r>
                  <a:rPr lang="vi-VN" dirty="0">
                    <a:solidFill>
                      <a:srgbClr val="0070C0"/>
                    </a:solidFill>
                  </a:rPr>
                  <a:t>Các phương pháp heuristic</a:t>
                </a:r>
              </a:p>
              <a:p>
                <a:pPr marL="1257300" lvl="2" indent="-342900" algn="just">
                  <a:buFont typeface="Wingdings" pitchFamily="2" charset="2"/>
                  <a:buChar char="q"/>
                </a:pPr>
                <a:r>
                  <a:rPr lang="vi-VN" dirty="0">
                    <a:solidFill>
                      <a:srgbClr val="0070C0"/>
                    </a:solidFill>
                  </a:rPr>
                  <a:t>k – means: mỗi cụm được đại diện bằng trọng tâm của cụm</a:t>
                </a:r>
              </a:p>
              <a:p>
                <a:pPr marL="1257300" lvl="2" indent="-342900" algn="just">
                  <a:buFont typeface="Wingdings" pitchFamily="2" charset="2"/>
                  <a:buChar char="q"/>
                </a:pPr>
                <a:r>
                  <a:rPr lang="vi-VN" dirty="0">
                    <a:solidFill>
                      <a:srgbClr val="0070C0"/>
                    </a:solidFill>
                  </a:rPr>
                  <a:t>k – medoids (còn được gọi là PAM – (partition around medoids): mỗi cụm được đại diện bởi một đối tượng của cụm</a:t>
                </a:r>
              </a:p>
              <a:p>
                <a:pPr marL="342900" indent="-342900" algn="just">
                  <a:buFont typeface="Arial" panose="020B0604020202020204" pitchFamily="34" charset="0"/>
                  <a:buChar char="•"/>
                </a:pPr>
                <a:endParaRPr lang="vi-VN" sz="2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447800" y="685800"/>
                <a:ext cx="9144000" cy="457260"/>
              </a:xfrm>
              <a:prstGeom prst="rect">
                <a:avLst/>
              </a:prstGeom>
              <a:blipFill>
                <a:blip r:embed="rId3"/>
                <a:stretch>
                  <a:fillRect l="-600" t="-8000" r="-667" b="-11000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029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79</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means {1}</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9144000" cy="457260"/>
              </a:xfrm>
              <a:prstGeom prst="rect">
                <a:avLst/>
              </a:prstGeom>
              <a:noFill/>
              <a:ln w="9525">
                <a:noFill/>
                <a:miter lim="800000"/>
                <a:headEnd/>
                <a:tailEnd/>
              </a:ln>
            </p:spPr>
            <p:txBody>
              <a:bodyPr/>
              <a:lstStyle/>
              <a:p>
                <a:pPr marL="342900" indent="-342900" algn="just">
                  <a:buFont typeface="Arial" panose="020B0604020202020204" pitchFamily="34" charset="0"/>
                  <a:buChar char="•"/>
                </a:pPr>
                <a:r>
                  <a:rPr lang="en-US" sz="2400" dirty="0">
                    <a:solidFill>
                      <a:srgbClr val="0070C0"/>
                    </a:solidFill>
                  </a:rPr>
                  <a:t>Mô </a:t>
                </a:r>
                <a:r>
                  <a:rPr lang="en-US" sz="2400" dirty="0" err="1">
                    <a:solidFill>
                      <a:srgbClr val="0070C0"/>
                    </a:solidFill>
                  </a:rPr>
                  <a:t>tả</a:t>
                </a:r>
                <a:r>
                  <a:rPr lang="en-US" sz="2400" dirty="0">
                    <a:solidFill>
                      <a:srgbClr val="0070C0"/>
                    </a:solidFill>
                  </a:rPr>
                  <a:t> </a:t>
                </a:r>
                <a:r>
                  <a:rPr lang="en-US" sz="2400" dirty="0" err="1">
                    <a:solidFill>
                      <a:srgbClr val="0070C0"/>
                    </a:solidFill>
                  </a:rPr>
                  <a:t>bài</a:t>
                </a:r>
                <a:r>
                  <a:rPr lang="en-US" sz="2400" dirty="0">
                    <a:solidFill>
                      <a:srgbClr val="0070C0"/>
                    </a:solidFill>
                  </a:rPr>
                  <a:t> </a:t>
                </a:r>
                <a:r>
                  <a:rPr lang="en-US" sz="2400" dirty="0" err="1">
                    <a:solidFill>
                      <a:srgbClr val="0070C0"/>
                    </a:solidFill>
                  </a:rPr>
                  <a:t>toán</a:t>
                </a:r>
                <a:endParaRPr lang="en-US" sz="2400" dirty="0">
                  <a:solidFill>
                    <a:srgbClr val="0070C0"/>
                  </a:solidFill>
                </a:endParaRPr>
              </a:p>
              <a:p>
                <a:pPr marL="800100" lvl="1" indent="-342900" algn="just">
                  <a:buFont typeface="Wingdings" pitchFamily="2" charset="2"/>
                  <a:buChar char="§"/>
                </a:pPr>
                <a:r>
                  <a:rPr lang="en-US" sz="2000" dirty="0" err="1">
                    <a:solidFill>
                      <a:srgbClr val="0070C0"/>
                    </a:solidFill>
                  </a:rPr>
                  <a:t>Giả</a:t>
                </a:r>
                <a:r>
                  <a:rPr lang="vi-VN" sz="2000" dirty="0">
                    <a:solidFill>
                      <a:srgbClr val="0070C0"/>
                    </a:solidFill>
                  </a:rPr>
                  <a:t> sử tập dữ liệu D có n đối tượng</a:t>
                </a:r>
              </a:p>
              <a:p>
                <a:pPr marL="800100" lvl="1" indent="-342900" algn="just">
                  <a:buFont typeface="Wingdings" pitchFamily="2" charset="2"/>
                  <a:buChar char="§"/>
                </a:pPr>
                <a:r>
                  <a:rPr lang="vi-VN" sz="2000" dirty="0">
                    <a:solidFill>
                      <a:srgbClr val="0070C0"/>
                    </a:solidFill>
                  </a:rPr>
                  <a:t>Cần phân hoạch các đối tượng của D thành k cụm</a:t>
                </a:r>
                <a:endParaRPr lang="en-US" sz="2000" dirty="0">
                  <a:solidFill>
                    <a:srgbClr val="0070C0"/>
                  </a:solidFill>
                </a:endParaRPr>
              </a:p>
              <a:p>
                <a:pPr lvl="2" algn="just"/>
                <a:r>
                  <a:rPr lang="vi-VN" sz="2000" dirty="0">
                    <a:solidFill>
                      <a:srgbClr val="0070C0"/>
                    </a:solidFill>
                  </a:rPr>
                  <a:t>C</a:t>
                </a:r>
                <a:r>
                  <a:rPr lang="vi-VN" sz="2000" baseline="-25000" dirty="0">
                    <a:solidFill>
                      <a:srgbClr val="0070C0"/>
                    </a:solidFill>
                  </a:rPr>
                  <a:t>1</a:t>
                </a:r>
                <a:r>
                  <a:rPr lang="vi-VN" sz="2000" dirty="0">
                    <a:solidFill>
                      <a:srgbClr val="0070C0"/>
                    </a:solidFill>
                  </a:rPr>
                  <a:t>, …, C</a:t>
                </a:r>
                <a:r>
                  <a:rPr lang="vi-VN" sz="2000" baseline="-25000" dirty="0">
                    <a:solidFill>
                      <a:srgbClr val="0070C0"/>
                    </a:solidFill>
                  </a:rPr>
                  <a:t>k</a:t>
                </a:r>
                <a:r>
                  <a:rPr lang="vi-VN" sz="2000" dirty="0">
                    <a:solidFill>
                      <a:srgbClr val="0070C0"/>
                    </a:solidFill>
                  </a:rPr>
                  <a:t> với </a:t>
                </a:r>
                <a14:m>
                  <m:oMath xmlns:m="http://schemas.openxmlformats.org/officeDocument/2006/math">
                    <m:sSub>
                      <m:sSubPr>
                        <m:ctrlPr>
                          <a:rPr lang="vi-VN" sz="2000"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r>
                      <a:rPr lang="vi-VN" sz="2000" i="1">
                        <a:solidFill>
                          <a:srgbClr val="0070C0"/>
                        </a:solidFill>
                        <a:latin typeface="Cambria Math" panose="02040503050406030204" pitchFamily="18" charset="0"/>
                        <a:ea typeface="Cambria Math" panose="02040503050406030204" pitchFamily="18" charset="0"/>
                      </a:rPr>
                      <m:t>⊂</m:t>
                    </m:r>
                    <m:r>
                      <m:rPr>
                        <m:sty m:val="p"/>
                      </m:rPr>
                      <a:rPr lang="vi-VN" sz="2000" i="1">
                        <a:solidFill>
                          <a:srgbClr val="0070C0"/>
                        </a:solidFill>
                        <a:latin typeface="Cambria Math" panose="02040503050406030204" pitchFamily="18" charset="0"/>
                        <a:ea typeface="Cambria Math" panose="02040503050406030204" pitchFamily="18" charset="0"/>
                      </a:rPr>
                      <m:t>D</m:t>
                    </m:r>
                    <m:r>
                      <a:rPr lang="vi-VN" sz="2000" i="1">
                        <a:solidFill>
                          <a:srgbClr val="0070C0"/>
                        </a:solidFill>
                        <a:latin typeface="Cambria Math" panose="02040503050406030204" pitchFamily="18" charset="0"/>
                        <a:ea typeface="Cambria Math" panose="02040503050406030204" pitchFamily="18" charset="0"/>
                      </a:rPr>
                      <m:t>, </m:t>
                    </m:r>
                    <m:sSub>
                      <m:sSubPr>
                        <m:ctrlPr>
                          <a:rPr lang="vi-VN" sz="2000" i="1">
                            <a:solidFill>
                              <a:srgbClr val="0070C0"/>
                            </a:solidFill>
                            <a:latin typeface="Cambria Math" panose="02040503050406030204" pitchFamily="18" charset="0"/>
                            <a:ea typeface="Cambria Math" panose="02040503050406030204" pitchFamily="18" charset="0"/>
                          </a:rPr>
                        </m:ctrlPr>
                      </m:sSubPr>
                      <m:e>
                        <m:r>
                          <m:rPr>
                            <m:sty m:val="p"/>
                          </m:rPr>
                          <a:rPr lang="vi-VN" sz="2000" i="1">
                            <a:solidFill>
                              <a:srgbClr val="0070C0"/>
                            </a:solidFill>
                            <a:latin typeface="Cambria Math" panose="02040503050406030204" pitchFamily="18" charset="0"/>
                            <a:ea typeface="Cambria Math" panose="02040503050406030204" pitchFamily="18" charset="0"/>
                          </a:rPr>
                          <m:t>C</m:t>
                        </m:r>
                      </m:e>
                      <m:sub>
                        <m:r>
                          <m:rPr>
                            <m:sty m:val="p"/>
                          </m:rPr>
                          <a:rPr lang="vi-VN" sz="2000" i="1">
                            <a:solidFill>
                              <a:srgbClr val="0070C0"/>
                            </a:solidFill>
                            <a:latin typeface="Cambria Math" panose="02040503050406030204" pitchFamily="18" charset="0"/>
                            <a:ea typeface="Cambria Math" panose="02040503050406030204" pitchFamily="18" charset="0"/>
                          </a:rPr>
                          <m:t>i</m:t>
                        </m:r>
                      </m:sub>
                    </m:sSub>
                    <m:r>
                      <a:rPr lang="vi-VN" sz="2000" i="1">
                        <a:solidFill>
                          <a:srgbClr val="0070C0"/>
                        </a:solidFill>
                        <a:latin typeface="Cambria Math" panose="02040503050406030204" pitchFamily="18" charset="0"/>
                        <a:ea typeface="Cambria Math" panose="02040503050406030204" pitchFamily="18" charset="0"/>
                      </a:rPr>
                      <m:t>∩</m:t>
                    </m:r>
                    <m:sSub>
                      <m:sSubPr>
                        <m:ctrlPr>
                          <a:rPr lang="vi-VN" sz="2000" i="1">
                            <a:solidFill>
                              <a:srgbClr val="0070C0"/>
                            </a:solidFill>
                            <a:latin typeface="Cambria Math" panose="02040503050406030204" pitchFamily="18" charset="0"/>
                            <a:ea typeface="Cambria Math" panose="02040503050406030204" pitchFamily="18" charset="0"/>
                          </a:rPr>
                        </m:ctrlPr>
                      </m:sSubPr>
                      <m:e>
                        <m:r>
                          <m:rPr>
                            <m:sty m:val="p"/>
                          </m:rPr>
                          <a:rPr lang="vi-VN" sz="2000" i="1">
                            <a:solidFill>
                              <a:srgbClr val="0070C0"/>
                            </a:solidFill>
                            <a:latin typeface="Cambria Math" panose="02040503050406030204" pitchFamily="18" charset="0"/>
                            <a:ea typeface="Cambria Math" panose="02040503050406030204" pitchFamily="18" charset="0"/>
                          </a:rPr>
                          <m:t>C</m:t>
                        </m:r>
                      </m:e>
                      <m:sub>
                        <m:r>
                          <m:rPr>
                            <m:sty m:val="p"/>
                          </m:rPr>
                          <a:rPr lang="vi-VN" sz="2000" i="1">
                            <a:solidFill>
                              <a:srgbClr val="0070C0"/>
                            </a:solidFill>
                            <a:latin typeface="Cambria Math" panose="02040503050406030204" pitchFamily="18" charset="0"/>
                            <a:ea typeface="Cambria Math" panose="02040503050406030204" pitchFamily="18" charset="0"/>
                          </a:rPr>
                          <m:t>j</m:t>
                        </m:r>
                      </m:sub>
                    </m:sSub>
                    <m:r>
                      <a:rPr lang="vi-VN" sz="2000" i="1">
                        <a:solidFill>
                          <a:srgbClr val="0070C0"/>
                        </a:solidFill>
                        <a:latin typeface="Cambria Math" panose="02040503050406030204" pitchFamily="18" charset="0"/>
                        <a:ea typeface="Cambria Math" panose="02040503050406030204" pitchFamily="18" charset="0"/>
                      </a:rPr>
                      <m:t>=</m:t>
                    </m:r>
                    <m:r>
                      <a:rPr lang="vi-VN" sz="2000" i="1">
                        <a:solidFill>
                          <a:srgbClr val="0070C0"/>
                        </a:solidFill>
                        <a:latin typeface="Cambria Math" panose="02040503050406030204" pitchFamily="18" charset="0"/>
                        <a:ea typeface="Cambria Math" panose="02040503050406030204" pitchFamily="18" charset="0"/>
                      </a:rPr>
                      <m:t>∅</m:t>
                    </m:r>
                    <m:r>
                      <a:rPr lang="vi-VN" sz="2000" i="1">
                        <a:solidFill>
                          <a:srgbClr val="0070C0"/>
                        </a:solidFill>
                        <a:latin typeface="Cambria Math" panose="02040503050406030204" pitchFamily="18" charset="0"/>
                        <a:ea typeface="Cambria Math" panose="02040503050406030204" pitchFamily="18" charset="0"/>
                      </a:rPr>
                      <m:t>, </m:t>
                    </m:r>
                    <m:r>
                      <a:rPr lang="vi-VN" sz="2000" i="1">
                        <a:solidFill>
                          <a:srgbClr val="0070C0"/>
                        </a:solidFill>
                        <a:latin typeface="Cambria Math" panose="02040503050406030204" pitchFamily="18" charset="0"/>
                        <a:ea typeface="Cambria Math" panose="02040503050406030204" pitchFamily="18" charset="0"/>
                      </a:rPr>
                      <m:t>1</m:t>
                    </m:r>
                    <m:r>
                      <a:rPr lang="vi-VN" sz="2000" i="1">
                        <a:solidFill>
                          <a:srgbClr val="0070C0"/>
                        </a:solidFill>
                        <a:latin typeface="Cambria Math" panose="02040503050406030204" pitchFamily="18" charset="0"/>
                        <a:ea typeface="Cambria Math" panose="02040503050406030204" pitchFamily="18" charset="0"/>
                      </a:rPr>
                      <m:t>≤</m:t>
                    </m:r>
                    <m:r>
                      <m:rPr>
                        <m:sty m:val="p"/>
                      </m:rPr>
                      <a:rPr lang="vi-VN" sz="2000" i="1">
                        <a:solidFill>
                          <a:srgbClr val="0070C0"/>
                        </a:solidFill>
                        <a:latin typeface="Cambria Math" panose="02040503050406030204" pitchFamily="18" charset="0"/>
                        <a:ea typeface="Cambria Math" panose="02040503050406030204" pitchFamily="18" charset="0"/>
                      </a:rPr>
                      <m:t>i</m:t>
                    </m:r>
                    <m:r>
                      <a:rPr lang="vi-VN" sz="2000" i="1">
                        <a:solidFill>
                          <a:srgbClr val="0070C0"/>
                        </a:solidFill>
                        <a:latin typeface="Cambria Math" panose="02040503050406030204" pitchFamily="18" charset="0"/>
                        <a:ea typeface="Cambria Math" panose="02040503050406030204" pitchFamily="18" charset="0"/>
                      </a:rPr>
                      <m:t>,</m:t>
                    </m:r>
                    <m:r>
                      <m:rPr>
                        <m:sty m:val="p"/>
                      </m:rPr>
                      <a:rPr lang="vi-VN" sz="2000" i="1">
                        <a:solidFill>
                          <a:srgbClr val="0070C0"/>
                        </a:solidFill>
                        <a:latin typeface="Cambria Math" panose="02040503050406030204" pitchFamily="18" charset="0"/>
                        <a:ea typeface="Cambria Math" panose="02040503050406030204" pitchFamily="18" charset="0"/>
                      </a:rPr>
                      <m:t>j</m:t>
                    </m:r>
                    <m:r>
                      <a:rPr lang="vi-VN" sz="2000" i="1">
                        <a:solidFill>
                          <a:srgbClr val="0070C0"/>
                        </a:solidFill>
                        <a:latin typeface="Cambria Math" panose="02040503050406030204" pitchFamily="18" charset="0"/>
                        <a:ea typeface="Cambria Math" panose="02040503050406030204" pitchFamily="18" charset="0"/>
                      </a:rPr>
                      <m:t>≤</m:t>
                    </m:r>
                    <m:r>
                      <m:rPr>
                        <m:sty m:val="p"/>
                      </m:rPr>
                      <a:rPr lang="vi-VN" sz="2000" i="1">
                        <a:solidFill>
                          <a:srgbClr val="0070C0"/>
                        </a:solidFill>
                        <a:latin typeface="Cambria Math" panose="02040503050406030204" pitchFamily="18" charset="0"/>
                        <a:ea typeface="Cambria Math" panose="02040503050406030204" pitchFamily="18" charset="0"/>
                      </a:rPr>
                      <m:t>k</m:t>
                    </m:r>
                  </m:oMath>
                </a14:m>
                <a:r>
                  <a:rPr lang="vi-VN" sz="2000" dirty="0">
                    <a:solidFill>
                      <a:srgbClr val="0070C0"/>
                    </a:solidFill>
                  </a:rPr>
                  <a:t>, được biểu diễn bằng giá trị trọng tâm (centroid) của nó</a:t>
                </a:r>
              </a:p>
              <a:p>
                <a:pPr marL="342900" indent="-342900" algn="just">
                  <a:buFont typeface="Arial" panose="020B0604020202020204" pitchFamily="34" charset="0"/>
                  <a:buChar char="•"/>
                </a:pPr>
                <a:r>
                  <a:rPr lang="vi-VN" sz="2400" dirty="0">
                    <a:solidFill>
                      <a:srgbClr val="0070C0"/>
                    </a:solidFill>
                  </a:rPr>
                  <a:t>Thuật toán gồm các bước như sau</a:t>
                </a: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524000" y="380940"/>
                <a:ext cx="9144000" cy="457260"/>
              </a:xfrm>
              <a:prstGeom prst="rect">
                <a:avLst/>
              </a:prstGeom>
              <a:blipFill>
                <a:blip r:embed="rId3"/>
                <a:stretch>
                  <a:fillRect l="-867" t="-10526" r="-667" b="-377632"/>
                </a:stretch>
              </a:blipFill>
              <a:ln w="9525">
                <a:noFill/>
                <a:miter lim="800000"/>
                <a:headEnd/>
                <a:tailEnd/>
              </a:ln>
            </p:spPr>
            <p:txBody>
              <a:bodyPr/>
              <a:lstStyle/>
              <a:p>
                <a:r>
                  <a:rPr lang="en-US">
                    <a:noFill/>
                  </a:rPr>
                  <a:t> </a:t>
                </a:r>
              </a:p>
            </p:txBody>
          </p:sp>
        </mc:Fallback>
      </mc:AlternateContent>
      <p:sp>
        <p:nvSpPr>
          <p:cNvPr id="6" name="Text Box 728">
            <a:extLst>
              <a:ext uri="{FF2B5EF4-FFF2-40B4-BE49-F238E27FC236}">
                <a16:creationId xmlns:a16="http://schemas.microsoft.com/office/drawing/2014/main" id="{9071486F-70DA-314B-AD37-EA5EFB72E092}"/>
              </a:ext>
            </a:extLst>
          </p:cNvPr>
          <p:cNvSpPr txBox="1"/>
          <p:nvPr/>
        </p:nvSpPr>
        <p:spPr>
          <a:xfrm>
            <a:off x="1676400" y="2598164"/>
            <a:ext cx="8991600" cy="365023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indent="-457200" algn="just">
              <a:lnSpc>
                <a:spcPct val="150000"/>
              </a:lnSpc>
              <a:spcBef>
                <a:spcPts val="0"/>
              </a:spcBef>
              <a:spcAft>
                <a:spcPts val="0"/>
              </a:spcAft>
              <a:buAutoNum type="arabicParenBoth"/>
            </a:pPr>
            <a:r>
              <a:rPr lang="en-US" sz="2000" dirty="0" err="1">
                <a:solidFill>
                  <a:srgbClr val="0070C0"/>
                </a:solidFill>
                <a:latin typeface="Arial" panose="020B0604020202020204" pitchFamily="34" charset="0"/>
                <a:ea typeface="Times New Roman" panose="02020603050405020304" pitchFamily="18" charset="0"/>
              </a:rPr>
              <a:t>Chọn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ngẫu</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nhiên</a:t>
            </a:r>
            <a:r>
              <a:rPr lang="en-US" sz="2000" dirty="0">
                <a:solidFill>
                  <a:srgbClr val="0070C0"/>
                </a:solidFill>
                <a:latin typeface="Arial" panose="020B0604020202020204" pitchFamily="34" charset="0"/>
                <a:ea typeface="Times New Roman" panose="02020603050405020304" pitchFamily="18" charset="0"/>
              </a:rPr>
              <a:t> k </a:t>
            </a:r>
            <a:r>
              <a:rPr lang="en-US" sz="2000" dirty="0" err="1">
                <a:solidFill>
                  <a:srgbClr val="0070C0"/>
                </a:solidFill>
                <a:latin typeface="Arial" panose="020B0604020202020204" pitchFamily="34" charset="0"/>
                <a:ea typeface="Times New Roman" panose="02020603050405020304" pitchFamily="18" charset="0"/>
              </a:rPr>
              <a:t>đối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tượng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làm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trọng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tâm</a:t>
            </a:r>
            <a:r>
              <a:rPr lang="vi-VN" sz="2000" dirty="0">
                <a:solidFill>
                  <a:srgbClr val="0070C0"/>
                </a:solidFill>
                <a:latin typeface="Arial" panose="020B0604020202020204" pitchFamily="34" charset="0"/>
                <a:ea typeface="Times New Roman" panose="02020603050405020304" pitchFamily="18" charset="0"/>
              </a:rPr>
              <a:t> </a:t>
            </a:r>
            <a:r>
              <a:rPr lang="en-US" sz="2000" dirty="0">
                <a:solidFill>
                  <a:srgbClr val="0070C0"/>
                </a:solidFill>
                <a:latin typeface="Arial" panose="020B0604020202020204" pitchFamily="34" charset="0"/>
                <a:ea typeface="Times New Roman" panose="02020603050405020304" pitchFamily="18" charset="0"/>
              </a:rPr>
              <a:t>ban </a:t>
            </a:r>
            <a:r>
              <a:rPr lang="en-US" sz="2000" dirty="0" err="1">
                <a:solidFill>
                  <a:srgbClr val="0070C0"/>
                </a:solidFill>
                <a:latin typeface="Arial" panose="020B0604020202020204" pitchFamily="34" charset="0"/>
                <a:ea typeface="Times New Roman" panose="02020603050405020304" pitchFamily="18" charset="0"/>
              </a:rPr>
              <a:t>đầu</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của</a:t>
            </a:r>
            <a:r>
              <a:rPr lang="en-US" sz="2000" dirty="0">
                <a:solidFill>
                  <a:srgbClr val="0070C0"/>
                </a:solidFill>
                <a:latin typeface="Arial" panose="020B0604020202020204" pitchFamily="34" charset="0"/>
                <a:ea typeface="Times New Roman" panose="02020603050405020304" pitchFamily="18" charset="0"/>
              </a:rPr>
              <a:t> k </a:t>
            </a:r>
            <a:r>
              <a:rPr lang="en-US" sz="2000" dirty="0" err="1">
                <a:solidFill>
                  <a:srgbClr val="0070C0"/>
                </a:solidFill>
                <a:latin typeface="Arial" panose="020B0604020202020204" pitchFamily="34" charset="0"/>
                <a:ea typeface="Times New Roman" panose="02020603050405020304" pitchFamily="18" charset="0"/>
              </a:rPr>
              <a:t>cụm</a:t>
            </a:r>
            <a:endParaRPr lang="en-VN" sz="2000" dirty="0">
              <a:solidFill>
                <a:srgbClr val="0070C0"/>
              </a:solidFill>
              <a:latin typeface="Arial" panose="020B0604020202020204" pitchFamily="34" charset="0"/>
              <a:ea typeface="Times New Roman" panose="02020603050405020304" pitchFamily="18" charset="0"/>
            </a:endParaRPr>
          </a:p>
          <a:p>
            <a:pPr marL="457200" indent="-457200" algn="just">
              <a:lnSpc>
                <a:spcPct val="150000"/>
              </a:lnSpc>
              <a:spcBef>
                <a:spcPts val="0"/>
              </a:spcBef>
              <a:spcAft>
                <a:spcPts val="0"/>
              </a:spcAft>
              <a:buAutoNum type="arabicParenBoth"/>
            </a:pPr>
            <a:r>
              <a:rPr lang="en-US" sz="2000" dirty="0" err="1">
                <a:solidFill>
                  <a:srgbClr val="0070C0"/>
                </a:solidFill>
                <a:latin typeface="Arial" panose="020B0604020202020204" pitchFamily="34" charset="0"/>
                <a:ea typeface="Times New Roman" panose="02020603050405020304" pitchFamily="18" charset="0"/>
              </a:rPr>
              <a:t>Gán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hoặc</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gán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lại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từng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đối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tượng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vào</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cụm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có</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trọng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tâm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gần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đối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tượng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đang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xét</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nhất</a:t>
            </a:r>
            <a:endParaRPr lang="en-VN" sz="2000" dirty="0">
              <a:solidFill>
                <a:srgbClr val="0070C0"/>
              </a:solidFill>
              <a:latin typeface="Arial" panose="020B0604020202020204" pitchFamily="34" charset="0"/>
              <a:ea typeface="Times New Roman" panose="02020603050405020304" pitchFamily="18" charset="0"/>
            </a:endParaRPr>
          </a:p>
          <a:p>
            <a:pPr marL="571500" indent="-342900" algn="just">
              <a:lnSpc>
                <a:spcPct val="150000"/>
              </a:lnSpc>
              <a:spcBef>
                <a:spcPts val="0"/>
              </a:spcBef>
              <a:spcAft>
                <a:spcPts val="0"/>
              </a:spcAft>
              <a:buFont typeface="Wingdings" pitchFamily="2" charset="2"/>
              <a:buChar char="§"/>
            </a:pPr>
            <a:r>
              <a:rPr lang="en-US" sz="2000" dirty="0" err="1">
                <a:solidFill>
                  <a:srgbClr val="0070C0"/>
                </a:solidFill>
                <a:latin typeface="Arial" panose="020B0604020202020204" pitchFamily="34" charset="0"/>
                <a:ea typeface="Times New Roman" panose="02020603050405020304" pitchFamily="18" charset="0"/>
              </a:rPr>
              <a:t>Nếu</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không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có</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phép</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gán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lại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nào</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thì</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dừng</a:t>
            </a:r>
            <a:endParaRPr lang="en-US" sz="2000" dirty="0">
              <a:solidFill>
                <a:srgbClr val="0070C0"/>
              </a:solidFill>
              <a:latin typeface="Arial" panose="020B0604020202020204" pitchFamily="34" charset="0"/>
              <a:ea typeface="Times New Roman" panose="02020603050405020304" pitchFamily="18" charset="0"/>
            </a:endParaRPr>
          </a:p>
          <a:p>
            <a:pPr marL="1028700" lvl="1" indent="-342900" algn="just">
              <a:lnSpc>
                <a:spcPct val="150000"/>
              </a:lnSpc>
              <a:spcBef>
                <a:spcPts val="0"/>
              </a:spcBef>
              <a:spcAft>
                <a:spcPts val="0"/>
              </a:spcAft>
              <a:buFont typeface="Wingdings" pitchFamily="2" charset="2"/>
              <a:buChar char="q"/>
            </a:pPr>
            <a:r>
              <a:rPr lang="en-US" sz="2000" dirty="0" err="1">
                <a:solidFill>
                  <a:srgbClr val="0070C0"/>
                </a:solidFill>
                <a:latin typeface="Arial" panose="020B0604020202020204" pitchFamily="34" charset="0"/>
                <a:ea typeface="Times New Roman" panose="02020603050405020304" pitchFamily="18" charset="0"/>
              </a:rPr>
              <a:t>Vì</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các</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cụm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đã</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ổn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định</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và</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thuật</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toán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không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thể</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cải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thiện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làm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giảm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độ</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phân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biệt</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hơn</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được</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nữa</a:t>
            </a:r>
            <a:endParaRPr lang="en-VN" sz="2000" dirty="0">
              <a:solidFill>
                <a:srgbClr val="0070C0"/>
              </a:solidFill>
              <a:latin typeface="Arial" panose="020B0604020202020204" pitchFamily="34" charset="0"/>
              <a:ea typeface="Times New Roman" panose="02020603050405020304" pitchFamily="18" charset="0"/>
            </a:endParaRPr>
          </a:p>
          <a:p>
            <a:pPr marL="228600" indent="-228600" algn="just">
              <a:lnSpc>
                <a:spcPct val="150000"/>
              </a:lnSpc>
              <a:spcBef>
                <a:spcPts val="0"/>
              </a:spcBef>
              <a:spcAft>
                <a:spcPts val="0"/>
              </a:spcAft>
            </a:pPr>
            <a:r>
              <a:rPr lang="en-US" sz="2000" dirty="0">
                <a:solidFill>
                  <a:srgbClr val="0070C0"/>
                </a:solidFill>
                <a:latin typeface="Arial" panose="020B0604020202020204" pitchFamily="34" charset="0"/>
                <a:ea typeface="Times New Roman" panose="02020603050405020304" pitchFamily="18" charset="0"/>
              </a:rPr>
              <a:t>(3) </a:t>
            </a:r>
            <a:r>
              <a:rPr lang="en-US" sz="2000" dirty="0" err="1">
                <a:solidFill>
                  <a:srgbClr val="0070C0"/>
                </a:solidFill>
                <a:latin typeface="Arial" panose="020B0604020202020204" pitchFamily="34" charset="0"/>
                <a:ea typeface="Times New Roman" panose="02020603050405020304" pitchFamily="18" charset="0"/>
              </a:rPr>
              <a:t>Tính</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lại</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trọng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tâm</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cho</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từng</a:t>
            </a:r>
            <a:r>
              <a:rPr lang="en-US" sz="2000" dirty="0">
                <a:solidFill>
                  <a:srgbClr val="0070C0"/>
                </a:solidFill>
                <a:latin typeface="Arial" panose="020B0604020202020204" pitchFamily="34" charset="0"/>
                <a:ea typeface="Times New Roman" panose="02020603050405020304" pitchFamily="18" charset="0"/>
              </a:rPr>
              <a:t> </a:t>
            </a:r>
            <a:r>
              <a:rPr lang="en-US" sz="2000" dirty="0" err="1">
                <a:solidFill>
                  <a:srgbClr val="0070C0"/>
                </a:solidFill>
                <a:latin typeface="Arial" panose="020B0604020202020204" pitchFamily="34" charset="0"/>
                <a:ea typeface="Times New Roman" panose="02020603050405020304" pitchFamily="18" charset="0"/>
              </a:rPr>
              <a:t>cụm</a:t>
            </a:r>
            <a:endParaRPr lang="en-US" sz="2000" dirty="0">
              <a:solidFill>
                <a:srgbClr val="0070C0"/>
              </a:solidFill>
              <a:latin typeface="Arial" panose="020B0604020202020204" pitchFamily="34" charset="0"/>
              <a:ea typeface="Times New Roman" panose="02020603050405020304" pitchFamily="18" charset="0"/>
            </a:endParaRPr>
          </a:p>
          <a:p>
            <a:pPr marL="228600" indent="-228600" algn="just">
              <a:lnSpc>
                <a:spcPct val="150000"/>
              </a:lnSpc>
              <a:spcBef>
                <a:spcPts val="0"/>
              </a:spcBef>
              <a:spcAft>
                <a:spcPts val="0"/>
              </a:spcAft>
            </a:pPr>
            <a:r>
              <a:rPr lang="en-US" sz="2000" dirty="0">
                <a:solidFill>
                  <a:srgbClr val="0070C0"/>
                </a:solidFill>
                <a:latin typeface="Arial" panose="020B0604020202020204" pitchFamily="34" charset="0"/>
                <a:ea typeface="Times New Roman" panose="02020603050405020304" pitchFamily="18" charset="0"/>
              </a:rPr>
              <a:t>(4) Quay</a:t>
            </a:r>
            <a:r>
              <a:rPr lang="vi-VN" sz="2000" dirty="0">
                <a:solidFill>
                  <a:srgbClr val="0070C0"/>
                </a:solidFill>
                <a:latin typeface="Arial" panose="020B0604020202020204" pitchFamily="34" charset="0"/>
                <a:ea typeface="Times New Roman" panose="02020603050405020304" pitchFamily="18" charset="0"/>
              </a:rPr>
              <a:t> lại bước (2)</a:t>
            </a:r>
            <a:endParaRPr lang="en-VN" sz="2000" dirty="0">
              <a:solidFill>
                <a:srgbClr val="0070C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7002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eaLnBrk="1" hangingPunct="1"/>
            <a:fld id="{DE0DCCE2-7E3A-4FBF-B715-C3CBCD254A36}" type="slidenum">
              <a:rPr lang="en-US" altLang="en-US" smtClean="0">
                <a:latin typeface="Garamond" pitchFamily="18" charset="0"/>
              </a:rPr>
              <a:pPr eaLnBrk="1" hangingPunct="1"/>
              <a:t>8</a:t>
            </a:fld>
            <a:endParaRPr lang="en-US" altLang="en-US">
              <a:latin typeface="Garamond" pitchFamily="18" charset="0"/>
            </a:endParaRPr>
          </a:p>
        </p:txBody>
      </p:sp>
      <p:sp>
        <p:nvSpPr>
          <p:cNvPr id="249861" name="Rectangle 2"/>
          <p:cNvSpPr>
            <a:spLocks noGrp="1" noChangeArrowheads="1"/>
          </p:cNvSpPr>
          <p:nvPr>
            <p:ph type="title" idx="4294967295"/>
          </p:nvPr>
        </p:nvSpPr>
        <p:spPr>
          <a:xfrm>
            <a:off x="0" y="304800"/>
            <a:ext cx="8991600" cy="762000"/>
          </a:xfrm>
        </p:spPr>
        <p:txBody>
          <a:bodyPr anchor="b"/>
          <a:lstStyle/>
          <a:p>
            <a:pPr eaLnBrk="1" hangingPunct="1"/>
            <a:r>
              <a:rPr lang="en-US" altLang="ja-JP" dirty="0">
                <a:solidFill>
                  <a:srgbClr val="0070C0"/>
                </a:solidFill>
                <a:ea typeface="MS PGothic" pitchFamily="34" charset="-128"/>
              </a:rPr>
              <a:t>NỘI DUNG</a:t>
            </a:r>
          </a:p>
        </p:txBody>
      </p:sp>
      <p:sp>
        <p:nvSpPr>
          <p:cNvPr id="249862" name="Rectangle 3"/>
          <p:cNvSpPr>
            <a:spLocks noGrp="1" noChangeArrowheads="1"/>
          </p:cNvSpPr>
          <p:nvPr>
            <p:ph sz="quarter" idx="4294967295"/>
          </p:nvPr>
        </p:nvSpPr>
        <p:spPr>
          <a:xfrm>
            <a:off x="1676400" y="1080247"/>
            <a:ext cx="8229600" cy="4114800"/>
          </a:xfrm>
        </p:spPr>
        <p:txBody>
          <a:bodyPr>
            <a:normAutofit lnSpcReduction="10000"/>
          </a:bodyPr>
          <a:lstStyle/>
          <a:p>
            <a:pPr marL="569913" indent="-569913">
              <a:spcBef>
                <a:spcPts val="300"/>
              </a:spcBef>
            </a:pPr>
            <a:r>
              <a:rPr lang="en-US" altLang="ja-JP" sz="2600" b="1" dirty="0" err="1">
                <a:solidFill>
                  <a:schemeClr val="accent1">
                    <a:lumMod val="40000"/>
                    <a:lumOff val="60000"/>
                  </a:schemeClr>
                </a:solidFill>
                <a:ea typeface="MS PGothic" pitchFamily="34" charset="-128"/>
              </a:rPr>
              <a:t>Giới</a:t>
            </a:r>
            <a:r>
              <a:rPr lang="en-US" altLang="ja-JP" sz="2600" b="1" dirty="0">
                <a:solidFill>
                  <a:schemeClr val="accent1">
                    <a:lumMod val="40000"/>
                    <a:lumOff val="60000"/>
                  </a:schemeClr>
                </a:solidFill>
                <a:ea typeface="MS PGothic" pitchFamily="34" charset="-128"/>
              </a:rPr>
              <a:t> </a:t>
            </a:r>
            <a:r>
              <a:rPr lang="en-US" altLang="ja-JP" sz="2600" b="1" dirty="0" err="1">
                <a:solidFill>
                  <a:schemeClr val="accent1">
                    <a:lumMod val="40000"/>
                    <a:lumOff val="60000"/>
                  </a:schemeClr>
                </a:solidFill>
                <a:ea typeface="MS PGothic" pitchFamily="34" charset="-128"/>
              </a:rPr>
              <a:t>thiệu</a:t>
            </a:r>
            <a:endParaRPr lang="en-US" altLang="ja-JP" sz="2600" b="1" dirty="0">
              <a:solidFill>
                <a:schemeClr val="accent1">
                  <a:lumMod val="40000"/>
                  <a:lumOff val="60000"/>
                </a:schemeClr>
              </a:solidFill>
              <a:ea typeface="MS PGothic" pitchFamily="34" charset="-128"/>
            </a:endParaRPr>
          </a:p>
          <a:p>
            <a:pPr marL="569913" indent="-569913">
              <a:spcBef>
                <a:spcPts val="300"/>
              </a:spcBef>
            </a:pPr>
            <a:r>
              <a:rPr lang="en-US" altLang="ja-JP" sz="2600" b="1" dirty="0" err="1">
                <a:solidFill>
                  <a:srgbClr val="66CCFF"/>
                </a:solidFill>
                <a:ea typeface="MS PGothic" pitchFamily="34" charset="-128"/>
              </a:rPr>
              <a:t>Các</a:t>
            </a:r>
            <a:r>
              <a:rPr lang="en-US" altLang="ja-JP" sz="2600" b="1" dirty="0">
                <a:solidFill>
                  <a:srgbClr val="66CCFF"/>
                </a:solidFill>
                <a:ea typeface="MS PGothic" pitchFamily="34" charset="-128"/>
              </a:rPr>
              <a:t> </a:t>
            </a:r>
            <a:r>
              <a:rPr lang="en-US" altLang="ja-JP" sz="2600" b="1" dirty="0" err="1">
                <a:solidFill>
                  <a:srgbClr val="66CCFF"/>
                </a:solidFill>
                <a:ea typeface="MS PGothic" pitchFamily="34" charset="-128"/>
              </a:rPr>
              <a:t>ứng</a:t>
            </a:r>
            <a:r>
              <a:rPr lang="en-US" altLang="ja-JP" sz="2600" b="1" dirty="0">
                <a:solidFill>
                  <a:srgbClr val="66CCFF"/>
                </a:solidFill>
                <a:ea typeface="MS PGothic" pitchFamily="34" charset="-128"/>
              </a:rPr>
              <a:t> </a:t>
            </a:r>
            <a:r>
              <a:rPr lang="en-US" altLang="ja-JP" sz="2600" b="1" dirty="0" err="1">
                <a:solidFill>
                  <a:srgbClr val="66CCFF"/>
                </a:solidFill>
                <a:ea typeface="MS PGothic" pitchFamily="34" charset="-128"/>
              </a:rPr>
              <a:t>dụng</a:t>
            </a:r>
            <a:endParaRPr lang="en-US" altLang="ja-JP" sz="2600" b="1"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Một</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sô</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khái</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niệm</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Các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phương</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pháp</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học</a:t>
            </a:r>
            <a:endParaRPr lang="en-US" altLang="ja-JP" sz="2600" dirty="0">
              <a:solidFill>
                <a:srgbClr val="66CCFF"/>
              </a:solidFill>
              <a:ea typeface="MS PGothic" pitchFamily="34" charset="-128"/>
            </a:endParaRPr>
          </a:p>
          <a:p>
            <a:pPr marL="569913" indent="-569913">
              <a:spcBef>
                <a:spcPts val="300"/>
              </a:spcBef>
            </a:pPr>
            <a:r>
              <a:rPr lang="en-US" altLang="ja-JP" sz="2600" dirty="0">
                <a:solidFill>
                  <a:srgbClr val="66CCFF"/>
                </a:solidFill>
                <a:ea typeface="MS PGothic" pitchFamily="34" charset="-128"/>
              </a:rPr>
              <a:t>Quá </a:t>
            </a:r>
            <a:r>
              <a:rPr lang="en-US" altLang="ja-JP" sz="2600" dirty="0" err="1">
                <a:solidFill>
                  <a:srgbClr val="66CCFF"/>
                </a:solidFill>
                <a:ea typeface="MS PGothic" pitchFamily="34" charset="-128"/>
              </a:rPr>
              <a:t>trình</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máy</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học</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Các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yếu</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tô</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chính</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của</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máy</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học</a:t>
            </a:r>
            <a:endParaRPr lang="en-US" altLang="ja-JP" sz="2600" dirty="0">
              <a:solidFill>
                <a:srgbClr val="66CCFF"/>
              </a:solidFill>
              <a:ea typeface="MS PGothic" pitchFamily="34" charset="-128"/>
            </a:endParaRPr>
          </a:p>
          <a:p>
            <a:pPr marL="569913" indent="-569913">
              <a:spcBef>
                <a:spcPts val="300"/>
              </a:spcBef>
            </a:pPr>
            <a:r>
              <a:rPr lang="en-US" altLang="ja-JP" sz="2600" dirty="0">
                <a:solidFill>
                  <a:srgbClr val="66CCFF"/>
                </a:solidFill>
                <a:ea typeface="MS PGothic" pitchFamily="34" charset="-128"/>
              </a:rPr>
              <a:t>So </a:t>
            </a:r>
            <a:r>
              <a:rPr lang="en-US" altLang="ja-JP" sz="2600" dirty="0" err="1">
                <a:solidFill>
                  <a:srgbClr val="66CCFF"/>
                </a:solidFill>
                <a:ea typeface="MS PGothic" pitchFamily="34" charset="-128"/>
              </a:rPr>
              <a:t>sánh</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các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phương</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pháp</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phân</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lớp</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Các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bước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trong</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máy</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học</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Chuẩn</a:t>
            </a:r>
            <a:r>
              <a:rPr lang="en-US" altLang="ja-JP" sz="2600" dirty="0">
                <a:solidFill>
                  <a:srgbClr val="66CCFF"/>
                </a:solidFill>
                <a:ea typeface="MS PGothic" pitchFamily="34" charset="-128"/>
              </a:rPr>
              <a:t> bị </a:t>
            </a:r>
            <a:r>
              <a:rPr lang="en-US" altLang="ja-JP" sz="2600" dirty="0" err="1">
                <a:solidFill>
                  <a:srgbClr val="66CCFF"/>
                </a:solidFill>
                <a:ea typeface="MS PGothic" pitchFamily="34" charset="-128"/>
              </a:rPr>
              <a:t>dư</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liệu</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Các</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ky</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thuật</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phân</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lớp</a:t>
            </a:r>
            <a:endParaRPr lang="en-US" altLang="ja-JP" sz="2600" dirty="0">
              <a:solidFill>
                <a:srgbClr val="66CCFF"/>
              </a:solidFill>
              <a:ea typeface="MS PGothic" pitchFamily="34" charset="-128"/>
            </a:endParaRPr>
          </a:p>
          <a:p>
            <a:pPr marL="569913" indent="-569913">
              <a:spcBef>
                <a:spcPts val="300"/>
              </a:spcBef>
            </a:pPr>
            <a:r>
              <a:rPr lang="en-US" altLang="ja-JP" sz="2600" dirty="0" err="1">
                <a:solidFill>
                  <a:srgbClr val="66CCFF"/>
                </a:solidFill>
                <a:ea typeface="MS PGothic" pitchFamily="34" charset="-128"/>
              </a:rPr>
              <a:t>Gom</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cụm</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dư</a:t>
            </a:r>
            <a:r>
              <a:rPr lang="en-US" altLang="ja-JP" sz="2600" dirty="0">
                <a:solidFill>
                  <a:srgbClr val="66CCFF"/>
                </a:solidFill>
                <a:ea typeface="MS PGothic" pitchFamily="34" charset="-128"/>
              </a:rPr>
              <a:t>̃ </a:t>
            </a:r>
            <a:r>
              <a:rPr lang="en-US" altLang="ja-JP" sz="2600" dirty="0" err="1">
                <a:solidFill>
                  <a:srgbClr val="66CCFF"/>
                </a:solidFill>
                <a:ea typeface="MS PGothic" pitchFamily="34" charset="-128"/>
              </a:rPr>
              <a:t>liệu</a:t>
            </a:r>
            <a:endParaRPr lang="en-US" altLang="ja-JP" sz="2600" dirty="0">
              <a:solidFill>
                <a:srgbClr val="66CCFF"/>
              </a:solidFill>
              <a:ea typeface="MS PGothic" pitchFamily="34" charset="-128"/>
            </a:endParaRPr>
          </a:p>
          <a:p>
            <a:pPr marL="0" indent="0">
              <a:spcBef>
                <a:spcPts val="300"/>
              </a:spcBef>
              <a:buNone/>
            </a:pPr>
            <a:endParaRPr lang="en-US" altLang="ja-JP" sz="2600" dirty="0">
              <a:solidFill>
                <a:srgbClr val="66CCFF"/>
              </a:solidFill>
              <a:ea typeface="MS PGothic" pitchFamily="34" charset="-128"/>
            </a:endParaRPr>
          </a:p>
        </p:txBody>
      </p:sp>
    </p:spTree>
    <p:extLst>
      <p:ext uri="{BB962C8B-B14F-4D97-AF65-F5344CB8AC3E}">
        <p14:creationId xmlns:p14="http://schemas.microsoft.com/office/powerpoint/2010/main" val="142693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80</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means {2}</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457200" y="380940"/>
                <a:ext cx="11376990" cy="457260"/>
              </a:xfrm>
              <a:prstGeom prst="rect">
                <a:avLst/>
              </a:prstGeom>
              <a:noFill/>
              <a:ln w="9525">
                <a:noFill/>
                <a:miter lim="800000"/>
                <a:headEnd/>
                <a:tailEnd/>
              </a:ln>
            </p:spPr>
            <p:txBody>
              <a:bodyPr/>
              <a:lstStyle/>
              <a:p>
                <a:pPr marL="342900" indent="-342900" algn="just">
                  <a:buFont typeface="Arial" panose="020B0604020202020204" pitchFamily="34" charset="0"/>
                  <a:buChar char="•"/>
                </a:pPr>
                <a:r>
                  <a:rPr lang="vi-VN" sz="2400" dirty="0">
                    <a:solidFill>
                      <a:srgbClr val="0070C0"/>
                    </a:solidFill>
                  </a:rPr>
                  <a:t>Giá </a:t>
                </a:r>
                <a:r>
                  <a:rPr lang="en-US" sz="2400" dirty="0" err="1">
                    <a:solidFill>
                      <a:srgbClr val="0070C0"/>
                    </a:solidFill>
                  </a:rPr>
                  <a:t>trị</a:t>
                </a:r>
                <a:r>
                  <a:rPr lang="en-US" sz="2400" dirty="0">
                    <a:solidFill>
                      <a:srgbClr val="0070C0"/>
                    </a:solidFill>
                  </a:rPr>
                  <a:t> </a:t>
                </a:r>
                <a:r>
                  <a:rPr lang="en-US" sz="2400" dirty="0" err="1">
                    <a:solidFill>
                      <a:srgbClr val="0070C0"/>
                    </a:solidFill>
                  </a:rPr>
                  <a:t>trọng</a:t>
                </a:r>
                <a:r>
                  <a:rPr lang="en-US" sz="2400" dirty="0">
                    <a:solidFill>
                      <a:srgbClr val="0070C0"/>
                    </a:solidFill>
                  </a:rPr>
                  <a:t> </a:t>
                </a:r>
                <a:r>
                  <a:rPr lang="en-US" sz="2400" dirty="0" err="1">
                    <a:solidFill>
                      <a:srgbClr val="0070C0"/>
                    </a:solidFill>
                  </a:rPr>
                  <a:t>tâm</a:t>
                </a:r>
                <a:r>
                  <a:rPr lang="vi-VN" sz="2400" dirty="0">
                    <a:solidFill>
                      <a:srgbClr val="0070C0"/>
                    </a:solidFill>
                  </a:rPr>
                  <a:t> c</a:t>
                </a:r>
                <a:r>
                  <a:rPr lang="vi-VN" sz="2400" baseline="-25000" dirty="0">
                    <a:solidFill>
                      <a:srgbClr val="0070C0"/>
                    </a:solidFill>
                  </a:rPr>
                  <a:t>i</a:t>
                </a:r>
                <a:r>
                  <a:rPr lang="vi-VN" sz="2400" dirty="0">
                    <a:solidFill>
                      <a:srgbClr val="0070C0"/>
                    </a:solidFill>
                  </a:rPr>
                  <a:t> của mỗi cụm C</a:t>
                </a:r>
                <a:r>
                  <a:rPr lang="vi-VN" sz="2400" baseline="-25000" dirty="0">
                    <a:solidFill>
                      <a:srgbClr val="0070C0"/>
                    </a:solidFill>
                  </a:rPr>
                  <a:t>i</a:t>
                </a:r>
                <a:r>
                  <a:rPr lang="vi-VN" sz="2400" dirty="0">
                    <a:solidFill>
                      <a:srgbClr val="0070C0"/>
                    </a:solidFill>
                  </a:rPr>
                  <a:t> được tính như sau</a:t>
                </a:r>
              </a:p>
              <a:p>
                <a:pPr lvl="1" algn="just"/>
                <a14:m>
                  <m:oMathPara xmlns:m="http://schemas.openxmlformats.org/officeDocument/2006/math">
                    <m:oMathParaPr>
                      <m:jc m:val="left"/>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r>
                        <a:rPr lang="en-US" i="1">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1</m:t>
                          </m:r>
                        </m:num>
                        <m:den>
                          <m:d>
                            <m:dPr>
                              <m:begChr m:val="|"/>
                              <m:endChr m:val="|"/>
                              <m:ctrlPr>
                                <a:rPr lang="en-VN" i="1">
                                  <a:solidFill>
                                    <a:srgbClr val="0070C0"/>
                                  </a:solidFill>
                                  <a:latin typeface="Cambria Math" panose="02040503050406030204" pitchFamily="18" charset="0"/>
                                </a:rPr>
                              </m:ctrlPr>
                            </m:dPr>
                            <m:e>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e>
                          </m:d>
                        </m:den>
                      </m:f>
                      <m:nary>
                        <m:naryPr>
                          <m:chr m:val="∑"/>
                          <m:supHide m:val="on"/>
                          <m:ctrlPr>
                            <a:rPr lang="en-VN" i="1">
                              <a:solidFill>
                                <a:srgbClr val="0070C0"/>
                              </a:solidFill>
                              <a:latin typeface="Cambria Math" panose="02040503050406030204" pitchFamily="18" charset="0"/>
                            </a:rPr>
                          </m:ctrlPr>
                        </m:naryPr>
                        <m:sub>
                          <m:r>
                            <m:rPr>
                              <m:sty m:val="p"/>
                            </m:rPr>
                            <a:rPr lang="en-US">
                              <a:solidFill>
                                <a:srgbClr val="0070C0"/>
                              </a:solidFill>
                              <a:latin typeface="Cambria Math" panose="02040503050406030204" pitchFamily="18" charset="0"/>
                            </a:rPr>
                            <m:t>p</m:t>
                          </m:r>
                          <m:r>
                            <a:rPr lang="en-US">
                              <a:solidFill>
                                <a:srgbClr val="0070C0"/>
                              </a:solidFill>
                              <a:latin typeface="Cambria Math" panose="02040503050406030204" pitchFamily="18" charset="0"/>
                            </a:rPr>
                            <m:t>∈</m:t>
                          </m:r>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m:rPr>
                                  <m:sty m:val="p"/>
                                </m:rPr>
                                <a:rPr lang="en-US">
                                  <a:solidFill>
                                    <a:srgbClr val="0070C0"/>
                                  </a:solidFill>
                                  <a:latin typeface="Cambria Math" panose="02040503050406030204" pitchFamily="18" charset="0"/>
                                </a:rPr>
                                <m:t>i</m:t>
                              </m:r>
                            </m:sub>
                          </m:sSub>
                        </m:sub>
                        <m:sup/>
                        <m:e>
                          <m:r>
                            <m:rPr>
                              <m:sty m:val="p"/>
                            </m:rPr>
                            <a:rPr lang="en-US">
                              <a:solidFill>
                                <a:srgbClr val="0070C0"/>
                              </a:solidFill>
                              <a:latin typeface="Cambria Math" panose="02040503050406030204" pitchFamily="18" charset="0"/>
                            </a:rPr>
                            <m:t>p</m:t>
                          </m:r>
                        </m:e>
                      </m:nary>
                    </m:oMath>
                  </m:oMathPara>
                </a14:m>
                <a:endParaRPr lang="en-VN" dirty="0">
                  <a:solidFill>
                    <a:srgbClr val="0070C0"/>
                  </a:solidFill>
                </a:endParaRPr>
              </a:p>
              <a:p>
                <a:pPr marL="342900" indent="-342900" algn="just">
                  <a:buFont typeface="Arial" panose="020B0604020202020204" pitchFamily="34" charset="0"/>
                  <a:buChar char="•"/>
                </a:pPr>
                <a:r>
                  <a:rPr lang="vi-VN" sz="2400" dirty="0">
                    <a:solidFill>
                      <a:srgbClr val="0070C0"/>
                    </a:solidFill>
                  </a:rPr>
                  <a:t>Chất lượng (chi phí) của cụm C</a:t>
                </a:r>
                <a:r>
                  <a:rPr lang="vi-VN" sz="2400" baseline="-25000" dirty="0">
                    <a:solidFill>
                      <a:srgbClr val="0070C0"/>
                    </a:solidFill>
                  </a:rPr>
                  <a:t>i</a:t>
                </a:r>
                <a:r>
                  <a:rPr lang="vi-VN" sz="2400" dirty="0">
                    <a:solidFill>
                      <a:srgbClr val="0070C0"/>
                    </a:solidFill>
                  </a:rPr>
                  <a:t> có thể được đo bằng độ biến đổi bên trong cụm là tổng bình phương </a:t>
                </a:r>
                <a:r>
                  <a:rPr lang="en-US" sz="2400" dirty="0" err="1">
                    <a:solidFill>
                      <a:srgbClr val="0070C0"/>
                    </a:solidFill>
                  </a:rPr>
                  <a:t>lỗi</a:t>
                </a:r>
                <a:r>
                  <a:rPr lang="en-US" sz="2400" dirty="0">
                    <a:solidFill>
                      <a:srgbClr val="0070C0"/>
                    </a:solidFill>
                  </a:rPr>
                  <a:t> (</a:t>
                </a:r>
                <a:r>
                  <a:rPr lang="vi-VN" sz="2400" dirty="0">
                    <a:solidFill>
                      <a:srgbClr val="0070C0"/>
                    </a:solidFill>
                  </a:rPr>
                  <a:t>sai </a:t>
                </a:r>
                <a:r>
                  <a:rPr lang="en-US" sz="2400" dirty="0" err="1">
                    <a:solidFill>
                      <a:srgbClr val="0070C0"/>
                    </a:solidFill>
                  </a:rPr>
                  <a:t>số</a:t>
                </a:r>
                <a:r>
                  <a:rPr lang="en-US" sz="2400" dirty="0">
                    <a:solidFill>
                      <a:srgbClr val="0070C0"/>
                    </a:solidFill>
                  </a:rPr>
                  <a:t>) </a:t>
                </a:r>
                <a:r>
                  <a:rPr lang="vi-VN" sz="2400" dirty="0">
                    <a:solidFill>
                      <a:srgbClr val="0070C0"/>
                    </a:solidFill>
                  </a:rPr>
                  <a:t>khoảng cách của tất cả đối tượng trong cụm đến trọng tâm</a:t>
                </a:r>
              </a:p>
              <a:p>
                <a:pPr lvl="1" algn="just"/>
                <a14:m>
                  <m:oMathPara xmlns:m="http://schemas.openxmlformats.org/officeDocument/2006/math">
                    <m:oMathParaPr>
                      <m:jc m:val="left"/>
                    </m:oMathParaPr>
                    <m:oMath xmlns:m="http://schemas.openxmlformats.org/officeDocument/2006/math">
                      <m:sSub>
                        <m:sSubPr>
                          <m:ctrlPr>
                            <a:rPr lang="vi-VN" sz="2000" b="1" i="1">
                              <a:solidFill>
                                <a:srgbClr val="0070C0"/>
                              </a:solidFill>
                              <a:latin typeface="Cambria Math" panose="02040503050406030204" pitchFamily="18" charset="0"/>
                            </a:rPr>
                          </m:ctrlPr>
                        </m:sSubPr>
                        <m:e>
                          <m:r>
                            <m:rPr>
                              <m:sty m:val="p"/>
                            </m:rPr>
                            <a:rPr lang="vi-VN" sz="2000">
                              <a:solidFill>
                                <a:srgbClr val="0070C0"/>
                              </a:solidFill>
                              <a:latin typeface="Cambria Math" panose="02040503050406030204" pitchFamily="18" charset="0"/>
                            </a:rPr>
                            <m:t>E</m:t>
                          </m:r>
                        </m:e>
                        <m:sub>
                          <m:sSub>
                            <m:sSubPr>
                              <m:ctrlPr>
                                <a:rPr lang="vi-VN" sz="2000" b="1" i="1">
                                  <a:solidFill>
                                    <a:srgbClr val="0070C0"/>
                                  </a:solidFill>
                                  <a:latin typeface="Cambria Math" panose="02040503050406030204" pitchFamily="18" charset="0"/>
                                </a:rPr>
                              </m:ctrlPr>
                            </m:sSubPr>
                            <m:e>
                              <m:r>
                                <m:rPr>
                                  <m:sty m:val="p"/>
                                </m:rPr>
                                <a:rPr lang="vi-VN" sz="2000" i="1">
                                  <a:solidFill>
                                    <a:srgbClr val="0070C0"/>
                                  </a:solidFill>
                                  <a:latin typeface="Cambria Math" panose="02040503050406030204" pitchFamily="18" charset="0"/>
                                </a:rPr>
                                <m:t>C</m:t>
                              </m:r>
                            </m:e>
                            <m:sub>
                              <m:r>
                                <m:rPr>
                                  <m:sty m:val="p"/>
                                </m:rPr>
                                <a:rPr lang="vi-VN" sz="2000" i="1">
                                  <a:solidFill>
                                    <a:srgbClr val="0070C0"/>
                                  </a:solidFill>
                                  <a:latin typeface="Cambria Math" panose="02040503050406030204" pitchFamily="18" charset="0"/>
                                </a:rPr>
                                <m:t>i</m:t>
                              </m:r>
                            </m:sub>
                          </m:sSub>
                        </m:sub>
                      </m:sSub>
                      <m:r>
                        <a:rPr lang="vi-VN" sz="2000" b="1" i="1">
                          <a:solidFill>
                            <a:srgbClr val="0070C0"/>
                          </a:solidFill>
                          <a:latin typeface="Cambria Math" panose="02040503050406030204" pitchFamily="18" charset="0"/>
                        </a:rPr>
                        <m:t>=</m:t>
                      </m:r>
                      <m:nary>
                        <m:naryPr>
                          <m:chr m:val="∑"/>
                          <m:supHide m:val="on"/>
                          <m:ctrlPr>
                            <a:rPr lang="en-VN"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p</m:t>
                          </m:r>
                          <m:r>
                            <a:rPr lang="en-US" sz="2000">
                              <a:solidFill>
                                <a:srgbClr val="0070C0"/>
                              </a:solidFill>
                              <a:latin typeface="Cambria Math" panose="02040503050406030204" pitchFamily="18" charset="0"/>
                            </a:rPr>
                            <m:t>∈</m:t>
                          </m:r>
                          <m:sSub>
                            <m:sSubPr>
                              <m:ctrlPr>
                                <a:rPr lang="en-VN"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sub>
                          </m:sSub>
                        </m:sub>
                        <m:sup/>
                        <m:e>
                          <m:sSup>
                            <m:sSupPr>
                              <m:ctrlPr>
                                <a:rPr lang="en-VN" sz="2000" i="1">
                                  <a:solidFill>
                                    <a:srgbClr val="0070C0"/>
                                  </a:solidFill>
                                  <a:latin typeface="Cambria Math" panose="02040503050406030204" pitchFamily="18" charset="0"/>
                                </a:rPr>
                              </m:ctrlPr>
                            </m:sSupPr>
                            <m:e>
                              <m:r>
                                <m:rPr>
                                  <m:sty m:val="p"/>
                                </m:rPr>
                                <a:rPr lang="en-US" sz="2000">
                                  <a:solidFill>
                                    <a:srgbClr val="0070C0"/>
                                  </a:solidFill>
                                  <a:latin typeface="Cambria Math" panose="02040503050406030204" pitchFamily="18" charset="0"/>
                                </a:rPr>
                                <m:t>d</m:t>
                              </m:r>
                            </m:e>
                            <m:sup>
                              <m:r>
                                <a:rPr lang="en-US" sz="2000">
                                  <a:solidFill>
                                    <a:srgbClr val="0070C0"/>
                                  </a:solidFill>
                                  <a:latin typeface="Cambria Math" panose="02040503050406030204" pitchFamily="18" charset="0"/>
                                </a:rPr>
                                <m:t>2</m:t>
                              </m:r>
                            </m:sup>
                          </m:sSup>
                          <m:d>
                            <m:dPr>
                              <m:ctrlPr>
                                <a:rPr lang="en-VN"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p</m:t>
                              </m:r>
                              <m:r>
                                <a:rPr lang="en-US" sz="2000">
                                  <a:solidFill>
                                    <a:srgbClr val="0070C0"/>
                                  </a:solidFill>
                                  <a:latin typeface="Cambria Math" panose="02040503050406030204" pitchFamily="18" charset="0"/>
                                </a:rPr>
                                <m:t>,</m:t>
                              </m:r>
                              <m:sSub>
                                <m:sSubPr>
                                  <m:ctrlPr>
                                    <a:rPr lang="en-VN"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sub>
                              </m:sSub>
                            </m:e>
                          </m:d>
                        </m:e>
                      </m:nary>
                    </m:oMath>
                  </m:oMathPara>
                </a14:m>
                <a:endParaRPr lang="vi-VN" sz="2000" dirty="0">
                  <a:solidFill>
                    <a:srgbClr val="0070C0"/>
                  </a:solidFill>
                </a:endParaRPr>
              </a:p>
              <a:p>
                <a:pPr lvl="1" algn="just"/>
                <a14:m>
                  <m:oMathPara xmlns:m="http://schemas.openxmlformats.org/officeDocument/2006/math">
                    <m:oMathParaPr>
                      <m:jc m:val="left"/>
                    </m:oMathParaPr>
                    <m:oMath xmlns:m="http://schemas.openxmlformats.org/officeDocument/2006/math">
                      <m:r>
                        <a:rPr lang="en-US" sz="2000">
                          <a:solidFill>
                            <a:srgbClr val="0070C0"/>
                          </a:solidFill>
                          <a:latin typeface="Cambria Math" panose="02040503050406030204" pitchFamily="18" charset="0"/>
                          <a:ea typeface="Cambria Math" panose="02040503050406030204" pitchFamily="18" charset="0"/>
                        </a:rPr>
                        <m:t>→</m:t>
                      </m:r>
                      <m:r>
                        <m:rPr>
                          <m:sty m:val="p"/>
                        </m:rPr>
                        <a:rPr lang="en-US" sz="2000" i="1">
                          <a:solidFill>
                            <a:srgbClr val="0070C0"/>
                          </a:solidFill>
                          <a:latin typeface="Cambria Math" panose="02040503050406030204" pitchFamily="18" charset="0"/>
                          <a:ea typeface="Cambria Math" panose="02040503050406030204" pitchFamily="18" charset="0"/>
                        </a:rPr>
                        <m:t>T</m:t>
                      </m:r>
                      <m:r>
                        <a:rPr lang="en-US" sz="2000">
                          <a:solidFill>
                            <a:srgbClr val="0070C0"/>
                          </a:solidFill>
                          <a:latin typeface="Cambria Math" panose="02040503050406030204" pitchFamily="18" charset="0"/>
                          <a:ea typeface="Cambria Math" panose="02040503050406030204" pitchFamily="18" charset="0"/>
                        </a:rPr>
                        <m:t>ổ</m:t>
                      </m:r>
                      <m:r>
                        <m:rPr>
                          <m:sty m:val="p"/>
                        </m:rPr>
                        <a:rPr lang="en-US" sz="2000">
                          <a:solidFill>
                            <a:srgbClr val="0070C0"/>
                          </a:solidFill>
                          <a:latin typeface="Cambria Math" panose="02040503050406030204" pitchFamily="18" charset="0"/>
                          <a:ea typeface="Cambria Math" panose="02040503050406030204" pitchFamily="18" charset="0"/>
                        </a:rPr>
                        <m:t>ng</m:t>
                      </m:r>
                      <m:r>
                        <a:rPr lang="en-US" sz="2000">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ea typeface="Cambria Math" panose="02040503050406030204" pitchFamily="18" charset="0"/>
                        </a:rPr>
                        <m:t>chi</m:t>
                      </m:r>
                      <m:r>
                        <a:rPr lang="en-US" sz="2000">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ea typeface="Cambria Math" panose="02040503050406030204" pitchFamily="18" charset="0"/>
                        </a:rPr>
                        <m:t>ph</m:t>
                      </m:r>
                      <m:r>
                        <a:rPr lang="en-US" sz="2000">
                          <a:solidFill>
                            <a:srgbClr val="0070C0"/>
                          </a:solidFill>
                          <a:latin typeface="Cambria Math" panose="02040503050406030204" pitchFamily="18" charset="0"/>
                          <a:ea typeface="Cambria Math" panose="02040503050406030204" pitchFamily="18" charset="0"/>
                        </a:rPr>
                        <m:t>í </m:t>
                      </m:r>
                      <m:r>
                        <m:rPr>
                          <m:sty m:val="p"/>
                        </m:rPr>
                        <a:rPr lang="en-US" sz="2000">
                          <a:solidFill>
                            <a:srgbClr val="0070C0"/>
                          </a:solidFill>
                          <a:latin typeface="Cambria Math" panose="02040503050406030204" pitchFamily="18" charset="0"/>
                          <a:ea typeface="Cambria Math" panose="02040503050406030204" pitchFamily="18" charset="0"/>
                        </a:rPr>
                        <m:t>c</m:t>
                      </m:r>
                      <m:r>
                        <a:rPr lang="en-US" sz="2000">
                          <a:solidFill>
                            <a:srgbClr val="0070C0"/>
                          </a:solidFill>
                          <a:latin typeface="Cambria Math" panose="02040503050406030204" pitchFamily="18" charset="0"/>
                          <a:ea typeface="Cambria Math" panose="02040503050406030204" pitchFamily="18" charset="0"/>
                        </a:rPr>
                        <m:t>ủ</m:t>
                      </m:r>
                      <m:r>
                        <m:rPr>
                          <m:sty m:val="p"/>
                        </m:rPr>
                        <a:rPr lang="en-US" sz="2000">
                          <a:solidFill>
                            <a:srgbClr val="0070C0"/>
                          </a:solidFill>
                          <a:latin typeface="Cambria Math" panose="02040503050406030204" pitchFamily="18" charset="0"/>
                          <a:ea typeface="Cambria Math" panose="02040503050406030204" pitchFamily="18" charset="0"/>
                        </a:rPr>
                        <m:t>a</m:t>
                      </m:r>
                      <m:r>
                        <a:rPr lang="en-US" sz="2000">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ea typeface="Cambria Math" panose="02040503050406030204" pitchFamily="18" charset="0"/>
                        </a:rPr>
                        <m:t>t</m:t>
                      </m:r>
                      <m:r>
                        <a:rPr lang="en-US" sz="2000">
                          <a:solidFill>
                            <a:srgbClr val="0070C0"/>
                          </a:solidFill>
                          <a:latin typeface="Cambria Math" panose="02040503050406030204" pitchFamily="18" charset="0"/>
                          <a:ea typeface="Cambria Math" panose="02040503050406030204" pitchFamily="18" charset="0"/>
                        </a:rPr>
                        <m:t>ậ</m:t>
                      </m:r>
                      <m:r>
                        <m:rPr>
                          <m:sty m:val="p"/>
                        </m:rPr>
                        <a:rPr lang="en-US" sz="2000">
                          <a:solidFill>
                            <a:srgbClr val="0070C0"/>
                          </a:solidFill>
                          <a:latin typeface="Cambria Math" panose="02040503050406030204" pitchFamily="18" charset="0"/>
                          <a:ea typeface="Cambria Math" panose="02040503050406030204" pitchFamily="18" charset="0"/>
                        </a:rPr>
                        <m:t>p</m:t>
                      </m:r>
                      <m:r>
                        <a:rPr lang="en-US" sz="2000">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ea typeface="Cambria Math" panose="02040503050406030204" pitchFamily="18" charset="0"/>
                        </a:rPr>
                        <m:t>d</m:t>
                      </m:r>
                      <m:r>
                        <a:rPr lang="en-US" sz="2000">
                          <a:solidFill>
                            <a:srgbClr val="0070C0"/>
                          </a:solidFill>
                          <a:latin typeface="Cambria Math" panose="02040503050406030204" pitchFamily="18" charset="0"/>
                          <a:ea typeface="Cambria Math" panose="02040503050406030204" pitchFamily="18" charset="0"/>
                        </a:rPr>
                        <m:t>ữ </m:t>
                      </m:r>
                      <m:r>
                        <m:rPr>
                          <m:sty m:val="p"/>
                        </m:rPr>
                        <a:rPr lang="en-US" sz="2000">
                          <a:solidFill>
                            <a:srgbClr val="0070C0"/>
                          </a:solidFill>
                          <a:latin typeface="Cambria Math" panose="02040503050406030204" pitchFamily="18" charset="0"/>
                          <a:ea typeface="Cambria Math" panose="02040503050406030204" pitchFamily="18" charset="0"/>
                        </a:rPr>
                        <m:t>li</m:t>
                      </m:r>
                      <m:r>
                        <a:rPr lang="en-US" sz="2000">
                          <a:solidFill>
                            <a:srgbClr val="0070C0"/>
                          </a:solidFill>
                          <a:latin typeface="Cambria Math" panose="02040503050406030204" pitchFamily="18" charset="0"/>
                          <a:ea typeface="Cambria Math" panose="02040503050406030204" pitchFamily="18" charset="0"/>
                        </a:rPr>
                        <m:t>ệ</m:t>
                      </m:r>
                      <m:r>
                        <m:rPr>
                          <m:sty m:val="p"/>
                        </m:rPr>
                        <a:rPr lang="en-US" sz="2000">
                          <a:solidFill>
                            <a:srgbClr val="0070C0"/>
                          </a:solidFill>
                          <a:latin typeface="Cambria Math" panose="02040503050406030204" pitchFamily="18" charset="0"/>
                          <a:ea typeface="Cambria Math" panose="02040503050406030204" pitchFamily="18" charset="0"/>
                        </a:rPr>
                        <m:t>u</m:t>
                      </m:r>
                      <m:r>
                        <a:rPr lang="en-US" sz="2000">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ea typeface="Cambria Math" panose="02040503050406030204" pitchFamily="18" charset="0"/>
                        </a:rPr>
                        <m:t>D</m:t>
                      </m:r>
                      <m:r>
                        <a:rPr lang="vi-VN" sz="2000" b="1">
                          <a:solidFill>
                            <a:srgbClr val="0070C0"/>
                          </a:solidFill>
                          <a:latin typeface="Cambria Math" panose="02040503050406030204" pitchFamily="18" charset="0"/>
                          <a:ea typeface="Cambria Math" panose="02040503050406030204" pitchFamily="18" charset="0"/>
                        </a:rPr>
                        <m:t>: </m:t>
                      </m:r>
                      <m:r>
                        <m:rPr>
                          <m:sty m:val="p"/>
                        </m:rPr>
                        <a:rPr lang="en-US" sz="2000">
                          <a:solidFill>
                            <a:srgbClr val="0070C0"/>
                          </a:solidFill>
                          <a:latin typeface="Cambria Math" panose="02040503050406030204" pitchFamily="18" charset="0"/>
                        </a:rPr>
                        <m:t>E</m:t>
                      </m:r>
                      <m:r>
                        <a:rPr lang="en-US" sz="2000">
                          <a:solidFill>
                            <a:srgbClr val="0070C0"/>
                          </a:solidFill>
                          <a:latin typeface="Cambria Math" panose="02040503050406030204" pitchFamily="18" charset="0"/>
                        </a:rPr>
                        <m:t>=</m:t>
                      </m:r>
                      <m:nary>
                        <m:naryPr>
                          <m:chr m:val="∑"/>
                          <m:ctrlPr>
                            <a:rPr lang="en-VN"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i</m:t>
                          </m:r>
                          <m:r>
                            <a:rPr lang="en-US" sz="2000">
                              <a:solidFill>
                                <a:srgbClr val="0070C0"/>
                              </a:solidFill>
                              <a:latin typeface="Cambria Math" panose="02040503050406030204" pitchFamily="18" charset="0"/>
                            </a:rPr>
                            <m:t>=1</m:t>
                          </m:r>
                        </m:sub>
                        <m:sup>
                          <m:r>
                            <m:rPr>
                              <m:sty m:val="p"/>
                            </m:rPr>
                            <a:rPr lang="en-US" sz="2000">
                              <a:solidFill>
                                <a:srgbClr val="0070C0"/>
                              </a:solidFill>
                              <a:latin typeface="Cambria Math" panose="02040503050406030204" pitchFamily="18" charset="0"/>
                            </a:rPr>
                            <m:t>k</m:t>
                          </m:r>
                        </m:sup>
                        <m:e>
                          <m:nary>
                            <m:naryPr>
                              <m:chr m:val="∑"/>
                              <m:supHide m:val="on"/>
                              <m:ctrlPr>
                                <a:rPr lang="en-VN" sz="2000" i="1">
                                  <a:solidFill>
                                    <a:srgbClr val="0070C0"/>
                                  </a:solidFill>
                                  <a:latin typeface="Cambria Math" panose="02040503050406030204" pitchFamily="18" charset="0"/>
                                </a:rPr>
                              </m:ctrlPr>
                            </m:naryPr>
                            <m:sub>
                              <m:r>
                                <m:rPr>
                                  <m:sty m:val="p"/>
                                </m:rPr>
                                <a:rPr lang="en-US" sz="2000">
                                  <a:solidFill>
                                    <a:srgbClr val="0070C0"/>
                                  </a:solidFill>
                                  <a:latin typeface="Cambria Math" panose="02040503050406030204" pitchFamily="18" charset="0"/>
                                </a:rPr>
                                <m:t>p</m:t>
                              </m:r>
                              <m:r>
                                <a:rPr lang="en-US" sz="2000">
                                  <a:solidFill>
                                    <a:srgbClr val="0070C0"/>
                                  </a:solidFill>
                                  <a:latin typeface="Cambria Math" panose="02040503050406030204" pitchFamily="18" charset="0"/>
                                </a:rPr>
                                <m:t>∈</m:t>
                              </m:r>
                              <m:sSub>
                                <m:sSubPr>
                                  <m:ctrlPr>
                                    <a:rPr lang="en-VN"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sub>
                              </m:sSub>
                            </m:sub>
                            <m:sup/>
                            <m:e>
                              <m:sSup>
                                <m:sSupPr>
                                  <m:ctrlPr>
                                    <a:rPr lang="en-VN" sz="2000" i="1">
                                      <a:solidFill>
                                        <a:srgbClr val="0070C0"/>
                                      </a:solidFill>
                                      <a:latin typeface="Cambria Math" panose="02040503050406030204" pitchFamily="18" charset="0"/>
                                    </a:rPr>
                                  </m:ctrlPr>
                                </m:sSupPr>
                                <m:e>
                                  <m:r>
                                    <m:rPr>
                                      <m:sty m:val="p"/>
                                    </m:rPr>
                                    <a:rPr lang="en-US" sz="2000">
                                      <a:solidFill>
                                        <a:srgbClr val="0070C0"/>
                                      </a:solidFill>
                                      <a:latin typeface="Cambria Math" panose="02040503050406030204" pitchFamily="18" charset="0"/>
                                    </a:rPr>
                                    <m:t>d</m:t>
                                  </m:r>
                                </m:e>
                                <m:sup>
                                  <m:r>
                                    <a:rPr lang="en-US" sz="2000">
                                      <a:solidFill>
                                        <a:srgbClr val="0070C0"/>
                                      </a:solidFill>
                                      <a:latin typeface="Cambria Math" panose="02040503050406030204" pitchFamily="18" charset="0"/>
                                    </a:rPr>
                                    <m:t>2</m:t>
                                  </m:r>
                                </m:sup>
                              </m:sSup>
                              <m:d>
                                <m:dPr>
                                  <m:ctrlPr>
                                    <a:rPr lang="en-VN" sz="2000" i="1">
                                      <a:solidFill>
                                        <a:srgbClr val="0070C0"/>
                                      </a:solidFill>
                                      <a:latin typeface="Cambria Math" panose="02040503050406030204" pitchFamily="18" charset="0"/>
                                    </a:rPr>
                                  </m:ctrlPr>
                                </m:dPr>
                                <m:e>
                                  <m:r>
                                    <m:rPr>
                                      <m:sty m:val="p"/>
                                    </m:rPr>
                                    <a:rPr lang="en-US" sz="2000">
                                      <a:solidFill>
                                        <a:srgbClr val="0070C0"/>
                                      </a:solidFill>
                                      <a:latin typeface="Cambria Math" panose="02040503050406030204" pitchFamily="18" charset="0"/>
                                    </a:rPr>
                                    <m:t>p</m:t>
                                  </m:r>
                                  <m:r>
                                    <a:rPr lang="en-US" sz="2000">
                                      <a:solidFill>
                                        <a:srgbClr val="0070C0"/>
                                      </a:solidFill>
                                      <a:latin typeface="Cambria Math" panose="02040503050406030204" pitchFamily="18" charset="0"/>
                                    </a:rPr>
                                    <m:t>,</m:t>
                                  </m:r>
                                  <m:sSub>
                                    <m:sSubPr>
                                      <m:ctrlPr>
                                        <a:rPr lang="en-VN" sz="2000" i="1">
                                          <a:solidFill>
                                            <a:srgbClr val="0070C0"/>
                                          </a:solidFill>
                                          <a:latin typeface="Cambria Math" panose="02040503050406030204" pitchFamily="18" charset="0"/>
                                        </a:rPr>
                                      </m:ctrlPr>
                                    </m:sSubPr>
                                    <m:e>
                                      <m:r>
                                        <m:rPr>
                                          <m:sty m:val="p"/>
                                        </m:rPr>
                                        <a:rPr lang="en-US" sz="2000">
                                          <a:solidFill>
                                            <a:srgbClr val="0070C0"/>
                                          </a:solidFill>
                                          <a:latin typeface="Cambria Math" panose="02040503050406030204" pitchFamily="18" charset="0"/>
                                        </a:rPr>
                                        <m:t>c</m:t>
                                      </m:r>
                                    </m:e>
                                    <m:sub>
                                      <m:r>
                                        <m:rPr>
                                          <m:sty m:val="p"/>
                                        </m:rPr>
                                        <a:rPr lang="en-US" sz="2000">
                                          <a:solidFill>
                                            <a:srgbClr val="0070C0"/>
                                          </a:solidFill>
                                          <a:latin typeface="Cambria Math" panose="02040503050406030204" pitchFamily="18" charset="0"/>
                                        </a:rPr>
                                        <m:t>i</m:t>
                                      </m:r>
                                    </m:sub>
                                  </m:sSub>
                                </m:e>
                              </m:d>
                            </m:e>
                          </m:nary>
                          <m:r>
                            <a:rPr lang="en-US" sz="2000">
                              <a:solidFill>
                                <a:srgbClr val="0070C0"/>
                              </a:solidFill>
                              <a:latin typeface="Cambria Math" panose="02040503050406030204" pitchFamily="18" charset="0"/>
                            </a:rPr>
                            <m:t>  </m:t>
                          </m:r>
                        </m:e>
                      </m:nary>
                    </m:oMath>
                  </m:oMathPara>
                </a14:m>
                <a:endParaRPr lang="en-VN" sz="2000" dirty="0">
                  <a:solidFill>
                    <a:srgbClr val="0070C0"/>
                  </a:solidFill>
                </a:endParaRPr>
              </a:p>
              <a:p>
                <a:pPr marL="285750" indent="-285750" algn="just">
                  <a:buFont typeface="Arial" panose="020B0604020202020204" pitchFamily="34" charset="0"/>
                  <a:buChar char="•"/>
                </a:pPr>
                <a:r>
                  <a:rPr lang="en-VN" sz="2400" dirty="0">
                    <a:solidFill>
                      <a:srgbClr val="0070C0"/>
                    </a:solidFill>
                  </a:rPr>
                  <a:t>Ví dụ 8</a:t>
                </a:r>
              </a:p>
              <a:p>
                <a:pPr marL="800100" lvl="1" indent="-342900" algn="just">
                  <a:buFont typeface="Wingdings" pitchFamily="2" charset="2"/>
                  <a:buChar char="§"/>
                </a:pPr>
                <a:r>
                  <a:rPr lang="vi-VN" sz="2000" dirty="0">
                    <a:solidFill>
                      <a:srgbClr val="0070C0"/>
                    </a:solidFill>
                  </a:rPr>
                  <a:t>Sử dụng thuật toán k – means (chạy một lần) và khoảng cách Euclide để gom cụm 8 đối tượng vào ba cụm: A</a:t>
                </a:r>
                <a:r>
                  <a:rPr lang="vi-VN" sz="2000" baseline="-25000" dirty="0">
                    <a:solidFill>
                      <a:srgbClr val="0070C0"/>
                    </a:solidFill>
                  </a:rPr>
                  <a:t>1 </a:t>
                </a:r>
                <a:r>
                  <a:rPr lang="vi-VN" sz="2000" dirty="0">
                    <a:solidFill>
                      <a:srgbClr val="0070C0"/>
                    </a:solidFill>
                  </a:rPr>
                  <a:t>= (2, 10), A</a:t>
                </a:r>
                <a:r>
                  <a:rPr lang="vi-VN" sz="2000" baseline="-25000" dirty="0">
                    <a:solidFill>
                      <a:srgbClr val="0070C0"/>
                    </a:solidFill>
                  </a:rPr>
                  <a:t>2 </a:t>
                </a:r>
                <a:r>
                  <a:rPr lang="vi-VN" sz="2000" dirty="0">
                    <a:solidFill>
                      <a:srgbClr val="0070C0"/>
                    </a:solidFill>
                  </a:rPr>
                  <a:t>= (2, 5), A</a:t>
                </a:r>
                <a:r>
                  <a:rPr lang="vi-VN" sz="2000" baseline="-25000" dirty="0">
                    <a:solidFill>
                      <a:srgbClr val="0070C0"/>
                    </a:solidFill>
                  </a:rPr>
                  <a:t>3 </a:t>
                </a:r>
                <a:r>
                  <a:rPr lang="vi-VN" sz="2000" dirty="0">
                    <a:solidFill>
                      <a:srgbClr val="0070C0"/>
                    </a:solidFill>
                  </a:rPr>
                  <a:t>= (8, 4), A</a:t>
                </a:r>
                <a:r>
                  <a:rPr lang="vi-VN" sz="2000" baseline="-25000" dirty="0">
                    <a:solidFill>
                      <a:srgbClr val="0070C0"/>
                    </a:solidFill>
                  </a:rPr>
                  <a:t>4 </a:t>
                </a:r>
                <a:r>
                  <a:rPr lang="vi-VN" sz="2000" dirty="0">
                    <a:solidFill>
                      <a:srgbClr val="0070C0"/>
                    </a:solidFill>
                  </a:rPr>
                  <a:t>= (5, 8), A</a:t>
                </a:r>
                <a:r>
                  <a:rPr lang="vi-VN" sz="2000" baseline="-25000" dirty="0">
                    <a:solidFill>
                      <a:srgbClr val="0070C0"/>
                    </a:solidFill>
                  </a:rPr>
                  <a:t>5 </a:t>
                </a:r>
                <a:r>
                  <a:rPr lang="vi-VN" sz="2000" dirty="0">
                    <a:solidFill>
                      <a:srgbClr val="0070C0"/>
                    </a:solidFill>
                  </a:rPr>
                  <a:t>= (7, 5), A</a:t>
                </a:r>
                <a:r>
                  <a:rPr lang="vi-VN" sz="2000" baseline="-25000" dirty="0">
                    <a:solidFill>
                      <a:srgbClr val="0070C0"/>
                    </a:solidFill>
                  </a:rPr>
                  <a:t>6 </a:t>
                </a:r>
                <a:r>
                  <a:rPr lang="vi-VN" sz="2000" dirty="0">
                    <a:solidFill>
                      <a:srgbClr val="0070C0"/>
                    </a:solidFill>
                  </a:rPr>
                  <a:t>= (6, 4), A</a:t>
                </a:r>
                <a:r>
                  <a:rPr lang="vi-VN" sz="2000" baseline="-25000" dirty="0">
                    <a:solidFill>
                      <a:srgbClr val="0070C0"/>
                    </a:solidFill>
                  </a:rPr>
                  <a:t>7 </a:t>
                </a:r>
                <a:r>
                  <a:rPr lang="vi-VN" sz="2000" dirty="0">
                    <a:solidFill>
                      <a:srgbClr val="0070C0"/>
                    </a:solidFill>
                  </a:rPr>
                  <a:t>= (1, 2), A</a:t>
                </a:r>
                <a:r>
                  <a:rPr lang="vi-VN" sz="2000" baseline="-25000" dirty="0">
                    <a:solidFill>
                      <a:srgbClr val="0070C0"/>
                    </a:solidFill>
                  </a:rPr>
                  <a:t>8 </a:t>
                </a:r>
                <a:r>
                  <a:rPr lang="vi-VN" sz="2000" dirty="0">
                    <a:solidFill>
                      <a:srgbClr val="0070C0"/>
                    </a:solidFill>
                  </a:rPr>
                  <a:t>= (4, 9) </a:t>
                </a:r>
              </a:p>
              <a:p>
                <a:pPr marL="800100" lvl="1" indent="-342900" algn="just">
                  <a:buFont typeface="Wingdings" pitchFamily="2" charset="2"/>
                  <a:buChar char="§"/>
                </a:pPr>
                <a:r>
                  <a:rPr lang="vi-VN" sz="2000" dirty="0">
                    <a:solidFill>
                      <a:srgbClr val="0070C0"/>
                    </a:solidFill>
                  </a:rPr>
                  <a:t>Giả sử khởi tạo trọng tâm là k</a:t>
                </a:r>
                <a:r>
                  <a:rPr lang="vi-VN" sz="2000" baseline="-25000" dirty="0">
                    <a:solidFill>
                      <a:srgbClr val="0070C0"/>
                    </a:solidFill>
                  </a:rPr>
                  <a:t>1 </a:t>
                </a:r>
                <a:r>
                  <a:rPr lang="vi-VN" sz="2000" dirty="0">
                    <a:solidFill>
                      <a:srgbClr val="0070C0"/>
                    </a:solidFill>
                  </a:rPr>
                  <a:t>= A</a:t>
                </a:r>
                <a:r>
                  <a:rPr lang="vi-VN" sz="2000" baseline="-25000" dirty="0">
                    <a:solidFill>
                      <a:srgbClr val="0070C0"/>
                    </a:solidFill>
                  </a:rPr>
                  <a:t>1</a:t>
                </a:r>
                <a:r>
                  <a:rPr lang="vi-VN" sz="2000" dirty="0">
                    <a:solidFill>
                      <a:srgbClr val="0070C0"/>
                    </a:solidFill>
                  </a:rPr>
                  <a:t>, k</a:t>
                </a:r>
                <a:r>
                  <a:rPr lang="vi-VN" sz="2000" baseline="-25000" dirty="0">
                    <a:solidFill>
                      <a:srgbClr val="0070C0"/>
                    </a:solidFill>
                  </a:rPr>
                  <a:t>2</a:t>
                </a:r>
                <a:r>
                  <a:rPr lang="vi-VN" sz="2000" dirty="0">
                    <a:solidFill>
                      <a:srgbClr val="0070C0"/>
                    </a:solidFill>
                  </a:rPr>
                  <a:t> = A</a:t>
                </a:r>
                <a:r>
                  <a:rPr lang="vi-VN" sz="2000" baseline="-25000" dirty="0">
                    <a:solidFill>
                      <a:srgbClr val="0070C0"/>
                    </a:solidFill>
                  </a:rPr>
                  <a:t>4</a:t>
                </a:r>
                <a:r>
                  <a:rPr lang="vi-VN" sz="2000" dirty="0">
                    <a:solidFill>
                      <a:srgbClr val="0070C0"/>
                    </a:solidFill>
                  </a:rPr>
                  <a:t> và k</a:t>
                </a:r>
                <a:r>
                  <a:rPr lang="vi-VN" sz="2000" baseline="-25000" dirty="0">
                    <a:solidFill>
                      <a:srgbClr val="0070C0"/>
                    </a:solidFill>
                  </a:rPr>
                  <a:t>3</a:t>
                </a:r>
                <a:r>
                  <a:rPr lang="vi-VN" sz="2000" dirty="0">
                    <a:solidFill>
                      <a:srgbClr val="0070C0"/>
                    </a:solidFill>
                  </a:rPr>
                  <a:t> = A</a:t>
                </a:r>
                <a:r>
                  <a:rPr lang="vi-VN" sz="2000" baseline="-25000" dirty="0">
                    <a:solidFill>
                      <a:srgbClr val="0070C0"/>
                    </a:solidFill>
                  </a:rPr>
                  <a:t>7</a:t>
                </a:r>
                <a:endParaRPr lang="vi-VN" sz="2000" dirty="0">
                  <a:solidFill>
                    <a:srgbClr val="0070C0"/>
                  </a:solidFill>
                </a:endParaRPr>
              </a:p>
              <a:p>
                <a:pPr marL="914400" lvl="1" indent="-457200">
                  <a:buFont typeface="+mj-lt"/>
                  <a:buAutoNum type="alphaLcPeriod"/>
                </a:pPr>
                <a:r>
                  <a:rPr lang="vi-VN" sz="2000" dirty="0">
                    <a:solidFill>
                      <a:srgbClr val="0070C0"/>
                    </a:solidFill>
                  </a:rPr>
                  <a:t>Xác định các cụm được hình thành</a:t>
                </a:r>
                <a:endParaRPr lang="en-VN" sz="2000" dirty="0">
                  <a:solidFill>
                    <a:srgbClr val="0070C0"/>
                  </a:solidFill>
                </a:endParaRPr>
              </a:p>
              <a:p>
                <a:pPr marL="914400" lvl="1" indent="-457200">
                  <a:buFont typeface="+mj-lt"/>
                  <a:buAutoNum type="alphaLcPeriod"/>
                </a:pPr>
                <a:r>
                  <a:rPr lang="vi-VN" sz="2000" dirty="0">
                    <a:solidFill>
                      <a:srgbClr val="0070C0"/>
                    </a:solidFill>
                  </a:rPr>
                  <a:t>Trọng tâm mới của từng cụm</a:t>
                </a:r>
              </a:p>
              <a:p>
                <a:pPr marL="914400" lvl="1" indent="-457200">
                  <a:buFont typeface="+mj-lt"/>
                  <a:buAutoNum type="alphaLcPeriod"/>
                </a:pPr>
                <a:r>
                  <a:rPr lang="vi-VN" sz="2000" dirty="0">
                    <a:solidFill>
                      <a:srgbClr val="0070C0"/>
                    </a:solidFill>
                  </a:rPr>
                  <a:t>Tính tổng chi phí</a:t>
                </a:r>
                <a:endParaRPr lang="en-VN" sz="2400" dirty="0">
                  <a:solidFill>
                    <a:srgbClr val="0070C0"/>
                  </a:solidFill>
                </a:endParaRPr>
              </a:p>
              <a:p>
                <a:pPr lvl="1" algn="just"/>
                <a:endParaRPr lang="vi-VN" sz="2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457200" y="380940"/>
                <a:ext cx="11376990" cy="457260"/>
              </a:xfrm>
              <a:prstGeom prst="rect">
                <a:avLst/>
              </a:prstGeom>
              <a:blipFill>
                <a:blip r:embed="rId3"/>
                <a:stretch>
                  <a:fillRect l="-697" t="-10526" r="-1501" b="-11697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30684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scatter chart&#10;&#10;Description automatically generated">
            <a:extLst>
              <a:ext uri="{FF2B5EF4-FFF2-40B4-BE49-F238E27FC236}">
                <a16:creationId xmlns:a16="http://schemas.microsoft.com/office/drawing/2014/main" id="{1103EAF5-3C55-6945-92DD-76BB7557D009}"/>
              </a:ext>
            </a:extLst>
          </p:cNvPr>
          <p:cNvPicPr>
            <a:picLocks noChangeAspect="1"/>
          </p:cNvPicPr>
          <p:nvPr/>
        </p:nvPicPr>
        <p:blipFill>
          <a:blip r:embed="rId3"/>
          <a:stretch>
            <a:fillRect/>
          </a:stretch>
        </p:blipFill>
        <p:spPr>
          <a:xfrm>
            <a:off x="762000" y="1334313"/>
            <a:ext cx="3368421" cy="3128391"/>
          </a:xfrm>
          <a:prstGeom prst="rect">
            <a:avLst/>
          </a:prstGeom>
        </p:spPr>
      </p:pic>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81</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means {3}</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3809998" y="1132577"/>
            <a:ext cx="9144000" cy="457260"/>
          </a:xfrm>
          <a:prstGeom prst="rect">
            <a:avLst/>
          </a:prstGeom>
          <a:noFill/>
          <a:ln w="9525">
            <a:noFill/>
            <a:miter lim="800000"/>
            <a:headEnd/>
            <a:tailEnd/>
          </a:ln>
        </p:spPr>
        <p:txBody>
          <a:bodyPr/>
          <a:lstStyle/>
          <a:p>
            <a:pPr marL="800100" lvl="1" indent="-342900" algn="just">
              <a:buFont typeface="Wingdings" pitchFamily="2" charset="2"/>
              <a:buChar char="§"/>
            </a:pPr>
            <a:r>
              <a:rPr lang="vi-VN" sz="2000" dirty="0">
                <a:solidFill>
                  <a:srgbClr val="0070C0"/>
                </a:solidFill>
              </a:rPr>
              <a:t>Khoảng cách Euclide giữa các đối tượng</a:t>
            </a:r>
            <a:endParaRPr lang="vi-VN" sz="2400" dirty="0">
              <a:solidFill>
                <a:srgbClr val="0070C0"/>
              </a:solidFill>
            </a:endParaRPr>
          </a:p>
        </p:txBody>
      </p:sp>
      <p:pic>
        <p:nvPicPr>
          <p:cNvPr id="4" name="Picture 3">
            <a:extLst>
              <a:ext uri="{FF2B5EF4-FFF2-40B4-BE49-F238E27FC236}">
                <a16:creationId xmlns:a16="http://schemas.microsoft.com/office/drawing/2014/main" id="{2222B935-6991-684E-A018-D68D1399EA26}"/>
              </a:ext>
            </a:extLst>
          </p:cNvPr>
          <p:cNvPicPr>
            <a:picLocks noChangeAspect="1"/>
          </p:cNvPicPr>
          <p:nvPr/>
        </p:nvPicPr>
        <p:blipFill>
          <a:blip r:embed="rId4"/>
          <a:stretch>
            <a:fillRect/>
          </a:stretch>
        </p:blipFill>
        <p:spPr>
          <a:xfrm>
            <a:off x="4724400" y="1524000"/>
            <a:ext cx="5748115" cy="3007414"/>
          </a:xfrm>
          <a:prstGeom prst="rect">
            <a:avLst/>
          </a:prstGeom>
        </p:spPr>
      </p:pic>
    </p:spTree>
    <p:extLst>
      <p:ext uri="{BB962C8B-B14F-4D97-AF65-F5344CB8AC3E}">
        <p14:creationId xmlns:p14="http://schemas.microsoft.com/office/powerpoint/2010/main" val="108805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1AB0DE-343D-F14A-AB30-168F155E5DEC}"/>
              </a:ext>
            </a:extLst>
          </p:cNvPr>
          <p:cNvPicPr>
            <a:picLocks noChangeAspect="1"/>
          </p:cNvPicPr>
          <p:nvPr/>
        </p:nvPicPr>
        <p:blipFill>
          <a:blip r:embed="rId3"/>
          <a:stretch>
            <a:fillRect/>
          </a:stretch>
        </p:blipFill>
        <p:spPr>
          <a:xfrm>
            <a:off x="6172203" y="385804"/>
            <a:ext cx="4471575" cy="5710196"/>
          </a:xfrm>
          <a:prstGeom prst="rect">
            <a:avLst/>
          </a:prstGeom>
        </p:spPr>
      </p:pic>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82</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means {4}</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4724400" cy="457260"/>
          </a:xfrm>
          <a:prstGeom prst="rect">
            <a:avLst/>
          </a:prstGeom>
          <a:noFill/>
          <a:ln w="9525">
            <a:noFill/>
            <a:miter lim="800000"/>
            <a:headEnd/>
            <a:tailEnd/>
          </a:ln>
        </p:spPr>
        <p:txBody>
          <a:bodyPr/>
          <a:lstStyle/>
          <a:p>
            <a:pPr marL="914400" lvl="1" indent="-457200" algn="just">
              <a:buAutoNum type="alphaLcPeriod"/>
            </a:pPr>
            <a:r>
              <a:rPr lang="vi-VN" sz="2000" dirty="0">
                <a:solidFill>
                  <a:srgbClr val="0070C0"/>
                </a:solidFill>
              </a:rPr>
              <a:t>Xác định các cụm được hình thành</a:t>
            </a:r>
          </a:p>
          <a:p>
            <a:pPr lvl="1" algn="just"/>
            <a:endParaRPr lang="en-VN" sz="2000" dirty="0">
              <a:solidFill>
                <a:srgbClr val="0070C0"/>
              </a:solidFill>
            </a:endParaRPr>
          </a:p>
          <a:p>
            <a:pPr marL="1257300" lvl="2" indent="-342900" algn="just">
              <a:buFont typeface="Wingdings" pitchFamily="2" charset="2"/>
              <a:buChar char="q"/>
            </a:pPr>
            <a:r>
              <a:rPr lang="en-US" sz="2000" dirty="0" err="1">
                <a:solidFill>
                  <a:srgbClr val="0070C0"/>
                </a:solidFill>
              </a:rPr>
              <a:t>Các</a:t>
            </a:r>
            <a:r>
              <a:rPr lang="en-US" sz="2000" dirty="0">
                <a:solidFill>
                  <a:srgbClr val="0070C0"/>
                </a:solidFill>
              </a:rPr>
              <a:t> </a:t>
            </a:r>
            <a:r>
              <a:rPr lang="en-US" sz="2000" dirty="0" err="1">
                <a:solidFill>
                  <a:srgbClr val="0070C0"/>
                </a:solidFill>
              </a:rPr>
              <a:t>cụm</a:t>
            </a:r>
            <a:r>
              <a:rPr lang="en-US" sz="2000" dirty="0">
                <a:solidFill>
                  <a:srgbClr val="0070C0"/>
                </a:solidFill>
              </a:rPr>
              <a:t> </a:t>
            </a:r>
            <a:r>
              <a:rPr lang="en-US" sz="2000" dirty="0" err="1">
                <a:solidFill>
                  <a:srgbClr val="0070C0"/>
                </a:solidFill>
              </a:rPr>
              <a:t>sau</a:t>
            </a:r>
            <a:r>
              <a:rPr lang="en-US" sz="2000" dirty="0">
                <a:solidFill>
                  <a:srgbClr val="0070C0"/>
                </a:solidFill>
              </a:rPr>
              <a:t> </a:t>
            </a:r>
            <a:r>
              <a:rPr lang="en-US" sz="2000" dirty="0" err="1">
                <a:solidFill>
                  <a:srgbClr val="0070C0"/>
                </a:solidFill>
              </a:rPr>
              <a:t>lần</a:t>
            </a:r>
            <a:r>
              <a:rPr lang="en-US" sz="2000" dirty="0">
                <a:solidFill>
                  <a:srgbClr val="0070C0"/>
                </a:solidFill>
              </a:rPr>
              <a:t> </a:t>
            </a:r>
            <a:r>
              <a:rPr lang="en-US" sz="2000" dirty="0" err="1">
                <a:solidFill>
                  <a:srgbClr val="0070C0"/>
                </a:solidFill>
              </a:rPr>
              <a:t>chạy</a:t>
            </a:r>
            <a:r>
              <a:rPr lang="en-US" sz="2000" dirty="0">
                <a:solidFill>
                  <a:srgbClr val="0070C0"/>
                </a:solidFill>
              </a:rPr>
              <a:t> </a:t>
            </a:r>
            <a:r>
              <a:rPr lang="en-US" sz="2000" dirty="0" err="1">
                <a:solidFill>
                  <a:srgbClr val="0070C0"/>
                </a:solidFill>
              </a:rPr>
              <a:t>đầu</a:t>
            </a:r>
            <a:r>
              <a:rPr lang="en-US" sz="2000" dirty="0">
                <a:solidFill>
                  <a:srgbClr val="0070C0"/>
                </a:solidFill>
              </a:rPr>
              <a:t> </a:t>
            </a:r>
            <a:r>
              <a:rPr lang="en-US" sz="2000" dirty="0" err="1">
                <a:solidFill>
                  <a:srgbClr val="0070C0"/>
                </a:solidFill>
              </a:rPr>
              <a:t>tiên</a:t>
            </a:r>
            <a:r>
              <a:rPr lang="en-US" sz="2000" dirty="0">
                <a:solidFill>
                  <a:srgbClr val="0070C0"/>
                </a:solidFill>
              </a:rPr>
              <a:t> k – means</a:t>
            </a:r>
            <a:endParaRPr lang="en-VN" sz="2000" dirty="0">
              <a:solidFill>
                <a:srgbClr val="0070C0"/>
              </a:solidFill>
            </a:endParaRPr>
          </a:p>
          <a:p>
            <a:pPr lvl="3" algn="just"/>
            <a:r>
              <a:rPr lang="en-US" sz="2000" dirty="0">
                <a:solidFill>
                  <a:srgbClr val="0070C0"/>
                </a:solidFill>
              </a:rPr>
              <a:t>C</a:t>
            </a:r>
            <a:r>
              <a:rPr lang="en-US" sz="2000" baseline="-25000" dirty="0">
                <a:solidFill>
                  <a:srgbClr val="0070C0"/>
                </a:solidFill>
              </a:rPr>
              <a:t>1</a:t>
            </a:r>
            <a:r>
              <a:rPr lang="en-US" sz="2000" dirty="0">
                <a:solidFill>
                  <a:srgbClr val="0070C0"/>
                </a:solidFill>
              </a:rPr>
              <a:t> = {A</a:t>
            </a:r>
            <a:r>
              <a:rPr lang="en-US" sz="2000" baseline="-25000" dirty="0">
                <a:solidFill>
                  <a:srgbClr val="0070C0"/>
                </a:solidFill>
              </a:rPr>
              <a:t>1</a:t>
            </a:r>
            <a:r>
              <a:rPr lang="en-US" sz="2000" dirty="0">
                <a:solidFill>
                  <a:srgbClr val="0070C0"/>
                </a:solidFill>
              </a:rPr>
              <a:t>} </a:t>
            </a:r>
            <a:endParaRPr lang="en-VN" sz="2000" dirty="0">
              <a:solidFill>
                <a:srgbClr val="0070C0"/>
              </a:solidFill>
            </a:endParaRPr>
          </a:p>
          <a:p>
            <a:pPr lvl="3" algn="just"/>
            <a:r>
              <a:rPr lang="en-US" sz="2000" dirty="0">
                <a:solidFill>
                  <a:srgbClr val="0070C0"/>
                </a:solidFill>
              </a:rPr>
              <a:t>C</a:t>
            </a:r>
            <a:r>
              <a:rPr lang="en-US" sz="2000" baseline="-25000" dirty="0">
                <a:solidFill>
                  <a:srgbClr val="0070C0"/>
                </a:solidFill>
              </a:rPr>
              <a:t>2</a:t>
            </a:r>
            <a:r>
              <a:rPr lang="en-US" sz="2000" dirty="0">
                <a:solidFill>
                  <a:srgbClr val="0070C0"/>
                </a:solidFill>
              </a:rPr>
              <a:t> = {A</a:t>
            </a:r>
            <a:r>
              <a:rPr lang="en-US" sz="2000" baseline="-25000" dirty="0">
                <a:solidFill>
                  <a:srgbClr val="0070C0"/>
                </a:solidFill>
              </a:rPr>
              <a:t>3</a:t>
            </a:r>
            <a:r>
              <a:rPr lang="en-US" sz="2000" dirty="0">
                <a:solidFill>
                  <a:srgbClr val="0070C0"/>
                </a:solidFill>
              </a:rPr>
              <a:t>, A</a:t>
            </a:r>
            <a:r>
              <a:rPr lang="en-US" sz="2000" baseline="-25000" dirty="0">
                <a:solidFill>
                  <a:srgbClr val="0070C0"/>
                </a:solidFill>
              </a:rPr>
              <a:t>4</a:t>
            </a:r>
            <a:r>
              <a:rPr lang="en-US" sz="2000" dirty="0">
                <a:solidFill>
                  <a:srgbClr val="0070C0"/>
                </a:solidFill>
              </a:rPr>
              <a:t>, A</a:t>
            </a:r>
            <a:r>
              <a:rPr lang="en-US" sz="2000" baseline="-25000" dirty="0">
                <a:solidFill>
                  <a:srgbClr val="0070C0"/>
                </a:solidFill>
              </a:rPr>
              <a:t>5</a:t>
            </a:r>
            <a:r>
              <a:rPr lang="en-US" sz="2000" dirty="0">
                <a:solidFill>
                  <a:srgbClr val="0070C0"/>
                </a:solidFill>
              </a:rPr>
              <a:t>, A</a:t>
            </a:r>
            <a:r>
              <a:rPr lang="en-US" sz="2000" baseline="-25000" dirty="0">
                <a:solidFill>
                  <a:srgbClr val="0070C0"/>
                </a:solidFill>
              </a:rPr>
              <a:t>6</a:t>
            </a:r>
            <a:r>
              <a:rPr lang="en-US" sz="2000" dirty="0">
                <a:solidFill>
                  <a:srgbClr val="0070C0"/>
                </a:solidFill>
              </a:rPr>
              <a:t>, A</a:t>
            </a:r>
            <a:r>
              <a:rPr lang="en-US" sz="2000" baseline="-25000" dirty="0">
                <a:solidFill>
                  <a:srgbClr val="0070C0"/>
                </a:solidFill>
              </a:rPr>
              <a:t>8</a:t>
            </a:r>
            <a:r>
              <a:rPr lang="en-US" sz="2000" dirty="0">
                <a:solidFill>
                  <a:srgbClr val="0070C0"/>
                </a:solidFill>
              </a:rPr>
              <a:t>} </a:t>
            </a:r>
            <a:endParaRPr lang="en-VN" sz="2000" dirty="0">
              <a:solidFill>
                <a:srgbClr val="0070C0"/>
              </a:solidFill>
            </a:endParaRPr>
          </a:p>
          <a:p>
            <a:pPr lvl="3" algn="just"/>
            <a:r>
              <a:rPr lang="en-US" sz="2000" dirty="0">
                <a:solidFill>
                  <a:srgbClr val="0070C0"/>
                </a:solidFill>
              </a:rPr>
              <a:t>C</a:t>
            </a:r>
            <a:r>
              <a:rPr lang="en-US" sz="2000" baseline="-25000" dirty="0">
                <a:solidFill>
                  <a:srgbClr val="0070C0"/>
                </a:solidFill>
              </a:rPr>
              <a:t>3</a:t>
            </a:r>
            <a:r>
              <a:rPr lang="en-US" sz="2000" dirty="0">
                <a:solidFill>
                  <a:srgbClr val="0070C0"/>
                </a:solidFill>
              </a:rPr>
              <a:t> = {A</a:t>
            </a:r>
            <a:r>
              <a:rPr lang="en-US" sz="2000" baseline="-25000" dirty="0">
                <a:solidFill>
                  <a:srgbClr val="0070C0"/>
                </a:solidFill>
              </a:rPr>
              <a:t>2</a:t>
            </a:r>
            <a:r>
              <a:rPr lang="en-US" sz="2000" dirty="0">
                <a:solidFill>
                  <a:srgbClr val="0070C0"/>
                </a:solidFill>
              </a:rPr>
              <a:t>, A</a:t>
            </a:r>
            <a:r>
              <a:rPr lang="en-US" sz="2000" baseline="-25000" dirty="0">
                <a:solidFill>
                  <a:srgbClr val="0070C0"/>
                </a:solidFill>
              </a:rPr>
              <a:t>7</a:t>
            </a:r>
            <a:r>
              <a:rPr lang="en-US" sz="2000" dirty="0">
                <a:solidFill>
                  <a:srgbClr val="0070C0"/>
                </a:solidFill>
              </a:rPr>
              <a:t>}</a:t>
            </a:r>
            <a:endParaRPr lang="vi-VN" sz="2000" dirty="0">
              <a:solidFill>
                <a:srgbClr val="0070C0"/>
              </a:solidFill>
            </a:endParaRPr>
          </a:p>
        </p:txBody>
      </p:sp>
      <p:pic>
        <p:nvPicPr>
          <p:cNvPr id="7" name="Picture 6" descr="Line chart&#10;&#10;Description automatically generated with medium confidence">
            <a:extLst>
              <a:ext uri="{FF2B5EF4-FFF2-40B4-BE49-F238E27FC236}">
                <a16:creationId xmlns:a16="http://schemas.microsoft.com/office/drawing/2014/main" id="{CB134604-A938-B14C-A117-B2F9244309DA}"/>
              </a:ext>
            </a:extLst>
          </p:cNvPr>
          <p:cNvPicPr/>
          <p:nvPr/>
        </p:nvPicPr>
        <p:blipFill>
          <a:blip r:embed="rId4"/>
          <a:stretch>
            <a:fillRect/>
          </a:stretch>
        </p:blipFill>
        <p:spPr>
          <a:xfrm>
            <a:off x="2590800" y="2606675"/>
            <a:ext cx="3505200" cy="3489325"/>
          </a:xfrm>
          <a:prstGeom prst="rect">
            <a:avLst/>
          </a:prstGeom>
        </p:spPr>
      </p:pic>
    </p:spTree>
    <p:extLst>
      <p:ext uri="{BB962C8B-B14F-4D97-AF65-F5344CB8AC3E}">
        <p14:creationId xmlns:p14="http://schemas.microsoft.com/office/powerpoint/2010/main" val="369392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 calcmode="lin" valueType="num">
                                      <p:cBhvr additive="base">
                                        <p:cTn id="3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83</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means {4}</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9144000" cy="2362260"/>
              </a:xfrm>
              <a:prstGeom prst="rect">
                <a:avLst/>
              </a:prstGeom>
              <a:noFill/>
              <a:ln w="9525">
                <a:noFill/>
                <a:miter lim="800000"/>
                <a:headEnd/>
                <a:tailEnd/>
              </a:ln>
            </p:spPr>
            <p:txBody>
              <a:bodyPr/>
              <a:lstStyle/>
              <a:p>
                <a:pPr lvl="1" algn="just"/>
                <a:r>
                  <a:rPr lang="vi-VN" sz="2000" dirty="0">
                    <a:solidFill>
                      <a:srgbClr val="0070C0"/>
                    </a:solidFill>
                  </a:rPr>
                  <a:t>b. </a:t>
                </a:r>
                <a:r>
                  <a:rPr lang="vi-VN" b="0" dirty="0">
                    <a:solidFill>
                      <a:srgbClr val="0070C0"/>
                    </a:solidFill>
                  </a:rPr>
                  <a:t>Trọng tâm mới của từng cụm</a:t>
                </a:r>
                <a:r>
                  <a:rPr lang="en-VN" sz="2000" dirty="0">
                    <a:solidFill>
                      <a:srgbClr val="0070C0"/>
                    </a:solidFill>
                  </a:rPr>
                  <a:t> </a:t>
                </a:r>
              </a:p>
              <a:p>
                <a:pPr lvl="2">
                  <a:spcBef>
                    <a:spcPts val="600"/>
                  </a:spcBef>
                  <a:spcAft>
                    <a:spcPts val="600"/>
                  </a:spcAft>
                </a:pPr>
                <a14:m>
                  <m:oMathPara xmlns:m="http://schemas.openxmlformats.org/officeDocument/2006/math">
                    <m:oMathParaPr>
                      <m:jc m:val="left"/>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a:rPr lang="vi-VN">
                              <a:solidFill>
                                <a:srgbClr val="0070C0"/>
                              </a:solidFill>
                              <a:latin typeface="Cambria Math" panose="02040503050406030204" pitchFamily="18" charset="0"/>
                            </a:rPr>
                            <m:t>1</m:t>
                          </m:r>
                        </m:sub>
                      </m:sSub>
                      <m:r>
                        <a:rPr lang="en-US">
                          <a:solidFill>
                            <a:srgbClr val="0070C0"/>
                          </a:solidFill>
                          <a:latin typeface="Cambria Math" panose="02040503050406030204" pitchFamily="18" charset="0"/>
                        </a:rPr>
                        <m:t> = (2, 10)</m:t>
                      </m:r>
                    </m:oMath>
                  </m:oMathPara>
                </a14:m>
                <a:endParaRPr lang="en-VN" sz="1600" dirty="0">
                  <a:solidFill>
                    <a:srgbClr val="0070C0"/>
                  </a:solidFill>
                </a:endParaRPr>
              </a:p>
              <a:p>
                <a:pPr lvl="2">
                  <a:spcBef>
                    <a:spcPts val="600"/>
                  </a:spcBef>
                  <a:spcAft>
                    <a:spcPts val="600"/>
                  </a:spcAft>
                </a:pPr>
                <a14:m>
                  <m:oMathPara xmlns:m="http://schemas.openxmlformats.org/officeDocument/2006/math">
                    <m:oMathParaPr>
                      <m:jc m:val="left"/>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a:rPr lang="en-US">
                              <a:solidFill>
                                <a:srgbClr val="0070C0"/>
                              </a:solidFill>
                              <a:latin typeface="Cambria Math" panose="02040503050406030204" pitchFamily="18" charset="0"/>
                            </a:rPr>
                            <m:t>2</m:t>
                          </m:r>
                        </m:sub>
                      </m:sSub>
                      <m:r>
                        <a:rPr lang="en-US">
                          <a:solidFill>
                            <a:srgbClr val="0070C0"/>
                          </a:solidFill>
                          <a:latin typeface="Cambria Math" panose="02040503050406030204" pitchFamily="18" charset="0"/>
                        </a:rPr>
                        <m:t>=</m:t>
                      </m:r>
                      <m:d>
                        <m:dPr>
                          <m:ctrlPr>
                            <a:rPr lang="en-VN" i="1">
                              <a:solidFill>
                                <a:srgbClr val="0070C0"/>
                              </a:solidFill>
                              <a:latin typeface="Cambria Math" panose="02040503050406030204" pitchFamily="18" charset="0"/>
                            </a:rPr>
                          </m:ctrlPr>
                        </m:dPr>
                        <m:e>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8 + 5 + 7 + 6 + 4</m:t>
                              </m:r>
                            </m:num>
                            <m:den>
                              <m:r>
                                <a:rPr lang="en-US">
                                  <a:solidFill>
                                    <a:srgbClr val="0070C0"/>
                                  </a:solidFill>
                                  <a:latin typeface="Cambria Math" panose="02040503050406030204" pitchFamily="18" charset="0"/>
                                </a:rPr>
                                <m:t>5</m:t>
                              </m:r>
                            </m:den>
                          </m:f>
                          <m:r>
                            <a:rPr lang="en-US">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4 + 8 + 5 + 4 + 9</m:t>
                              </m:r>
                            </m:num>
                            <m:den>
                              <m:r>
                                <a:rPr lang="en-US">
                                  <a:solidFill>
                                    <a:srgbClr val="0070C0"/>
                                  </a:solidFill>
                                  <a:latin typeface="Cambria Math" panose="02040503050406030204" pitchFamily="18" charset="0"/>
                                </a:rPr>
                                <m:t>5</m:t>
                              </m:r>
                            </m:den>
                          </m:f>
                        </m:e>
                      </m:d>
                      <m:r>
                        <a:rPr lang="en-US">
                          <a:solidFill>
                            <a:srgbClr val="0070C0"/>
                          </a:solidFill>
                          <a:latin typeface="Cambria Math" panose="02040503050406030204" pitchFamily="18" charset="0"/>
                        </a:rPr>
                        <m:t>=(6, 6)</m:t>
                      </m:r>
                    </m:oMath>
                  </m:oMathPara>
                </a14:m>
                <a:endParaRPr lang="en-VN" sz="1600" dirty="0">
                  <a:solidFill>
                    <a:srgbClr val="0070C0"/>
                  </a:solidFill>
                </a:endParaRPr>
              </a:p>
              <a:p>
                <a:pPr lvl="2">
                  <a:spcBef>
                    <a:spcPts val="600"/>
                  </a:spcBef>
                  <a:spcAft>
                    <a:spcPts val="600"/>
                  </a:spcAft>
                </a:pPr>
                <a14:m>
                  <m:oMathPara xmlns:m="http://schemas.openxmlformats.org/officeDocument/2006/math">
                    <m:oMathParaPr>
                      <m:jc m:val="left"/>
                    </m:oMathParaPr>
                    <m:oMath xmlns:m="http://schemas.openxmlformats.org/officeDocument/2006/math">
                      <m:sSub>
                        <m:sSubPr>
                          <m:ctrlPr>
                            <a:rPr lang="en-VN"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c</m:t>
                          </m:r>
                        </m:e>
                        <m:sub>
                          <m:r>
                            <a:rPr lang="en-US">
                              <a:solidFill>
                                <a:srgbClr val="0070C0"/>
                              </a:solidFill>
                              <a:latin typeface="Cambria Math" panose="02040503050406030204" pitchFamily="18" charset="0"/>
                            </a:rPr>
                            <m:t>3</m:t>
                          </m:r>
                        </m:sub>
                      </m:sSub>
                      <m:r>
                        <a:rPr lang="en-US">
                          <a:solidFill>
                            <a:srgbClr val="0070C0"/>
                          </a:solidFill>
                          <a:latin typeface="Cambria Math" panose="02040503050406030204" pitchFamily="18" charset="0"/>
                        </a:rPr>
                        <m:t>=</m:t>
                      </m:r>
                      <m:d>
                        <m:dPr>
                          <m:ctrlPr>
                            <a:rPr lang="en-VN" i="1">
                              <a:solidFill>
                                <a:srgbClr val="0070C0"/>
                              </a:solidFill>
                              <a:latin typeface="Cambria Math" panose="02040503050406030204" pitchFamily="18" charset="0"/>
                            </a:rPr>
                          </m:ctrlPr>
                        </m:dPr>
                        <m:e>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2+1</m:t>
                              </m:r>
                            </m:num>
                            <m:den>
                              <m:r>
                                <a:rPr lang="en-US">
                                  <a:solidFill>
                                    <a:srgbClr val="0070C0"/>
                                  </a:solidFill>
                                  <a:latin typeface="Cambria Math" panose="02040503050406030204" pitchFamily="18" charset="0"/>
                                </a:rPr>
                                <m:t>2</m:t>
                              </m:r>
                            </m:den>
                          </m:f>
                          <m:r>
                            <a:rPr lang="en-US">
                              <a:solidFill>
                                <a:srgbClr val="0070C0"/>
                              </a:solidFill>
                              <a:latin typeface="Cambria Math" panose="02040503050406030204" pitchFamily="18" charset="0"/>
                            </a:rPr>
                            <m:t>,</m:t>
                          </m:r>
                          <m:f>
                            <m:fPr>
                              <m:ctrlPr>
                                <a:rPr lang="en-VN"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5 + 2</m:t>
                              </m:r>
                            </m:num>
                            <m:den>
                              <m:r>
                                <a:rPr lang="en-US">
                                  <a:solidFill>
                                    <a:srgbClr val="0070C0"/>
                                  </a:solidFill>
                                  <a:latin typeface="Cambria Math" panose="02040503050406030204" pitchFamily="18" charset="0"/>
                                </a:rPr>
                                <m:t>2</m:t>
                              </m:r>
                            </m:den>
                          </m:f>
                        </m:e>
                      </m:d>
                      <m:r>
                        <a:rPr lang="en-US" i="1">
                          <a:solidFill>
                            <a:srgbClr val="0070C0"/>
                          </a:solidFill>
                          <a:latin typeface="Cambria Math" panose="02040503050406030204" pitchFamily="18" charset="0"/>
                        </a:rPr>
                        <m:t>=(1.5, 3.5)</m:t>
                      </m:r>
                    </m:oMath>
                  </m:oMathPara>
                </a14:m>
                <a:endParaRPr lang="en-VN" sz="1600" dirty="0">
                  <a:solidFill>
                    <a:srgbClr val="0070C0"/>
                  </a:solidFill>
                </a:endParaRPr>
              </a:p>
              <a:p>
                <a:pPr lvl="2" algn="just"/>
                <a:endParaRPr lang="vi-VN" sz="2000" dirty="0">
                  <a:solidFill>
                    <a:srgbClr val="0070C0"/>
                  </a:solidFill>
                </a:endParaRPr>
              </a:p>
            </p:txBody>
          </p:sp>
        </mc:Choice>
        <mc:Fallback>
          <p:sp>
            <p:nvSpPr>
              <p:cNvPr id="5" name="Rectangle 4">
                <a:extLst>
                  <a:ext uri="{FF2B5EF4-FFF2-40B4-BE49-F238E27FC236}">
                    <a16:creationId xmlns:a16="http://schemas.microsoft.com/office/drawing/2014/main" id="{825F7A83-E5DE-9D4E-B73F-93A41EB40FF9}"/>
                  </a:ext>
                </a:extLst>
              </p:cNvPr>
              <p:cNvSpPr>
                <a:spLocks noRot="1" noChangeAspect="1" noMove="1" noResize="1" noEditPoints="1" noAdjustHandles="1" noChangeArrowheads="1" noChangeShapeType="1" noTextEdit="1"/>
              </p:cNvSpPr>
              <p:nvPr/>
            </p:nvSpPr>
            <p:spPr bwMode="auto">
              <a:xfrm>
                <a:off x="1524000" y="380940"/>
                <a:ext cx="9144000" cy="2362260"/>
              </a:xfrm>
              <a:prstGeom prst="rect">
                <a:avLst/>
              </a:prstGeom>
              <a:blipFill>
                <a:blip r:embed="rId3"/>
                <a:stretch>
                  <a:fillRect t="-1289"/>
                </a:stretch>
              </a:blipFill>
              <a:ln w="9525">
                <a:noFill/>
                <a:miter lim="800000"/>
                <a:headEnd/>
                <a:tailEnd/>
              </a:ln>
            </p:spPr>
            <p:txBody>
              <a:bodyPr/>
              <a:lstStyle/>
              <a:p>
                <a:r>
                  <a:rPr lang="en-US">
                    <a:noFill/>
                  </a:rPr>
                  <a:t> </a:t>
                </a:r>
              </a:p>
            </p:txBody>
          </p:sp>
        </mc:Fallback>
      </mc:AlternateContent>
      <p:pic>
        <p:nvPicPr>
          <p:cNvPr id="8" name="Picture 7" descr="A picture containing line chart&#10;&#10;Description automatically generated">
            <a:extLst>
              <a:ext uri="{FF2B5EF4-FFF2-40B4-BE49-F238E27FC236}">
                <a16:creationId xmlns:a16="http://schemas.microsoft.com/office/drawing/2014/main" id="{B4FF2EDE-FC29-6D40-8654-A5C6A1391C29}"/>
              </a:ext>
            </a:extLst>
          </p:cNvPr>
          <p:cNvPicPr>
            <a:picLocks noChangeAspect="1"/>
          </p:cNvPicPr>
          <p:nvPr/>
        </p:nvPicPr>
        <p:blipFill>
          <a:blip r:embed="rId4"/>
          <a:stretch>
            <a:fillRect/>
          </a:stretch>
        </p:blipFill>
        <p:spPr>
          <a:xfrm>
            <a:off x="1524000" y="2362200"/>
            <a:ext cx="3844940" cy="365760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7ADD90B5-98F0-7541-ADF1-3D832DD65C43}"/>
                  </a:ext>
                </a:extLst>
              </p:cNvPr>
              <p:cNvSpPr>
                <a:spLocks noChangeArrowheads="1"/>
              </p:cNvSpPr>
              <p:nvPr/>
            </p:nvSpPr>
            <p:spPr bwMode="auto">
              <a:xfrm>
                <a:off x="5181600" y="2590800"/>
                <a:ext cx="5486400" cy="2362260"/>
              </a:xfrm>
              <a:prstGeom prst="rect">
                <a:avLst/>
              </a:prstGeom>
              <a:noFill/>
              <a:ln w="9525">
                <a:noFill/>
                <a:miter lim="800000"/>
                <a:headEnd/>
                <a:tailEnd/>
              </a:ln>
            </p:spPr>
            <p:txBody>
              <a:bodyPr/>
              <a:lstStyle/>
              <a:p>
                <a:pPr marL="457200" indent="-457200" algn="just">
                  <a:buFont typeface="+mj-lt"/>
                  <a:buAutoNum type="alphaLcPeriod" startAt="3"/>
                </a:pPr>
                <a:r>
                  <a:rPr lang="vi-VN" sz="2000" dirty="0">
                    <a:solidFill>
                      <a:srgbClr val="0070C0"/>
                    </a:solidFill>
                  </a:rPr>
                  <a:t>Tổng chi phí</a:t>
                </a:r>
              </a:p>
              <a:p>
                <a:pPr marL="800100" lvl="1" indent="-342900" algn="just">
                  <a:buFont typeface="Wingdings" pitchFamily="2" charset="2"/>
                  <a:buChar char="q"/>
                </a:pPr>
                <a:r>
                  <a:rPr lang="vi-VN" sz="2000" dirty="0">
                    <a:solidFill>
                      <a:srgbClr val="0070C0"/>
                    </a:solidFill>
                  </a:rPr>
                  <a:t>Chi phí cụm C</a:t>
                </a:r>
                <a:r>
                  <a:rPr lang="vi-VN" sz="2000" baseline="-25000" dirty="0">
                    <a:solidFill>
                      <a:srgbClr val="0070C0"/>
                    </a:solidFill>
                  </a:rPr>
                  <a:t>1</a:t>
                </a:r>
                <a:r>
                  <a:rPr lang="vi-VN" sz="2000" dirty="0">
                    <a:solidFill>
                      <a:srgbClr val="0070C0"/>
                    </a:solidFill>
                  </a:rPr>
                  <a:t>: 0</a:t>
                </a:r>
              </a:p>
              <a:p>
                <a:pPr marL="800100" lvl="1" indent="-342900" algn="just">
                  <a:buFont typeface="Wingdings" pitchFamily="2" charset="2"/>
                  <a:buChar char="q"/>
                </a:pPr>
                <a:r>
                  <a:rPr lang="vi-VN" sz="2000" dirty="0">
                    <a:solidFill>
                      <a:srgbClr val="0070C0"/>
                    </a:solidFill>
                  </a:rPr>
                  <a:t>Chi phí cụm C</a:t>
                </a:r>
                <a:r>
                  <a:rPr lang="vi-VN" sz="2000" baseline="-25000" dirty="0">
                    <a:solidFill>
                      <a:srgbClr val="0070C0"/>
                    </a:solidFill>
                  </a:rPr>
                  <a:t>2</a:t>
                </a:r>
                <a:r>
                  <a:rPr lang="vi-VN" sz="2000" dirty="0">
                    <a:solidFill>
                      <a:srgbClr val="0070C0"/>
                    </a:solidFill>
                  </a:rPr>
                  <a:t>:</a:t>
                </a:r>
              </a:p>
              <a:p>
                <a:pPr lvl="1" algn="just"/>
                <a14:m>
                  <m:oMathPara xmlns:m="http://schemas.openxmlformats.org/officeDocument/2006/math">
                    <m:oMathParaPr>
                      <m:jc m:val="centerGroup"/>
                    </m:oMathParaPr>
                    <m:oMath xmlns:m="http://schemas.openxmlformats.org/officeDocument/2006/math">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8−6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4−6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5−6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8−6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7−6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5−6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6−6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4−6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4−6</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6−9</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=32</m:t>
                      </m:r>
                    </m:oMath>
                  </m:oMathPara>
                </a14:m>
                <a:endParaRPr lang="vi-VN" sz="2000" dirty="0">
                  <a:solidFill>
                    <a:srgbClr val="0070C0"/>
                  </a:solidFill>
                </a:endParaRPr>
              </a:p>
              <a:p>
                <a:pPr marL="800100" lvl="1" indent="-342900" algn="just">
                  <a:buFont typeface="Wingdings" pitchFamily="2" charset="2"/>
                  <a:buChar char="q"/>
                </a:pPr>
                <a:r>
                  <a:rPr lang="vi-VN" sz="2000" dirty="0">
                    <a:solidFill>
                      <a:srgbClr val="0070C0"/>
                    </a:solidFill>
                  </a:rPr>
                  <a:t>Chi phí cụm C</a:t>
                </a:r>
                <a:r>
                  <a:rPr lang="vi-VN" sz="2000" baseline="-25000" dirty="0">
                    <a:solidFill>
                      <a:srgbClr val="0070C0"/>
                    </a:solidFill>
                  </a:rPr>
                  <a:t>3</a:t>
                </a:r>
                <a:r>
                  <a:rPr lang="vi-VN" sz="2000" dirty="0">
                    <a:solidFill>
                      <a:srgbClr val="0070C0"/>
                    </a:solidFill>
                  </a:rPr>
                  <a:t>:</a:t>
                </a:r>
              </a:p>
              <a:p>
                <a:pPr lvl="1" algn="just"/>
                <a14:m>
                  <m:oMathPara xmlns:m="http://schemas.openxmlformats.org/officeDocument/2006/math">
                    <m:oMathParaPr>
                      <m:jc m:val="centerGroup"/>
                    </m:oMathParaPr>
                    <m:oMath xmlns:m="http://schemas.openxmlformats.org/officeDocument/2006/math">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2−1.5</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5−3.5</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1−0.5</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m:t>
                      </m:r>
                      <m:sSup>
                        <m:sSupPr>
                          <m:ctrlPr>
                            <a:rPr lang="vi-VN" sz="2000" i="1">
                              <a:solidFill>
                                <a:srgbClr val="0070C0"/>
                              </a:solidFill>
                              <a:latin typeface="Cambria Math" panose="02040503050406030204" pitchFamily="18" charset="0"/>
                            </a:rPr>
                          </m:ctrlPr>
                        </m:sSupPr>
                        <m:e>
                          <m:d>
                            <m:dPr>
                              <m:ctrlPr>
                                <a:rPr lang="vi-VN" sz="2000" i="1">
                                  <a:solidFill>
                                    <a:srgbClr val="0070C0"/>
                                  </a:solidFill>
                                  <a:latin typeface="Cambria Math" panose="02040503050406030204" pitchFamily="18" charset="0"/>
                                </a:rPr>
                              </m:ctrlPr>
                            </m:dPr>
                            <m:e>
                              <m:r>
                                <a:rPr lang="vi-VN" sz="2000" i="1">
                                  <a:solidFill>
                                    <a:srgbClr val="0070C0"/>
                                  </a:solidFill>
                                  <a:latin typeface="Cambria Math" panose="02040503050406030204" pitchFamily="18" charset="0"/>
                                </a:rPr>
                                <m:t>2−3.5</m:t>
                              </m:r>
                            </m:e>
                          </m:d>
                        </m:e>
                        <m:sup>
                          <m:r>
                            <a:rPr lang="vi-VN" sz="2000" i="1">
                              <a:solidFill>
                                <a:srgbClr val="0070C0"/>
                              </a:solidFill>
                              <a:latin typeface="Cambria Math" panose="02040503050406030204" pitchFamily="18" charset="0"/>
                            </a:rPr>
                            <m:t>2</m:t>
                          </m:r>
                        </m:sup>
                      </m:sSup>
                      <m:r>
                        <a:rPr lang="vi-VN" sz="2000" i="1">
                          <a:solidFill>
                            <a:srgbClr val="0070C0"/>
                          </a:solidFill>
                          <a:latin typeface="Cambria Math" panose="02040503050406030204" pitchFamily="18" charset="0"/>
                        </a:rPr>
                        <m:t>=5</m:t>
                      </m:r>
                    </m:oMath>
                  </m:oMathPara>
                </a14:m>
                <a:endParaRPr lang="vi-VN" sz="2000" dirty="0">
                  <a:solidFill>
                    <a:srgbClr val="0070C0"/>
                  </a:solidFill>
                </a:endParaRPr>
              </a:p>
              <a:p>
                <a:pPr lvl="1" algn="just"/>
                <a:r>
                  <a:rPr lang="vi-VN" sz="2000" dirty="0">
                    <a:solidFill>
                      <a:srgbClr val="0070C0"/>
                    </a:solidFill>
                  </a:rPr>
                  <a:t>→ Tổng chi phí: 0 + 32 + 5 = 37</a:t>
                </a:r>
              </a:p>
              <a:p>
                <a:pPr algn="just"/>
                <a:endParaRPr lang="vi-VN" sz="2000" dirty="0">
                  <a:solidFill>
                    <a:srgbClr val="0070C0"/>
                  </a:solidFill>
                </a:endParaRPr>
              </a:p>
            </p:txBody>
          </p:sp>
        </mc:Choice>
        <mc:Fallback>
          <p:sp>
            <p:nvSpPr>
              <p:cNvPr id="6" name="Rectangle 5">
                <a:extLst>
                  <a:ext uri="{FF2B5EF4-FFF2-40B4-BE49-F238E27FC236}">
                    <a16:creationId xmlns:a16="http://schemas.microsoft.com/office/drawing/2014/main" id="{7ADD90B5-98F0-7541-ADF1-3D832DD65C43}"/>
                  </a:ext>
                </a:extLst>
              </p:cNvPr>
              <p:cNvSpPr>
                <a:spLocks noRot="1" noChangeAspect="1" noMove="1" noResize="1" noEditPoints="1" noAdjustHandles="1" noChangeArrowheads="1" noChangeShapeType="1" noTextEdit="1"/>
              </p:cNvSpPr>
              <p:nvPr/>
            </p:nvSpPr>
            <p:spPr bwMode="auto">
              <a:xfrm>
                <a:off x="5181600" y="2590800"/>
                <a:ext cx="5486400" cy="2362260"/>
              </a:xfrm>
              <a:prstGeom prst="rect">
                <a:avLst/>
              </a:prstGeom>
              <a:blipFill>
                <a:blip r:embed="rId5"/>
                <a:stretch>
                  <a:fillRect l="-889" t="-1289" b="-3737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372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additive="base">
                                        <p:cTn id="3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 calcmode="lin" valueType="num">
                                      <p:cBhvr additive="base">
                                        <p:cTn id="4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anim calcmode="lin" valueType="num">
                                      <p:cBhvr additive="base">
                                        <p:cTn id="5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6">
                                            <p:txEl>
                                              <p:pRg st="3" end="3"/>
                                            </p:txEl>
                                          </p:spTgt>
                                        </p:tgtEl>
                                        <p:attrNameLst>
                                          <p:attrName>style.visibility</p:attrName>
                                        </p:attrNameLst>
                                      </p:cBhvr>
                                      <p:to>
                                        <p:strVal val="visible"/>
                                      </p:to>
                                    </p:set>
                                    <p:anim calcmode="lin" valueType="num">
                                      <p:cBhvr additive="base">
                                        <p:cTn id="5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
                                            <p:txEl>
                                              <p:pRg st="4" end="4"/>
                                            </p:txEl>
                                          </p:spTgt>
                                        </p:tgtEl>
                                        <p:attrNameLst>
                                          <p:attrName>style.visibility</p:attrName>
                                        </p:attrNameLst>
                                      </p:cBhvr>
                                      <p:to>
                                        <p:strVal val="visible"/>
                                      </p:to>
                                    </p:set>
                                    <p:anim calcmode="lin" valueType="num">
                                      <p:cBhvr additive="base">
                                        <p:cTn id="6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 calcmode="lin" valueType="num">
                                      <p:cBhvr additive="base">
                                        <p:cTn id="68"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6">
                                            <p:txEl>
                                              <p:pRg st="6" end="6"/>
                                            </p:txEl>
                                          </p:spTgt>
                                        </p:tgtEl>
                                        <p:attrNameLst>
                                          <p:attrName>style.visibility</p:attrName>
                                        </p:attrNameLst>
                                      </p:cBhvr>
                                      <p:to>
                                        <p:strVal val="visible"/>
                                      </p:to>
                                    </p:set>
                                    <p:anim calcmode="lin" valueType="num">
                                      <p:cBhvr additive="base">
                                        <p:cTn id="74"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84</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medoids {1}</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380940"/>
            <a:ext cx="9144000" cy="2362260"/>
          </a:xfrm>
          <a:prstGeom prst="rect">
            <a:avLst/>
          </a:prstGeom>
          <a:noFill/>
          <a:ln w="9525">
            <a:noFill/>
            <a:miter lim="800000"/>
            <a:headEnd/>
            <a:tailEnd/>
          </a:ln>
        </p:spPr>
        <p:txBody>
          <a:bodyPr/>
          <a:lstStyle/>
          <a:p>
            <a:pPr marL="342900" indent="-342900" algn="just">
              <a:buFont typeface="Arial" panose="020B0604020202020204" pitchFamily="34" charset="0"/>
              <a:buChar char="•"/>
            </a:pPr>
            <a:r>
              <a:rPr lang="vi-VN" sz="2400" dirty="0">
                <a:solidFill>
                  <a:srgbClr val="0070C0"/>
                </a:solidFill>
              </a:rPr>
              <a:t>Thuật toán k – means nhạy cảm với nhiễu hay giá trị cá biệt</a:t>
            </a:r>
            <a:r>
              <a:rPr lang="en-US" sz="2400" dirty="0">
                <a:solidFill>
                  <a:srgbClr val="0070C0"/>
                </a:solidFill>
              </a:rPr>
              <a:t> (outlier)</a:t>
            </a:r>
            <a:endParaRPr lang="vi-VN" sz="2400" dirty="0">
              <a:solidFill>
                <a:srgbClr val="0070C0"/>
              </a:solidFill>
            </a:endParaRPr>
          </a:p>
          <a:p>
            <a:pPr marL="800100" lvl="1" indent="-342900" algn="just">
              <a:buFont typeface="Wingdings" pitchFamily="2" charset="2"/>
              <a:buChar char="§"/>
            </a:pPr>
            <a:r>
              <a:rPr lang="vi-VN" sz="2000" dirty="0">
                <a:solidFill>
                  <a:srgbClr val="0070C0"/>
                </a:solidFill>
              </a:rPr>
              <a:t>Chẳng hạn như một đối tượng có giá trị cực lớn có thể làm sai lệch đáng kể phân bố của </a:t>
            </a:r>
            <a:r>
              <a:rPr lang="en-US" sz="2000" dirty="0" err="1">
                <a:solidFill>
                  <a:srgbClr val="0070C0"/>
                </a:solidFill>
              </a:rPr>
              <a:t>dữ</a:t>
            </a:r>
            <a:r>
              <a:rPr lang="en-US" sz="2000" dirty="0">
                <a:solidFill>
                  <a:srgbClr val="0070C0"/>
                </a:solidFill>
              </a:rPr>
              <a:t> </a:t>
            </a:r>
            <a:r>
              <a:rPr lang="en-US" sz="2000" dirty="0" err="1">
                <a:solidFill>
                  <a:srgbClr val="0070C0"/>
                </a:solidFill>
              </a:rPr>
              <a:t>liệu</a:t>
            </a:r>
            <a:endParaRPr lang="en-VN" sz="2000" dirty="0">
              <a:solidFill>
                <a:srgbClr val="0070C0"/>
              </a:solidFill>
            </a:endParaRPr>
          </a:p>
          <a:p>
            <a:pPr marL="342900" indent="-342900" algn="just">
              <a:buFont typeface="Arial" panose="020B0604020202020204" pitchFamily="34" charset="0"/>
              <a:buChar char="•"/>
            </a:pPr>
            <a:r>
              <a:rPr lang="vi-VN" sz="2400" dirty="0">
                <a:solidFill>
                  <a:srgbClr val="0070C0"/>
                </a:solidFill>
              </a:rPr>
              <a:t>Thuật toán k – medoids sẽ khắc phục vấn đề trên của thuật toán k – means</a:t>
            </a:r>
          </a:p>
          <a:p>
            <a:pPr marL="800100" lvl="1" indent="-342900" algn="just">
              <a:buFont typeface="Wingdings" pitchFamily="2" charset="2"/>
              <a:buChar char="§"/>
            </a:pPr>
            <a:r>
              <a:rPr lang="vi-VN" sz="2000" dirty="0">
                <a:solidFill>
                  <a:srgbClr val="0070C0"/>
                </a:solidFill>
              </a:rPr>
              <a:t>Thay vì lấy giá trị trọng tâm làm điểm đối chiếu, </a:t>
            </a:r>
            <a:r>
              <a:rPr lang="en-US" sz="2000" dirty="0" err="1">
                <a:solidFill>
                  <a:srgbClr val="0070C0"/>
                </a:solidFill>
              </a:rPr>
              <a:t>thuật</a:t>
            </a:r>
            <a:r>
              <a:rPr lang="en-US" sz="2000" dirty="0">
                <a:solidFill>
                  <a:srgbClr val="0070C0"/>
                </a:solidFill>
              </a:rPr>
              <a:t> </a:t>
            </a:r>
            <a:r>
              <a:rPr lang="en-US" sz="2000" dirty="0" err="1">
                <a:solidFill>
                  <a:srgbClr val="0070C0"/>
                </a:solidFill>
              </a:rPr>
              <a:t>toán</a:t>
            </a:r>
            <a:r>
              <a:rPr lang="en-US" sz="2000" dirty="0">
                <a:solidFill>
                  <a:srgbClr val="0070C0"/>
                </a:solidFill>
              </a:rPr>
              <a:t> </a:t>
            </a:r>
            <a:r>
              <a:rPr lang="vi-VN" sz="2000" dirty="0">
                <a:solidFill>
                  <a:srgbClr val="0070C0"/>
                </a:solidFill>
              </a:rPr>
              <a:t>lấy đối tượng nằm ở vị trí trọng tâm của cụm</a:t>
            </a:r>
          </a:p>
          <a:p>
            <a:pPr marL="342900" indent="-342900" algn="just">
              <a:buFont typeface="Arial" panose="020B0604020202020204" pitchFamily="34" charset="0"/>
              <a:buChar char="•"/>
            </a:pPr>
            <a:r>
              <a:rPr lang="vi-VN" sz="2400" dirty="0">
                <a:solidFill>
                  <a:srgbClr val="0070C0"/>
                </a:solidFill>
              </a:rPr>
              <a:t>Thuật toán</a:t>
            </a:r>
            <a:endParaRPr lang="en-VN" sz="2400" dirty="0">
              <a:solidFill>
                <a:srgbClr val="0070C0"/>
              </a:solidFill>
            </a:endParaRPr>
          </a:p>
        </p:txBody>
      </p:sp>
      <p:pic>
        <p:nvPicPr>
          <p:cNvPr id="4" name="Picture 3">
            <a:extLst>
              <a:ext uri="{FF2B5EF4-FFF2-40B4-BE49-F238E27FC236}">
                <a16:creationId xmlns:a16="http://schemas.microsoft.com/office/drawing/2014/main" id="{F8076418-9FB7-AF4A-97FE-854565EDFDFC}"/>
              </a:ext>
            </a:extLst>
          </p:cNvPr>
          <p:cNvPicPr>
            <a:picLocks noChangeAspect="1"/>
          </p:cNvPicPr>
          <p:nvPr/>
        </p:nvPicPr>
        <p:blipFill>
          <a:blip r:embed="rId3"/>
          <a:stretch>
            <a:fillRect/>
          </a:stretch>
        </p:blipFill>
        <p:spPr>
          <a:xfrm>
            <a:off x="3505200" y="2765612"/>
            <a:ext cx="7086600" cy="3442448"/>
          </a:xfrm>
          <a:prstGeom prst="rect">
            <a:avLst/>
          </a:prstGeom>
        </p:spPr>
      </p:pic>
    </p:spTree>
    <p:extLst>
      <p:ext uri="{BB962C8B-B14F-4D97-AF65-F5344CB8AC3E}">
        <p14:creationId xmlns:p14="http://schemas.microsoft.com/office/powerpoint/2010/main" val="371961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85</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medoids {2}</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295400" y="380940"/>
            <a:ext cx="9372600" cy="914460"/>
          </a:xfrm>
          <a:prstGeom prst="rect">
            <a:avLst/>
          </a:prstGeom>
          <a:noFill/>
          <a:ln w="9525">
            <a:noFill/>
            <a:miter lim="800000"/>
            <a:headEnd/>
            <a:tailEnd/>
          </a:ln>
        </p:spPr>
        <p:txBody>
          <a:bodyPr/>
          <a:lstStyle/>
          <a:p>
            <a:pPr marL="342900" indent="-342900" algn="just">
              <a:buFont typeface="Arial" panose="020B0604020202020204" pitchFamily="34" charset="0"/>
              <a:buChar char="•"/>
            </a:pPr>
            <a:r>
              <a:rPr lang="en-US" sz="2400" dirty="0" err="1">
                <a:solidFill>
                  <a:srgbClr val="0070C0"/>
                </a:solidFill>
              </a:rPr>
              <a:t>Ví</a:t>
            </a:r>
            <a:r>
              <a:rPr lang="en-US" sz="2400" dirty="0">
                <a:solidFill>
                  <a:srgbClr val="0070C0"/>
                </a:solidFill>
              </a:rPr>
              <a:t> </a:t>
            </a:r>
            <a:r>
              <a:rPr lang="en-US" sz="2400" dirty="0" err="1">
                <a:solidFill>
                  <a:srgbClr val="0070C0"/>
                </a:solidFill>
              </a:rPr>
              <a:t>dụ</a:t>
            </a:r>
            <a:r>
              <a:rPr lang="en-US" sz="2400" dirty="0">
                <a:solidFill>
                  <a:srgbClr val="0070C0"/>
                </a:solidFill>
              </a:rPr>
              <a:t> 9: </a:t>
            </a:r>
            <a:r>
              <a:rPr lang="vi-VN" sz="2400" dirty="0">
                <a:solidFill>
                  <a:srgbClr val="0070C0"/>
                </a:solidFill>
              </a:rPr>
              <a:t>cho 10 đối tượng như sau</a:t>
            </a:r>
            <a:r>
              <a:rPr lang="en-US" sz="2400" dirty="0">
                <a:solidFill>
                  <a:srgbClr val="0070C0"/>
                </a:solidFill>
              </a:rPr>
              <a:t> </a:t>
            </a:r>
            <a:r>
              <a:rPr lang="en-US" sz="2400" dirty="0" err="1">
                <a:solidFill>
                  <a:srgbClr val="0070C0"/>
                </a:solidFill>
              </a:rPr>
              <a:t>với</a:t>
            </a:r>
            <a:r>
              <a:rPr lang="en-US" sz="2400" dirty="0">
                <a:solidFill>
                  <a:srgbClr val="0070C0"/>
                </a:solidFill>
              </a:rPr>
              <a:t> </a:t>
            </a:r>
            <a:r>
              <a:rPr lang="en-US" sz="2400" dirty="0" err="1">
                <a:solidFill>
                  <a:srgbClr val="0070C0"/>
                </a:solidFill>
              </a:rPr>
              <a:t>khoảng</a:t>
            </a:r>
            <a:r>
              <a:rPr lang="en-US" sz="2400" dirty="0">
                <a:solidFill>
                  <a:srgbClr val="0070C0"/>
                </a:solidFill>
              </a:rPr>
              <a:t> </a:t>
            </a:r>
            <a:r>
              <a:rPr lang="en-US" sz="2400" dirty="0" err="1">
                <a:solidFill>
                  <a:srgbClr val="0070C0"/>
                </a:solidFill>
              </a:rPr>
              <a:t>cách</a:t>
            </a:r>
            <a:r>
              <a:rPr lang="en-US" sz="2400" dirty="0">
                <a:solidFill>
                  <a:srgbClr val="0070C0"/>
                </a:solidFill>
              </a:rPr>
              <a:t> Manhattan </a:t>
            </a:r>
            <a:r>
              <a:rPr lang="en-US" sz="2400" dirty="0" err="1">
                <a:solidFill>
                  <a:srgbClr val="0070C0"/>
                </a:solidFill>
              </a:rPr>
              <a:t>và</a:t>
            </a:r>
            <a:r>
              <a:rPr lang="en-US" sz="2400" dirty="0">
                <a:solidFill>
                  <a:srgbClr val="0070C0"/>
                </a:solidFill>
              </a:rPr>
              <a:t> k = 2</a:t>
            </a:r>
            <a:endParaRPr lang="en-VN" sz="2400" dirty="0">
              <a:solidFill>
                <a:srgbClr val="0070C0"/>
              </a:solidFill>
            </a:endParaRPr>
          </a:p>
        </p:txBody>
      </p:sp>
      <p:pic>
        <p:nvPicPr>
          <p:cNvPr id="6" name="Picture 5">
            <a:extLst>
              <a:ext uri="{FF2B5EF4-FFF2-40B4-BE49-F238E27FC236}">
                <a16:creationId xmlns:a16="http://schemas.microsoft.com/office/drawing/2014/main" id="{F0895E69-FB14-0D45-A1D1-C5515DB0507A}"/>
              </a:ext>
            </a:extLst>
          </p:cNvPr>
          <p:cNvPicPr>
            <a:picLocks noChangeAspect="1"/>
          </p:cNvPicPr>
          <p:nvPr/>
        </p:nvPicPr>
        <p:blipFill>
          <a:blip r:embed="rId3"/>
          <a:stretch>
            <a:fillRect/>
          </a:stretch>
        </p:blipFill>
        <p:spPr>
          <a:xfrm>
            <a:off x="1600200" y="1219200"/>
            <a:ext cx="1987550" cy="3759200"/>
          </a:xfrm>
          <a:prstGeom prst="rect">
            <a:avLst/>
          </a:prstGeom>
        </p:spPr>
      </p:pic>
      <p:sp>
        <p:nvSpPr>
          <p:cNvPr id="7" name="Right Arrow 6">
            <a:extLst>
              <a:ext uri="{FF2B5EF4-FFF2-40B4-BE49-F238E27FC236}">
                <a16:creationId xmlns:a16="http://schemas.microsoft.com/office/drawing/2014/main" id="{FFD11FAC-ED95-F44F-B850-08AE7AFC4CB6}"/>
              </a:ext>
            </a:extLst>
          </p:cNvPr>
          <p:cNvSpPr/>
          <p:nvPr/>
        </p:nvSpPr>
        <p:spPr bwMode="auto">
          <a:xfrm>
            <a:off x="3581400" y="2952750"/>
            <a:ext cx="6096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VN" b="1">
              <a:latin typeface="Arial" charset="0"/>
              <a:cs typeface="Arial" charset="0"/>
            </a:endParaRPr>
          </a:p>
        </p:txBody>
      </p:sp>
      <p:pic>
        <p:nvPicPr>
          <p:cNvPr id="8" name="Picture 7">
            <a:extLst>
              <a:ext uri="{FF2B5EF4-FFF2-40B4-BE49-F238E27FC236}">
                <a16:creationId xmlns:a16="http://schemas.microsoft.com/office/drawing/2014/main" id="{0EC8AC6E-9CF4-3149-9535-3AFC24F0FEF3}"/>
              </a:ext>
            </a:extLst>
          </p:cNvPr>
          <p:cNvPicPr>
            <a:picLocks noChangeAspect="1"/>
          </p:cNvPicPr>
          <p:nvPr/>
        </p:nvPicPr>
        <p:blipFill>
          <a:blip r:embed="rId4"/>
          <a:stretch>
            <a:fillRect/>
          </a:stretch>
        </p:blipFill>
        <p:spPr>
          <a:xfrm>
            <a:off x="4203700" y="1219200"/>
            <a:ext cx="1968500" cy="3771900"/>
          </a:xfrm>
          <a:prstGeom prst="rect">
            <a:avLst/>
          </a:prstGeom>
        </p:spPr>
      </p:pic>
      <p:sp>
        <p:nvSpPr>
          <p:cNvPr id="11" name="Curved Down Arrow 10">
            <a:extLst>
              <a:ext uri="{FF2B5EF4-FFF2-40B4-BE49-F238E27FC236}">
                <a16:creationId xmlns:a16="http://schemas.microsoft.com/office/drawing/2014/main" id="{4452A6FD-E273-C546-B520-CCB3BC4EF47E}"/>
              </a:ext>
            </a:extLst>
          </p:cNvPr>
          <p:cNvSpPr/>
          <p:nvPr/>
        </p:nvSpPr>
        <p:spPr bwMode="auto">
          <a:xfrm rot="1657260">
            <a:off x="6246551" y="2745535"/>
            <a:ext cx="1003786" cy="567490"/>
          </a:xfrm>
          <a:prstGeom prst="curvedDownArrow">
            <a:avLst>
              <a:gd name="adj1" fmla="val 25000"/>
              <a:gd name="adj2" fmla="val 50000"/>
              <a:gd name="adj3" fmla="val 4900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VN" b="1">
              <a:latin typeface="Arial" charset="0"/>
              <a:cs typeface="Arial" charset="0"/>
            </a:endParaRPr>
          </a:p>
        </p:txBody>
      </p:sp>
      <p:sp>
        <p:nvSpPr>
          <p:cNvPr id="12" name="TextBox 11">
            <a:extLst>
              <a:ext uri="{FF2B5EF4-FFF2-40B4-BE49-F238E27FC236}">
                <a16:creationId xmlns:a16="http://schemas.microsoft.com/office/drawing/2014/main" id="{641CDC33-5815-6644-9C6E-39CD310F08B3}"/>
              </a:ext>
            </a:extLst>
          </p:cNvPr>
          <p:cNvSpPr txBox="1"/>
          <p:nvPr/>
        </p:nvSpPr>
        <p:spPr>
          <a:xfrm>
            <a:off x="6184900" y="1566349"/>
            <a:ext cx="4483100" cy="707886"/>
          </a:xfrm>
          <a:prstGeom prst="rect">
            <a:avLst/>
          </a:prstGeom>
          <a:noFill/>
        </p:spPr>
        <p:txBody>
          <a:bodyPr wrap="square" rtlCol="0">
            <a:spAutoFit/>
          </a:bodyPr>
          <a:lstStyle/>
          <a:p>
            <a:r>
              <a:rPr lang="en-US" sz="2000" dirty="0" err="1">
                <a:solidFill>
                  <a:srgbClr val="0070C0"/>
                </a:solidFill>
              </a:rPr>
              <a:t>Chọn</a:t>
            </a:r>
            <a:r>
              <a:rPr lang="en-US" sz="2000" dirty="0">
                <a:solidFill>
                  <a:srgbClr val="0070C0"/>
                </a:solidFill>
              </a:rPr>
              <a:t> </a:t>
            </a:r>
            <a:r>
              <a:rPr lang="en-US" sz="2000" dirty="0" err="1">
                <a:solidFill>
                  <a:srgbClr val="0070C0"/>
                </a:solidFill>
              </a:rPr>
              <a:t>ngẫu</a:t>
            </a:r>
            <a:r>
              <a:rPr lang="en-US" sz="2000" dirty="0">
                <a:solidFill>
                  <a:srgbClr val="0070C0"/>
                </a:solidFill>
              </a:rPr>
              <a:t> </a:t>
            </a:r>
            <a:r>
              <a:rPr lang="en-US" sz="2000" dirty="0" err="1">
                <a:solidFill>
                  <a:srgbClr val="0070C0"/>
                </a:solidFill>
              </a:rPr>
              <a:t>nhiên</a:t>
            </a:r>
            <a:r>
              <a:rPr lang="en-US" sz="2000" dirty="0">
                <a:solidFill>
                  <a:srgbClr val="0070C0"/>
                </a:solidFill>
              </a:rPr>
              <a:t> </a:t>
            </a:r>
            <a:r>
              <a:rPr lang="en-US" sz="2000" dirty="0" err="1">
                <a:solidFill>
                  <a:srgbClr val="0070C0"/>
                </a:solidFill>
              </a:rPr>
              <a:t>hai</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là</a:t>
            </a:r>
            <a:r>
              <a:rPr lang="en-US" sz="2000" dirty="0">
                <a:solidFill>
                  <a:srgbClr val="0070C0"/>
                </a:solidFill>
              </a:rPr>
              <a:t> </a:t>
            </a:r>
            <a:r>
              <a:rPr lang="en-US" sz="2000" dirty="0" err="1">
                <a:solidFill>
                  <a:srgbClr val="0070C0"/>
                </a:solidFill>
              </a:rPr>
              <a:t>hai</a:t>
            </a:r>
            <a:r>
              <a:rPr lang="en-US" sz="2000" dirty="0">
                <a:solidFill>
                  <a:srgbClr val="0070C0"/>
                </a:solidFill>
              </a:rPr>
              <a:t> </a:t>
            </a:r>
            <a:r>
              <a:rPr lang="en-US" sz="2000" dirty="0" err="1">
                <a:solidFill>
                  <a:srgbClr val="0070C0"/>
                </a:solidFill>
              </a:rPr>
              <a:t>trọng</a:t>
            </a:r>
            <a:r>
              <a:rPr lang="en-US" sz="2000" dirty="0">
                <a:solidFill>
                  <a:srgbClr val="0070C0"/>
                </a:solidFill>
              </a:rPr>
              <a:t> </a:t>
            </a:r>
            <a:r>
              <a:rPr lang="en-US" sz="2000" dirty="0" err="1">
                <a:solidFill>
                  <a:srgbClr val="0070C0"/>
                </a:solidFill>
              </a:rPr>
              <a:t>tâm</a:t>
            </a:r>
            <a:r>
              <a:rPr lang="en-US" sz="2000" dirty="0">
                <a:solidFill>
                  <a:srgbClr val="0070C0"/>
                </a:solidFill>
              </a:rPr>
              <a:t> O</a:t>
            </a:r>
            <a:r>
              <a:rPr lang="en-US" sz="2000" baseline="-25000" dirty="0">
                <a:solidFill>
                  <a:srgbClr val="0070C0"/>
                </a:solidFill>
              </a:rPr>
              <a:t>4 </a:t>
            </a:r>
            <a:r>
              <a:rPr lang="en-US" sz="2000" dirty="0">
                <a:solidFill>
                  <a:srgbClr val="0070C0"/>
                </a:solidFill>
              </a:rPr>
              <a:t>= (8, 5) </a:t>
            </a:r>
            <a:r>
              <a:rPr lang="en-US" sz="2000" dirty="0" err="1">
                <a:solidFill>
                  <a:srgbClr val="0070C0"/>
                </a:solidFill>
              </a:rPr>
              <a:t>và</a:t>
            </a:r>
            <a:r>
              <a:rPr lang="en-US" sz="2000" dirty="0">
                <a:solidFill>
                  <a:srgbClr val="0070C0"/>
                </a:solidFill>
              </a:rPr>
              <a:t> O</a:t>
            </a:r>
            <a:r>
              <a:rPr lang="en-US" sz="2000" baseline="-25000" dirty="0">
                <a:solidFill>
                  <a:srgbClr val="0070C0"/>
                </a:solidFill>
              </a:rPr>
              <a:t>9</a:t>
            </a:r>
            <a:r>
              <a:rPr lang="en-US" sz="2000" dirty="0">
                <a:solidFill>
                  <a:srgbClr val="0070C0"/>
                </a:solidFill>
              </a:rPr>
              <a:t> = (4, 5)</a:t>
            </a:r>
            <a:endParaRPr lang="en-VN" sz="2000" dirty="0">
              <a:solidFill>
                <a:srgbClr val="0070C0"/>
              </a:solidFill>
            </a:endParaRPr>
          </a:p>
        </p:txBody>
      </p:sp>
      <p:grpSp>
        <p:nvGrpSpPr>
          <p:cNvPr id="15" name="Group 14">
            <a:extLst>
              <a:ext uri="{FF2B5EF4-FFF2-40B4-BE49-F238E27FC236}">
                <a16:creationId xmlns:a16="http://schemas.microsoft.com/office/drawing/2014/main" id="{CDA549C0-6157-0D41-B007-ABDB914ADED1}"/>
              </a:ext>
            </a:extLst>
          </p:cNvPr>
          <p:cNvGrpSpPr/>
          <p:nvPr/>
        </p:nvGrpSpPr>
        <p:grpSpPr>
          <a:xfrm>
            <a:off x="6413824" y="3359150"/>
            <a:ext cx="4182840" cy="2813050"/>
            <a:chOff x="4889824" y="3359150"/>
            <a:chExt cx="4182840" cy="3194050"/>
          </a:xfrm>
        </p:grpSpPr>
        <p:pic>
          <p:nvPicPr>
            <p:cNvPr id="10" name="Picture 9">
              <a:extLst>
                <a:ext uri="{FF2B5EF4-FFF2-40B4-BE49-F238E27FC236}">
                  <a16:creationId xmlns:a16="http://schemas.microsoft.com/office/drawing/2014/main" id="{8BEF0542-11AE-F944-8255-EE1B48B70D34}"/>
                </a:ext>
              </a:extLst>
            </p:cNvPr>
            <p:cNvPicPr>
              <a:picLocks noChangeAspect="1"/>
            </p:cNvPicPr>
            <p:nvPr/>
          </p:nvPicPr>
          <p:blipFill>
            <a:blip r:embed="rId5"/>
            <a:stretch>
              <a:fillRect/>
            </a:stretch>
          </p:blipFill>
          <p:spPr>
            <a:xfrm>
              <a:off x="4889824" y="3359150"/>
              <a:ext cx="4182840" cy="3194050"/>
            </a:xfrm>
            <a:prstGeom prst="rect">
              <a:avLst/>
            </a:prstGeom>
          </p:spPr>
        </p:pic>
        <p:sp>
          <p:nvSpPr>
            <p:cNvPr id="13" name="TextBox 12">
              <a:extLst>
                <a:ext uri="{FF2B5EF4-FFF2-40B4-BE49-F238E27FC236}">
                  <a16:creationId xmlns:a16="http://schemas.microsoft.com/office/drawing/2014/main" id="{D01B4992-DFC8-5542-9657-41C2FA678B6A}"/>
                </a:ext>
              </a:extLst>
            </p:cNvPr>
            <p:cNvSpPr txBox="1"/>
            <p:nvPr/>
          </p:nvSpPr>
          <p:spPr>
            <a:xfrm>
              <a:off x="5715000" y="5181600"/>
              <a:ext cx="300082" cy="369332"/>
            </a:xfrm>
            <a:prstGeom prst="rect">
              <a:avLst/>
            </a:prstGeom>
            <a:noFill/>
          </p:spPr>
          <p:txBody>
            <a:bodyPr wrap="none" rtlCol="0">
              <a:spAutoFit/>
            </a:bodyPr>
            <a:lstStyle/>
            <a:p>
              <a:r>
                <a:rPr lang="en-VN" b="0">
                  <a:solidFill>
                    <a:srgbClr val="FF0000"/>
                  </a:solidFill>
                </a:rPr>
                <a:t>x</a:t>
              </a:r>
            </a:p>
          </p:txBody>
        </p:sp>
        <p:sp>
          <p:nvSpPr>
            <p:cNvPr id="14" name="TextBox 13">
              <a:extLst>
                <a:ext uri="{FF2B5EF4-FFF2-40B4-BE49-F238E27FC236}">
                  <a16:creationId xmlns:a16="http://schemas.microsoft.com/office/drawing/2014/main" id="{1DCDAD99-6B07-4541-A340-5DF6F972B0F1}"/>
                </a:ext>
              </a:extLst>
            </p:cNvPr>
            <p:cNvSpPr txBox="1"/>
            <p:nvPr/>
          </p:nvSpPr>
          <p:spPr>
            <a:xfrm>
              <a:off x="8077200" y="5181600"/>
              <a:ext cx="300082" cy="369332"/>
            </a:xfrm>
            <a:prstGeom prst="rect">
              <a:avLst/>
            </a:prstGeom>
            <a:noFill/>
          </p:spPr>
          <p:txBody>
            <a:bodyPr wrap="none" rtlCol="0">
              <a:spAutoFit/>
            </a:bodyPr>
            <a:lstStyle/>
            <a:p>
              <a:r>
                <a:rPr lang="en-VN" b="0">
                  <a:solidFill>
                    <a:srgbClr val="FF0000"/>
                  </a:solidFill>
                </a:rPr>
                <a:t>x</a:t>
              </a:r>
            </a:p>
          </p:txBody>
        </p:sp>
      </p:grpSp>
    </p:spTree>
    <p:extLst>
      <p:ext uri="{BB962C8B-B14F-4D97-AF65-F5344CB8AC3E}">
        <p14:creationId xmlns:p14="http://schemas.microsoft.com/office/powerpoint/2010/main" val="72553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86</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medoids {3}</a:t>
            </a:r>
          </a:p>
        </p:txBody>
      </p:sp>
      <p:sp>
        <p:nvSpPr>
          <p:cNvPr id="5" name="Rectangle 4">
            <a:extLst>
              <a:ext uri="{FF2B5EF4-FFF2-40B4-BE49-F238E27FC236}">
                <a16:creationId xmlns:a16="http://schemas.microsoft.com/office/drawing/2014/main" id="{825F7A83-E5DE-9D4E-B73F-93A41EB40FF9}"/>
              </a:ext>
            </a:extLst>
          </p:cNvPr>
          <p:cNvSpPr>
            <a:spLocks noChangeArrowheads="1"/>
          </p:cNvSpPr>
          <p:nvPr/>
        </p:nvSpPr>
        <p:spPr bwMode="auto">
          <a:xfrm>
            <a:off x="1524000" y="492373"/>
            <a:ext cx="9144000" cy="914460"/>
          </a:xfrm>
          <a:prstGeom prst="rect">
            <a:avLst/>
          </a:prstGeom>
          <a:noFill/>
          <a:ln w="9525">
            <a:noFill/>
            <a:miter lim="800000"/>
            <a:headEnd/>
            <a:tailEnd/>
          </a:ln>
        </p:spPr>
        <p:txBody>
          <a:bodyPr/>
          <a:lstStyle/>
          <a:p>
            <a:pPr marL="800100" lvl="1" indent="-342900" algn="just">
              <a:buFont typeface="Wingdings" pitchFamily="2" charset="2"/>
              <a:buChar char="§"/>
            </a:pPr>
            <a:r>
              <a:rPr lang="en-US" sz="2000" dirty="0" err="1">
                <a:solidFill>
                  <a:srgbClr val="0070C0"/>
                </a:solidFill>
              </a:rPr>
              <a:t>Tính</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khoảng</a:t>
            </a:r>
            <a:r>
              <a:rPr lang="en-US" sz="2000" dirty="0">
                <a:solidFill>
                  <a:srgbClr val="0070C0"/>
                </a:solidFill>
              </a:rPr>
              <a:t> </a:t>
            </a:r>
            <a:r>
              <a:rPr lang="en-US" sz="2000" dirty="0" err="1">
                <a:solidFill>
                  <a:srgbClr val="0070C0"/>
                </a:solidFill>
              </a:rPr>
              <a:t>cách</a:t>
            </a:r>
            <a:r>
              <a:rPr lang="en-US" sz="2000" dirty="0">
                <a:solidFill>
                  <a:srgbClr val="0070C0"/>
                </a:solidFill>
              </a:rPr>
              <a:t> </a:t>
            </a:r>
            <a:r>
              <a:rPr lang="en-US" sz="2000" dirty="0" err="1">
                <a:solidFill>
                  <a:srgbClr val="0070C0"/>
                </a:solidFill>
              </a:rPr>
              <a:t>từ</a:t>
            </a:r>
            <a:r>
              <a:rPr lang="en-US" sz="2000" dirty="0">
                <a:solidFill>
                  <a:srgbClr val="0070C0"/>
                </a:solidFill>
              </a:rPr>
              <a:t> O</a:t>
            </a:r>
            <a:r>
              <a:rPr lang="en-US" sz="2000" baseline="-25000" dirty="0">
                <a:solidFill>
                  <a:srgbClr val="0070C0"/>
                </a:solidFill>
              </a:rPr>
              <a:t>4</a:t>
            </a:r>
            <a:r>
              <a:rPr lang="en-US" sz="2000" dirty="0">
                <a:solidFill>
                  <a:srgbClr val="0070C0"/>
                </a:solidFill>
              </a:rPr>
              <a:t> </a:t>
            </a:r>
            <a:r>
              <a:rPr lang="en-US" sz="2000" dirty="0" err="1">
                <a:solidFill>
                  <a:srgbClr val="0070C0"/>
                </a:solidFill>
              </a:rPr>
              <a:t>và</a:t>
            </a:r>
            <a:r>
              <a:rPr lang="en-US" sz="2000" dirty="0">
                <a:solidFill>
                  <a:srgbClr val="0070C0"/>
                </a:solidFill>
              </a:rPr>
              <a:t> O</a:t>
            </a:r>
            <a:r>
              <a:rPr lang="en-US" sz="2000" baseline="-25000" dirty="0">
                <a:solidFill>
                  <a:srgbClr val="0070C0"/>
                </a:solidFill>
              </a:rPr>
              <a:t>9</a:t>
            </a:r>
            <a:r>
              <a:rPr lang="en-US" sz="2000" dirty="0">
                <a:solidFill>
                  <a:srgbClr val="0070C0"/>
                </a:solidFill>
              </a:rPr>
              <a:t> </a:t>
            </a:r>
            <a:r>
              <a:rPr lang="en-US" sz="2000" dirty="0" err="1">
                <a:solidFill>
                  <a:srgbClr val="0070C0"/>
                </a:solidFill>
              </a:rPr>
              <a:t>đến</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khác</a:t>
            </a:r>
            <a:endParaRPr lang="en-VN" sz="2000" dirty="0">
              <a:solidFill>
                <a:srgbClr val="0070C0"/>
              </a:solidFill>
            </a:endParaRPr>
          </a:p>
        </p:txBody>
      </p:sp>
      <p:pic>
        <p:nvPicPr>
          <p:cNvPr id="4" name="Picture 3">
            <a:extLst>
              <a:ext uri="{FF2B5EF4-FFF2-40B4-BE49-F238E27FC236}">
                <a16:creationId xmlns:a16="http://schemas.microsoft.com/office/drawing/2014/main" id="{09BAC5F1-503F-3840-917E-C61DBD47DE4C}"/>
              </a:ext>
            </a:extLst>
          </p:cNvPr>
          <p:cNvPicPr>
            <a:picLocks noChangeAspect="1"/>
          </p:cNvPicPr>
          <p:nvPr/>
        </p:nvPicPr>
        <p:blipFill>
          <a:blip r:embed="rId3"/>
          <a:stretch>
            <a:fillRect/>
          </a:stretch>
        </p:blipFill>
        <p:spPr>
          <a:xfrm>
            <a:off x="2362200" y="933390"/>
            <a:ext cx="5645150" cy="3790950"/>
          </a:xfrm>
          <a:prstGeom prst="rect">
            <a:avLst/>
          </a:prstGeom>
        </p:spPr>
      </p:pic>
      <p:sp>
        <p:nvSpPr>
          <p:cNvPr id="13" name="Rectangle 12">
            <a:extLst>
              <a:ext uri="{FF2B5EF4-FFF2-40B4-BE49-F238E27FC236}">
                <a16:creationId xmlns:a16="http://schemas.microsoft.com/office/drawing/2014/main" id="{BBD97732-A9B6-604F-AE3D-906C12FEDB68}"/>
              </a:ext>
            </a:extLst>
          </p:cNvPr>
          <p:cNvSpPr>
            <a:spLocks noChangeArrowheads="1"/>
          </p:cNvSpPr>
          <p:nvPr/>
        </p:nvSpPr>
        <p:spPr bwMode="auto">
          <a:xfrm>
            <a:off x="1524000" y="4724340"/>
            <a:ext cx="9144000" cy="914460"/>
          </a:xfrm>
          <a:prstGeom prst="rect">
            <a:avLst/>
          </a:prstGeom>
          <a:noFill/>
          <a:ln w="9525">
            <a:noFill/>
            <a:miter lim="800000"/>
            <a:headEnd/>
            <a:tailEnd/>
          </a:ln>
        </p:spPr>
        <p:txBody>
          <a:bodyPr/>
          <a:lstStyle/>
          <a:p>
            <a:pPr lvl="2"/>
            <a:r>
              <a:rPr lang="vi-VN" sz="2000" dirty="0">
                <a:solidFill>
                  <a:srgbClr val="0070C0"/>
                </a:solidFill>
                <a:sym typeface="Symbol" pitchFamily="2" charset="2"/>
              </a:rPr>
              <a:t></a:t>
            </a:r>
            <a:r>
              <a:rPr lang="en-US" sz="2000" dirty="0">
                <a:solidFill>
                  <a:srgbClr val="0070C0"/>
                </a:solidFill>
              </a:rPr>
              <a:t> C</a:t>
            </a:r>
            <a:r>
              <a:rPr lang="en-US" sz="2000" baseline="-25000" dirty="0">
                <a:solidFill>
                  <a:srgbClr val="0070C0"/>
                </a:solidFill>
              </a:rPr>
              <a:t>1 </a:t>
            </a:r>
            <a:r>
              <a:rPr lang="en-US" sz="2000" dirty="0">
                <a:solidFill>
                  <a:srgbClr val="0070C0"/>
                </a:solidFill>
              </a:rPr>
              <a:t>= {O</a:t>
            </a:r>
            <a:r>
              <a:rPr lang="en-US" sz="2000" baseline="-25000" dirty="0">
                <a:solidFill>
                  <a:srgbClr val="0070C0"/>
                </a:solidFill>
              </a:rPr>
              <a:t>0</a:t>
            </a:r>
            <a:r>
              <a:rPr lang="en-US" sz="2000" dirty="0">
                <a:solidFill>
                  <a:srgbClr val="0070C0"/>
                </a:solidFill>
              </a:rPr>
              <a:t>, O</a:t>
            </a:r>
            <a:r>
              <a:rPr lang="en-US" sz="2000" baseline="-25000" dirty="0">
                <a:solidFill>
                  <a:srgbClr val="0070C0"/>
                </a:solidFill>
              </a:rPr>
              <a:t>3</a:t>
            </a:r>
            <a:r>
              <a:rPr lang="en-US" sz="2000" dirty="0">
                <a:solidFill>
                  <a:srgbClr val="0070C0"/>
                </a:solidFill>
              </a:rPr>
              <a:t>, O</a:t>
            </a:r>
            <a:r>
              <a:rPr lang="en-US" sz="2000" baseline="-25000" dirty="0">
                <a:solidFill>
                  <a:srgbClr val="0070C0"/>
                </a:solidFill>
              </a:rPr>
              <a:t>4</a:t>
            </a:r>
            <a:r>
              <a:rPr lang="en-US" sz="2000" dirty="0">
                <a:solidFill>
                  <a:srgbClr val="0070C0"/>
                </a:solidFill>
              </a:rPr>
              <a:t>, O</a:t>
            </a:r>
            <a:r>
              <a:rPr lang="en-US" sz="2000" baseline="-25000" dirty="0">
                <a:solidFill>
                  <a:srgbClr val="0070C0"/>
                </a:solidFill>
              </a:rPr>
              <a:t>6</a:t>
            </a:r>
            <a:r>
              <a:rPr lang="en-US" sz="2000" dirty="0">
                <a:solidFill>
                  <a:srgbClr val="0070C0"/>
                </a:solidFill>
              </a:rPr>
              <a:t>, O</a:t>
            </a:r>
            <a:r>
              <a:rPr lang="en-US" sz="2000" baseline="-25000" dirty="0">
                <a:solidFill>
                  <a:srgbClr val="0070C0"/>
                </a:solidFill>
              </a:rPr>
              <a:t>7</a:t>
            </a:r>
            <a:r>
              <a:rPr lang="en-US" sz="2000" dirty="0">
                <a:solidFill>
                  <a:srgbClr val="0070C0"/>
                </a:solidFill>
              </a:rPr>
              <a:t>, O</a:t>
            </a:r>
            <a:r>
              <a:rPr lang="en-US" sz="2000" baseline="-25000" dirty="0">
                <a:solidFill>
                  <a:srgbClr val="0070C0"/>
                </a:solidFill>
              </a:rPr>
              <a:t>8</a:t>
            </a:r>
            <a:r>
              <a:rPr lang="en-US" sz="2000" dirty="0">
                <a:solidFill>
                  <a:srgbClr val="0070C0"/>
                </a:solidFill>
              </a:rPr>
              <a:t>} </a:t>
            </a:r>
            <a:r>
              <a:rPr lang="en-US" sz="2000" dirty="0" err="1">
                <a:solidFill>
                  <a:srgbClr val="0070C0"/>
                </a:solidFill>
              </a:rPr>
              <a:t>và</a:t>
            </a:r>
            <a:r>
              <a:rPr lang="en-US" sz="2000" dirty="0">
                <a:solidFill>
                  <a:srgbClr val="0070C0"/>
                </a:solidFill>
              </a:rPr>
              <a:t> C</a:t>
            </a:r>
            <a:r>
              <a:rPr lang="en-US" sz="2000" baseline="-25000" dirty="0">
                <a:solidFill>
                  <a:srgbClr val="0070C0"/>
                </a:solidFill>
              </a:rPr>
              <a:t>2 </a:t>
            </a:r>
            <a:r>
              <a:rPr lang="en-US" sz="2000" dirty="0">
                <a:solidFill>
                  <a:srgbClr val="0070C0"/>
                </a:solidFill>
              </a:rPr>
              <a:t>= {O</a:t>
            </a:r>
            <a:r>
              <a:rPr lang="en-US" sz="2000" baseline="-25000" dirty="0">
                <a:solidFill>
                  <a:srgbClr val="0070C0"/>
                </a:solidFill>
              </a:rPr>
              <a:t>1</a:t>
            </a:r>
            <a:r>
              <a:rPr lang="en-US" sz="2000" dirty="0">
                <a:solidFill>
                  <a:srgbClr val="0070C0"/>
                </a:solidFill>
              </a:rPr>
              <a:t>, O</a:t>
            </a:r>
            <a:r>
              <a:rPr lang="en-US" sz="2000" baseline="-25000" dirty="0">
                <a:solidFill>
                  <a:srgbClr val="0070C0"/>
                </a:solidFill>
              </a:rPr>
              <a:t>2</a:t>
            </a:r>
            <a:r>
              <a:rPr lang="en-US" sz="2000" dirty="0">
                <a:solidFill>
                  <a:srgbClr val="0070C0"/>
                </a:solidFill>
              </a:rPr>
              <a:t>, O</a:t>
            </a:r>
            <a:r>
              <a:rPr lang="en-US" sz="2000" baseline="-25000" dirty="0">
                <a:solidFill>
                  <a:srgbClr val="0070C0"/>
                </a:solidFill>
              </a:rPr>
              <a:t>5</a:t>
            </a:r>
            <a:r>
              <a:rPr lang="en-US" sz="2000" dirty="0">
                <a:solidFill>
                  <a:srgbClr val="0070C0"/>
                </a:solidFill>
              </a:rPr>
              <a:t>, O</a:t>
            </a:r>
            <a:r>
              <a:rPr lang="en-US" sz="2000" baseline="-25000" dirty="0">
                <a:solidFill>
                  <a:srgbClr val="0070C0"/>
                </a:solidFill>
              </a:rPr>
              <a:t>9</a:t>
            </a:r>
            <a:r>
              <a:rPr lang="en-US" sz="2000" dirty="0">
                <a:solidFill>
                  <a:srgbClr val="0070C0"/>
                </a:solidFill>
              </a:rPr>
              <a:t>}</a:t>
            </a:r>
            <a:endParaRPr lang="en-VN" sz="2000" dirty="0">
              <a:solidFill>
                <a:srgbClr val="0070C0"/>
              </a:solidFill>
            </a:endParaRPr>
          </a:p>
          <a:p>
            <a:pPr marL="1257300" lvl="2" indent="-342900">
              <a:buFont typeface="Symbol" pitchFamily="2" charset="2"/>
              <a:buChar char="®"/>
            </a:pPr>
            <a:r>
              <a:rPr lang="en-US" sz="2000" dirty="0" err="1">
                <a:solidFill>
                  <a:srgbClr val="0070C0"/>
                </a:solidFill>
              </a:rPr>
              <a:t>Tổng</a:t>
            </a:r>
            <a:r>
              <a:rPr lang="en-US" sz="2000" dirty="0">
                <a:solidFill>
                  <a:srgbClr val="0070C0"/>
                </a:solidFill>
              </a:rPr>
              <a:t> chi </a:t>
            </a:r>
            <a:r>
              <a:rPr lang="en-US" sz="2000" dirty="0" err="1">
                <a:solidFill>
                  <a:srgbClr val="0070C0"/>
                </a:solidFill>
              </a:rPr>
              <a:t>phí</a:t>
            </a:r>
            <a:r>
              <a:rPr lang="en-US" sz="2000" dirty="0">
                <a:solidFill>
                  <a:srgbClr val="0070C0"/>
                </a:solidFill>
              </a:rPr>
              <a:t>: (2 + 2 + 3 + 1 + 1) + (3 + 4 + 4) = 20</a:t>
            </a:r>
          </a:p>
          <a:p>
            <a:pPr marL="800100" lvl="1" indent="-342900">
              <a:buFont typeface="Wingdings" pitchFamily="2" charset="2"/>
              <a:buChar char="§"/>
            </a:pPr>
            <a:r>
              <a:rPr lang="en-US" sz="2000" dirty="0" err="1">
                <a:solidFill>
                  <a:srgbClr val="0070C0"/>
                </a:solidFill>
              </a:rPr>
              <a:t>Chọn</a:t>
            </a:r>
            <a:r>
              <a:rPr lang="en-US" sz="2000" dirty="0">
                <a:solidFill>
                  <a:srgbClr val="0070C0"/>
                </a:solidFill>
              </a:rPr>
              <a:t> O</a:t>
            </a:r>
            <a:r>
              <a:rPr lang="en-US" sz="2000" baseline="-25000" dirty="0">
                <a:solidFill>
                  <a:srgbClr val="0070C0"/>
                </a:solidFill>
              </a:rPr>
              <a:t>7</a:t>
            </a:r>
            <a:r>
              <a:rPr lang="en-US" sz="2000" dirty="0">
                <a:solidFill>
                  <a:srgbClr val="0070C0"/>
                </a:solidFill>
              </a:rPr>
              <a:t> = {8, 4} </a:t>
            </a:r>
            <a:r>
              <a:rPr lang="en-US" sz="2000" dirty="0" err="1">
                <a:solidFill>
                  <a:srgbClr val="0070C0"/>
                </a:solidFill>
              </a:rPr>
              <a:t>thay</a:t>
            </a:r>
            <a:r>
              <a:rPr lang="en-US" sz="2000" dirty="0">
                <a:solidFill>
                  <a:srgbClr val="0070C0"/>
                </a:solidFill>
              </a:rPr>
              <a:t> </a:t>
            </a:r>
            <a:r>
              <a:rPr lang="en-US" sz="2000" dirty="0" err="1">
                <a:solidFill>
                  <a:srgbClr val="0070C0"/>
                </a:solidFill>
              </a:rPr>
              <a:t>thế</a:t>
            </a:r>
            <a:r>
              <a:rPr lang="en-US" sz="2000" dirty="0">
                <a:solidFill>
                  <a:srgbClr val="0070C0"/>
                </a:solidFill>
              </a:rPr>
              <a:t> O</a:t>
            </a:r>
            <a:r>
              <a:rPr lang="en-US" sz="2000" baseline="-25000" dirty="0">
                <a:solidFill>
                  <a:srgbClr val="0070C0"/>
                </a:solidFill>
              </a:rPr>
              <a:t>4</a:t>
            </a:r>
            <a:r>
              <a:rPr lang="en-US" sz="2000" dirty="0">
                <a:solidFill>
                  <a:srgbClr val="0070C0"/>
                </a:solidFill>
              </a:rPr>
              <a:t>. </a:t>
            </a:r>
            <a:r>
              <a:rPr lang="en-US" sz="2000" dirty="0" err="1">
                <a:solidFill>
                  <a:srgbClr val="0070C0"/>
                </a:solidFill>
              </a:rPr>
              <a:t>Tính</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khoảng</a:t>
            </a:r>
            <a:r>
              <a:rPr lang="en-US" sz="2000" dirty="0">
                <a:solidFill>
                  <a:srgbClr val="0070C0"/>
                </a:solidFill>
              </a:rPr>
              <a:t> </a:t>
            </a:r>
            <a:r>
              <a:rPr lang="en-US" sz="2000" dirty="0" err="1">
                <a:solidFill>
                  <a:srgbClr val="0070C0"/>
                </a:solidFill>
              </a:rPr>
              <a:t>cách</a:t>
            </a:r>
            <a:r>
              <a:rPr lang="en-US" sz="2000" dirty="0">
                <a:solidFill>
                  <a:srgbClr val="0070C0"/>
                </a:solidFill>
              </a:rPr>
              <a:t> </a:t>
            </a:r>
            <a:r>
              <a:rPr lang="en-US" sz="2000" dirty="0" err="1">
                <a:solidFill>
                  <a:srgbClr val="0070C0"/>
                </a:solidFill>
              </a:rPr>
              <a:t>từ</a:t>
            </a:r>
            <a:r>
              <a:rPr lang="en-US" sz="2000" dirty="0">
                <a:solidFill>
                  <a:srgbClr val="0070C0"/>
                </a:solidFill>
              </a:rPr>
              <a:t> O</a:t>
            </a:r>
            <a:r>
              <a:rPr lang="en-US" sz="2000" baseline="-25000" dirty="0">
                <a:solidFill>
                  <a:srgbClr val="0070C0"/>
                </a:solidFill>
              </a:rPr>
              <a:t>7</a:t>
            </a:r>
            <a:r>
              <a:rPr lang="en-US" sz="2000" dirty="0">
                <a:solidFill>
                  <a:srgbClr val="0070C0"/>
                </a:solidFill>
              </a:rPr>
              <a:t> </a:t>
            </a:r>
            <a:r>
              <a:rPr lang="en-US" sz="2000" dirty="0" err="1">
                <a:solidFill>
                  <a:srgbClr val="0070C0"/>
                </a:solidFill>
              </a:rPr>
              <a:t>và</a:t>
            </a:r>
            <a:r>
              <a:rPr lang="en-US" sz="2000" dirty="0">
                <a:solidFill>
                  <a:srgbClr val="0070C0"/>
                </a:solidFill>
              </a:rPr>
              <a:t> O</a:t>
            </a:r>
            <a:r>
              <a:rPr lang="en-US" sz="2000" baseline="-25000" dirty="0">
                <a:solidFill>
                  <a:srgbClr val="0070C0"/>
                </a:solidFill>
              </a:rPr>
              <a:t>9</a:t>
            </a:r>
            <a:r>
              <a:rPr lang="en-US" sz="2000" dirty="0">
                <a:solidFill>
                  <a:srgbClr val="0070C0"/>
                </a:solidFill>
              </a:rPr>
              <a:t> </a:t>
            </a:r>
            <a:r>
              <a:rPr lang="en-US" sz="2000" dirty="0" err="1">
                <a:solidFill>
                  <a:srgbClr val="0070C0"/>
                </a:solidFill>
              </a:rPr>
              <a:t>đến</a:t>
            </a:r>
            <a:r>
              <a:rPr lang="en-US" sz="2000" dirty="0">
                <a:solidFill>
                  <a:srgbClr val="0070C0"/>
                </a:solidFill>
              </a:rPr>
              <a:t> </a:t>
            </a:r>
            <a:r>
              <a:rPr lang="en-US" sz="2000" dirty="0" err="1">
                <a:solidFill>
                  <a:srgbClr val="0070C0"/>
                </a:solidFill>
              </a:rPr>
              <a:t>các</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khác</a:t>
            </a:r>
            <a:endParaRPr lang="en-VN" sz="2000" dirty="0">
              <a:solidFill>
                <a:srgbClr val="0070C0"/>
              </a:solidFill>
            </a:endParaRPr>
          </a:p>
        </p:txBody>
      </p:sp>
    </p:spTree>
    <p:extLst>
      <p:ext uri="{BB962C8B-B14F-4D97-AF65-F5344CB8AC3E}">
        <p14:creationId xmlns:p14="http://schemas.microsoft.com/office/powerpoint/2010/main" val="99670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cBhvr additive="base">
                                        <p:cTn id="2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cBhvr additive="base">
                                        <p:cTn id="3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87</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medoids {4}</a:t>
            </a:r>
          </a:p>
        </p:txBody>
      </p:sp>
      <p:sp>
        <p:nvSpPr>
          <p:cNvPr id="13" name="Rectangle 12">
            <a:extLst>
              <a:ext uri="{FF2B5EF4-FFF2-40B4-BE49-F238E27FC236}">
                <a16:creationId xmlns:a16="http://schemas.microsoft.com/office/drawing/2014/main" id="{BBD97732-A9B6-604F-AE3D-906C12FEDB68}"/>
              </a:ext>
            </a:extLst>
          </p:cNvPr>
          <p:cNvSpPr>
            <a:spLocks noChangeArrowheads="1"/>
          </p:cNvSpPr>
          <p:nvPr/>
        </p:nvSpPr>
        <p:spPr bwMode="auto">
          <a:xfrm>
            <a:off x="1524000" y="4267140"/>
            <a:ext cx="9144000" cy="914460"/>
          </a:xfrm>
          <a:prstGeom prst="rect">
            <a:avLst/>
          </a:prstGeom>
          <a:noFill/>
          <a:ln w="9525">
            <a:noFill/>
            <a:miter lim="800000"/>
            <a:headEnd/>
            <a:tailEnd/>
          </a:ln>
        </p:spPr>
        <p:txBody>
          <a:bodyPr/>
          <a:lstStyle/>
          <a:p>
            <a:pPr lvl="2"/>
            <a:r>
              <a:rPr lang="vi-VN" sz="2000" dirty="0">
                <a:solidFill>
                  <a:srgbClr val="0070C0"/>
                </a:solidFill>
                <a:sym typeface="Symbol" pitchFamily="2" charset="2"/>
              </a:rPr>
              <a:t></a:t>
            </a:r>
            <a:r>
              <a:rPr lang="vi-VN" sz="2000" dirty="0">
                <a:solidFill>
                  <a:srgbClr val="0070C0"/>
                </a:solidFill>
              </a:rPr>
              <a:t> </a:t>
            </a:r>
            <a:r>
              <a:rPr lang="en-US" sz="2000" dirty="0" err="1">
                <a:solidFill>
                  <a:srgbClr val="0070C0"/>
                </a:solidFill>
              </a:rPr>
              <a:t>Tổng</a:t>
            </a:r>
            <a:r>
              <a:rPr lang="en-US" sz="2000" dirty="0">
                <a:solidFill>
                  <a:srgbClr val="0070C0"/>
                </a:solidFill>
              </a:rPr>
              <a:t> chi </a:t>
            </a:r>
            <a:r>
              <a:rPr lang="en-US" sz="2000" dirty="0" err="1">
                <a:solidFill>
                  <a:srgbClr val="0070C0"/>
                </a:solidFill>
              </a:rPr>
              <a:t>phí</a:t>
            </a:r>
            <a:r>
              <a:rPr lang="en-US" sz="2000" dirty="0">
                <a:solidFill>
                  <a:srgbClr val="0070C0"/>
                </a:solidFill>
              </a:rPr>
              <a:t>: (3 + 3 + 1 + 2 + 2) + (3 + 4 + 4) = 22</a:t>
            </a:r>
            <a:r>
              <a:rPr lang="vi-VN" sz="2000" dirty="0">
                <a:solidFill>
                  <a:srgbClr val="0070C0"/>
                </a:solidFill>
              </a:rPr>
              <a:t> </a:t>
            </a:r>
            <a:endParaRPr lang="en-VN" sz="2000" dirty="0">
              <a:solidFill>
                <a:srgbClr val="0070C0"/>
              </a:solidFill>
            </a:endParaRPr>
          </a:p>
          <a:p>
            <a:pPr marL="800100" lvl="1" indent="-342900">
              <a:buFont typeface="Wingdings" pitchFamily="2" charset="2"/>
              <a:buChar char="§"/>
            </a:pPr>
            <a:r>
              <a:rPr lang="en-US" sz="2000" dirty="0">
                <a:solidFill>
                  <a:srgbClr val="0070C0"/>
                </a:solidFill>
              </a:rPr>
              <a:t>Do </a:t>
            </a:r>
            <a:r>
              <a:rPr lang="en-US" sz="2000" dirty="0" err="1">
                <a:solidFill>
                  <a:srgbClr val="0070C0"/>
                </a:solidFill>
              </a:rPr>
              <a:t>đó</a:t>
            </a:r>
            <a:r>
              <a:rPr lang="en-US" sz="2000" dirty="0">
                <a:solidFill>
                  <a:srgbClr val="0070C0"/>
                </a:solidFill>
              </a:rPr>
              <a:t> </a:t>
            </a:r>
            <a:r>
              <a:rPr lang="en-US" sz="2000" dirty="0" err="1">
                <a:solidFill>
                  <a:srgbClr val="0070C0"/>
                </a:solidFill>
              </a:rPr>
              <a:t>độ</a:t>
            </a:r>
            <a:r>
              <a:rPr lang="en-US" sz="2000" dirty="0">
                <a:solidFill>
                  <a:srgbClr val="0070C0"/>
                </a:solidFill>
              </a:rPr>
              <a:t> </a:t>
            </a:r>
            <a:r>
              <a:rPr lang="en-US" sz="2000" dirty="0" err="1">
                <a:solidFill>
                  <a:srgbClr val="0070C0"/>
                </a:solidFill>
              </a:rPr>
              <a:t>lợi</a:t>
            </a:r>
            <a:r>
              <a:rPr lang="en-US" sz="2000" dirty="0">
                <a:solidFill>
                  <a:srgbClr val="0070C0"/>
                </a:solidFill>
              </a:rPr>
              <a:t> S = 22 – 20 = 2 &gt; 0 </a:t>
            </a:r>
            <a:r>
              <a:rPr lang="vi-VN" sz="2000" dirty="0">
                <a:solidFill>
                  <a:srgbClr val="0070C0"/>
                </a:solidFill>
                <a:sym typeface="Symbol" pitchFamily="2" charset="2"/>
              </a:rPr>
              <a:t></a:t>
            </a:r>
            <a:r>
              <a:rPr lang="en-US" sz="2000" dirty="0">
                <a:solidFill>
                  <a:srgbClr val="0070C0"/>
                </a:solidFill>
              </a:rPr>
              <a:t> </a:t>
            </a:r>
            <a:r>
              <a:rPr lang="en-US" sz="2000" dirty="0" err="1">
                <a:solidFill>
                  <a:srgbClr val="0070C0"/>
                </a:solidFill>
              </a:rPr>
              <a:t>Vẫn</a:t>
            </a:r>
            <a:r>
              <a:rPr lang="en-US" sz="2000" dirty="0">
                <a:solidFill>
                  <a:srgbClr val="0070C0"/>
                </a:solidFill>
              </a:rPr>
              <a:t> </a:t>
            </a:r>
            <a:r>
              <a:rPr lang="en-US" sz="2000" dirty="0" err="1">
                <a:solidFill>
                  <a:srgbClr val="0070C0"/>
                </a:solidFill>
              </a:rPr>
              <a:t>giữ</a:t>
            </a:r>
            <a:r>
              <a:rPr lang="en-US" sz="2000" dirty="0">
                <a:solidFill>
                  <a:srgbClr val="0070C0"/>
                </a:solidFill>
              </a:rPr>
              <a:t> </a:t>
            </a:r>
            <a:r>
              <a:rPr lang="en-US" sz="2000" dirty="0" err="1">
                <a:solidFill>
                  <a:srgbClr val="0070C0"/>
                </a:solidFill>
              </a:rPr>
              <a:t>nguyên</a:t>
            </a:r>
            <a:r>
              <a:rPr lang="en-US" sz="2000" dirty="0">
                <a:solidFill>
                  <a:srgbClr val="0070C0"/>
                </a:solidFill>
              </a:rPr>
              <a:t> </a:t>
            </a:r>
            <a:r>
              <a:rPr lang="en-US" sz="2000" dirty="0" err="1">
                <a:solidFill>
                  <a:srgbClr val="0070C0"/>
                </a:solidFill>
              </a:rPr>
              <a:t>hai</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trọng</a:t>
            </a:r>
            <a:r>
              <a:rPr lang="en-US" sz="2000" dirty="0">
                <a:solidFill>
                  <a:srgbClr val="0070C0"/>
                </a:solidFill>
              </a:rPr>
              <a:t> </a:t>
            </a:r>
            <a:r>
              <a:rPr lang="en-US" sz="2000" dirty="0" err="1">
                <a:solidFill>
                  <a:srgbClr val="0070C0"/>
                </a:solidFill>
              </a:rPr>
              <a:t>tâm</a:t>
            </a:r>
            <a:r>
              <a:rPr lang="en-US" sz="2000" dirty="0">
                <a:solidFill>
                  <a:srgbClr val="0070C0"/>
                </a:solidFill>
              </a:rPr>
              <a:t> </a:t>
            </a:r>
            <a:r>
              <a:rPr lang="en-US" sz="2000" dirty="0" err="1">
                <a:solidFill>
                  <a:srgbClr val="0070C0"/>
                </a:solidFill>
              </a:rPr>
              <a:t>là</a:t>
            </a:r>
            <a:r>
              <a:rPr lang="en-US" sz="2000" dirty="0">
                <a:solidFill>
                  <a:srgbClr val="0070C0"/>
                </a:solidFill>
              </a:rPr>
              <a:t> O</a:t>
            </a:r>
            <a:r>
              <a:rPr lang="en-US" sz="2000" baseline="-25000" dirty="0">
                <a:solidFill>
                  <a:srgbClr val="0070C0"/>
                </a:solidFill>
              </a:rPr>
              <a:t>4</a:t>
            </a:r>
            <a:r>
              <a:rPr lang="en-US" sz="2000" dirty="0">
                <a:solidFill>
                  <a:srgbClr val="0070C0"/>
                </a:solidFill>
              </a:rPr>
              <a:t> </a:t>
            </a:r>
            <a:r>
              <a:rPr lang="en-US" sz="2000" dirty="0" err="1">
                <a:solidFill>
                  <a:srgbClr val="0070C0"/>
                </a:solidFill>
              </a:rPr>
              <a:t>và</a:t>
            </a:r>
            <a:r>
              <a:rPr lang="en-US" sz="2000" dirty="0">
                <a:solidFill>
                  <a:srgbClr val="0070C0"/>
                </a:solidFill>
              </a:rPr>
              <a:t> O</a:t>
            </a:r>
            <a:r>
              <a:rPr lang="en-US" sz="2000" baseline="-25000" dirty="0">
                <a:solidFill>
                  <a:srgbClr val="0070C0"/>
                </a:solidFill>
              </a:rPr>
              <a:t>9</a:t>
            </a:r>
            <a:endParaRPr lang="en-VN" sz="2000" dirty="0">
              <a:solidFill>
                <a:srgbClr val="0070C0"/>
              </a:solidFill>
            </a:endParaRPr>
          </a:p>
          <a:p>
            <a:pPr marL="800100" lvl="1" indent="-342900">
              <a:buFont typeface="Wingdings" pitchFamily="2" charset="2"/>
              <a:buChar char="§"/>
            </a:pPr>
            <a:r>
              <a:rPr lang="en-US" sz="2000" dirty="0" err="1">
                <a:solidFill>
                  <a:srgbClr val="0070C0"/>
                </a:solidFill>
              </a:rPr>
              <a:t>Tương</a:t>
            </a:r>
            <a:r>
              <a:rPr lang="en-US" sz="2000" dirty="0">
                <a:solidFill>
                  <a:srgbClr val="0070C0"/>
                </a:solidFill>
              </a:rPr>
              <a:t> </a:t>
            </a:r>
            <a:r>
              <a:rPr lang="en-US" sz="2000" dirty="0" err="1">
                <a:solidFill>
                  <a:srgbClr val="0070C0"/>
                </a:solidFill>
              </a:rPr>
              <a:t>tự</a:t>
            </a:r>
            <a:r>
              <a:rPr lang="en-US" sz="2000" dirty="0">
                <a:solidFill>
                  <a:srgbClr val="0070C0"/>
                </a:solidFill>
              </a:rPr>
              <a:t> ta </a:t>
            </a:r>
            <a:r>
              <a:rPr lang="en-US" sz="2000" dirty="0" err="1">
                <a:solidFill>
                  <a:srgbClr val="0070C0"/>
                </a:solidFill>
              </a:rPr>
              <a:t>tìm</a:t>
            </a:r>
            <a:r>
              <a:rPr lang="en-US" sz="2000" dirty="0">
                <a:solidFill>
                  <a:srgbClr val="0070C0"/>
                </a:solidFill>
              </a:rPr>
              <a:t> </a:t>
            </a:r>
            <a:r>
              <a:rPr lang="en-US" sz="2000" dirty="0" err="1">
                <a:solidFill>
                  <a:srgbClr val="0070C0"/>
                </a:solidFill>
              </a:rPr>
              <a:t>được</a:t>
            </a:r>
            <a:r>
              <a:rPr lang="en-US" sz="2000" dirty="0">
                <a:solidFill>
                  <a:srgbClr val="0070C0"/>
                </a:solidFill>
              </a:rPr>
              <a:t> </a:t>
            </a:r>
            <a:r>
              <a:rPr lang="en-US" sz="2000" dirty="0" err="1">
                <a:solidFill>
                  <a:srgbClr val="0070C0"/>
                </a:solidFill>
              </a:rPr>
              <a:t>hai</a:t>
            </a:r>
            <a:r>
              <a:rPr lang="en-US" sz="2000" dirty="0">
                <a:solidFill>
                  <a:srgbClr val="0070C0"/>
                </a:solidFill>
              </a:rPr>
              <a:t> </a:t>
            </a:r>
            <a:r>
              <a:rPr lang="en-US" sz="2000" dirty="0" err="1">
                <a:solidFill>
                  <a:srgbClr val="0070C0"/>
                </a:solidFill>
              </a:rPr>
              <a:t>đối</a:t>
            </a:r>
            <a:r>
              <a:rPr lang="en-US" sz="2000" dirty="0">
                <a:solidFill>
                  <a:srgbClr val="0070C0"/>
                </a:solidFill>
              </a:rPr>
              <a:t> </a:t>
            </a:r>
            <a:r>
              <a:rPr lang="en-US" sz="2000" dirty="0" err="1">
                <a:solidFill>
                  <a:srgbClr val="0070C0"/>
                </a:solidFill>
              </a:rPr>
              <a:t>tượng</a:t>
            </a:r>
            <a:r>
              <a:rPr lang="en-US" sz="2000" dirty="0">
                <a:solidFill>
                  <a:srgbClr val="0070C0"/>
                </a:solidFill>
              </a:rPr>
              <a:t> </a:t>
            </a:r>
            <a:r>
              <a:rPr lang="en-US" sz="2000" dirty="0" err="1">
                <a:solidFill>
                  <a:srgbClr val="0070C0"/>
                </a:solidFill>
              </a:rPr>
              <a:t>trọng</a:t>
            </a:r>
            <a:r>
              <a:rPr lang="en-US" sz="2000" dirty="0">
                <a:solidFill>
                  <a:srgbClr val="0070C0"/>
                </a:solidFill>
              </a:rPr>
              <a:t> </a:t>
            </a:r>
            <a:r>
              <a:rPr lang="en-US" sz="2000" dirty="0" err="1">
                <a:solidFill>
                  <a:srgbClr val="0070C0"/>
                </a:solidFill>
              </a:rPr>
              <a:t>tâm</a:t>
            </a:r>
            <a:r>
              <a:rPr lang="vi-VN" sz="2000" dirty="0">
                <a:solidFill>
                  <a:srgbClr val="0070C0"/>
                </a:solidFill>
              </a:rPr>
              <a:t> cuối cùng </a:t>
            </a:r>
            <a:r>
              <a:rPr lang="en-US" sz="2000" dirty="0" err="1">
                <a:solidFill>
                  <a:srgbClr val="0070C0"/>
                </a:solidFill>
              </a:rPr>
              <a:t>là</a:t>
            </a:r>
            <a:r>
              <a:rPr lang="vi-VN" sz="2000" dirty="0">
                <a:solidFill>
                  <a:srgbClr val="0070C0"/>
                </a:solidFill>
              </a:rPr>
              <a:t> O</a:t>
            </a:r>
            <a:r>
              <a:rPr lang="vi-VN" sz="2000" baseline="-25000" dirty="0">
                <a:solidFill>
                  <a:srgbClr val="0070C0"/>
                </a:solidFill>
              </a:rPr>
              <a:t>1</a:t>
            </a:r>
            <a:r>
              <a:rPr lang="vi-VN" sz="2000" dirty="0">
                <a:solidFill>
                  <a:srgbClr val="0070C0"/>
                </a:solidFill>
              </a:rPr>
              <a:t> và O</a:t>
            </a:r>
            <a:r>
              <a:rPr lang="vi-VN" sz="2000" baseline="-25000" dirty="0">
                <a:solidFill>
                  <a:srgbClr val="0070C0"/>
                </a:solidFill>
              </a:rPr>
              <a:t>4</a:t>
            </a:r>
            <a:endParaRPr lang="en-VN" sz="2000" dirty="0">
              <a:solidFill>
                <a:srgbClr val="0070C0"/>
              </a:solidFill>
            </a:endParaRPr>
          </a:p>
        </p:txBody>
      </p:sp>
      <p:pic>
        <p:nvPicPr>
          <p:cNvPr id="6" name="Picture 5">
            <a:extLst>
              <a:ext uri="{FF2B5EF4-FFF2-40B4-BE49-F238E27FC236}">
                <a16:creationId xmlns:a16="http://schemas.microsoft.com/office/drawing/2014/main" id="{33AEC4C0-5086-9E48-A91D-D25D1A5A4F71}"/>
              </a:ext>
            </a:extLst>
          </p:cNvPr>
          <p:cNvPicPr>
            <a:picLocks noChangeAspect="1"/>
          </p:cNvPicPr>
          <p:nvPr/>
        </p:nvPicPr>
        <p:blipFill>
          <a:blip r:embed="rId3"/>
          <a:stretch>
            <a:fillRect/>
          </a:stretch>
        </p:blipFill>
        <p:spPr>
          <a:xfrm>
            <a:off x="3273425" y="487363"/>
            <a:ext cx="5645150" cy="3740150"/>
          </a:xfrm>
          <a:prstGeom prst="rect">
            <a:avLst/>
          </a:prstGeom>
        </p:spPr>
      </p:pic>
    </p:spTree>
    <p:extLst>
      <p:ext uri="{BB962C8B-B14F-4D97-AF65-F5344CB8AC3E}">
        <p14:creationId xmlns:p14="http://schemas.microsoft.com/office/powerpoint/2010/main" val="34407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additive="base">
                                        <p:cTn id="1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 calcmode="lin" valueType="num">
                                      <p:cBhvr additive="base">
                                        <p:cTn id="20"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 calcmode="lin" valueType="num">
                                      <p:cBhvr additive="base">
                                        <p:cTn id="26"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646B7AA-A7A5-4390-8D7C-78EA8B37A0CC}" type="slidenum">
              <a:rPr lang="en-US">
                <a:solidFill>
                  <a:srgbClr val="000000"/>
                </a:solidFill>
                <a:latin typeface="Arial" charset="0"/>
                <a:cs typeface="Arial" charset="0"/>
              </a:rPr>
              <a:pPr>
                <a:defRPr/>
              </a:pPr>
              <a:t>88</a:t>
            </a:fld>
            <a:endParaRPr lang="en-US">
              <a:solidFill>
                <a:srgbClr val="000000"/>
              </a:solidFill>
              <a:latin typeface="Arial" charset="0"/>
              <a:cs typeface="Arial" charset="0"/>
            </a:endParaRPr>
          </a:p>
        </p:txBody>
      </p:sp>
      <p:sp>
        <p:nvSpPr>
          <p:cNvPr id="3" name="Rectangle 2"/>
          <p:cNvSpPr>
            <a:spLocks noChangeArrowheads="1"/>
          </p:cNvSpPr>
          <p:nvPr/>
        </p:nvSpPr>
        <p:spPr bwMode="auto">
          <a:xfrm>
            <a:off x="1524000" y="-30163"/>
            <a:ext cx="9144000" cy="563563"/>
          </a:xfrm>
          <a:prstGeom prst="rect">
            <a:avLst/>
          </a:prstGeom>
          <a:noFill/>
          <a:ln w="9525">
            <a:noFill/>
            <a:miter lim="800000"/>
            <a:headEnd/>
            <a:tailEnd/>
          </a:ln>
          <a:effectLst/>
        </p:spPr>
        <p:txBody>
          <a:bodyPr anchor="ctr"/>
          <a:lstStyle/>
          <a:p>
            <a:pPr algn="ctr">
              <a:defRPr/>
            </a:pPr>
            <a:r>
              <a:rPr lang="en-US" sz="3200" b="1">
                <a:solidFill>
                  <a:srgbClr val="FF0000"/>
                </a:solidFill>
                <a:latin typeface="Arial" charset="0"/>
                <a:cs typeface="Arial" charset="0"/>
              </a:rPr>
              <a:t>Thuật toán k – medoids {5}</a:t>
            </a:r>
          </a:p>
        </p:txBody>
      </p:sp>
      <p:pic>
        <p:nvPicPr>
          <p:cNvPr id="7" name="Picture 6" descr="Diagram&#10;&#10;Description automatically generated with medium confidence">
            <a:extLst>
              <a:ext uri="{FF2B5EF4-FFF2-40B4-BE49-F238E27FC236}">
                <a16:creationId xmlns:a16="http://schemas.microsoft.com/office/drawing/2014/main" id="{7F876A67-111A-534B-9F30-25142877EC08}"/>
              </a:ext>
            </a:extLst>
          </p:cNvPr>
          <p:cNvPicPr/>
          <p:nvPr/>
        </p:nvPicPr>
        <p:blipFill>
          <a:blip r:embed="rId3"/>
          <a:stretch>
            <a:fillRect/>
          </a:stretch>
        </p:blipFill>
        <p:spPr>
          <a:xfrm>
            <a:off x="3352800" y="609600"/>
            <a:ext cx="5486400" cy="4185920"/>
          </a:xfrm>
          <a:prstGeom prst="rect">
            <a:avLst/>
          </a:prstGeom>
        </p:spPr>
      </p:pic>
    </p:spTree>
    <p:extLst>
      <p:ext uri="{BB962C8B-B14F-4D97-AF65-F5344CB8AC3E}">
        <p14:creationId xmlns:p14="http://schemas.microsoft.com/office/powerpoint/2010/main" val="338616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a:noFill/>
        </p:spPr>
        <p:txBody>
          <a:bodyPr/>
          <a:lstStyle/>
          <a:p>
            <a:fld id="{99887D89-9613-4162-AC82-6405C777E827}" type="slidenum">
              <a:rPr lang="en-US" smtClean="0"/>
              <a:pPr/>
              <a:t>9</a:t>
            </a:fld>
            <a:endParaRPr lang="en-US"/>
          </a:p>
        </p:txBody>
      </p:sp>
      <p:sp>
        <p:nvSpPr>
          <p:cNvPr id="4100" name="Rectangle 4"/>
          <p:cNvSpPr>
            <a:spLocks noChangeArrowheads="1"/>
          </p:cNvSpPr>
          <p:nvPr/>
        </p:nvSpPr>
        <p:spPr bwMode="auto">
          <a:xfrm>
            <a:off x="1524000" y="1"/>
            <a:ext cx="9144000" cy="533400"/>
          </a:xfrm>
          <a:prstGeom prst="rect">
            <a:avLst/>
          </a:prstGeom>
          <a:noFill/>
          <a:ln w="9525">
            <a:noFill/>
            <a:miter lim="800000"/>
            <a:headEnd/>
            <a:tailEnd/>
          </a:ln>
          <a:effectLst/>
        </p:spPr>
        <p:txBody>
          <a:bodyPr anchor="ctr"/>
          <a:lstStyle/>
          <a:p>
            <a:pPr algn="ctr">
              <a:defRPr/>
            </a:pPr>
            <a:r>
              <a:rPr lang="vi-VN" sz="3200" b="1">
                <a:solidFill>
                  <a:srgbClr val="FF0000"/>
                </a:solidFill>
              </a:rPr>
              <a:t>Các ứng dụng </a:t>
            </a:r>
            <a:r>
              <a:rPr lang="en-US" sz="3200" b="1">
                <a:solidFill>
                  <a:srgbClr val="FF0000"/>
                </a:solidFill>
              </a:rPr>
              <a:t>{1}</a:t>
            </a:r>
          </a:p>
        </p:txBody>
      </p:sp>
      <p:sp>
        <p:nvSpPr>
          <p:cNvPr id="2" name="Rectangle 2"/>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D95EF5E3-0A33-9B4E-916D-C763C04C5C2F}"/>
              </a:ext>
            </a:extLst>
          </p:cNvPr>
          <p:cNvSpPr>
            <a:spLocks noChangeArrowheads="1"/>
          </p:cNvSpPr>
          <p:nvPr/>
        </p:nvSpPr>
        <p:spPr bwMode="auto">
          <a:xfrm>
            <a:off x="1524000" y="457200"/>
            <a:ext cx="8915400" cy="838194"/>
          </a:xfrm>
          <a:prstGeom prst="rect">
            <a:avLst/>
          </a:prstGeom>
          <a:noFill/>
          <a:ln w="9525">
            <a:noFill/>
            <a:miter lim="800000"/>
            <a:headEnd/>
            <a:tailEnd/>
          </a:ln>
        </p:spPr>
        <p:txBody>
          <a:bodyPr/>
          <a:lstStyle/>
          <a:p>
            <a:pPr marL="342900" indent="-342900" algn="just">
              <a:spcBef>
                <a:spcPct val="20000"/>
              </a:spcBef>
              <a:buFont typeface="Arial" panose="020B0604020202020204" pitchFamily="34" charset="0"/>
              <a:buChar char="•"/>
            </a:pPr>
            <a:r>
              <a:rPr lang="en-US" sz="2400" b="1" dirty="0" err="1">
                <a:solidFill>
                  <a:srgbClr val="66CCFF"/>
                </a:solidFill>
              </a:rPr>
              <a:t>Chơi</a:t>
            </a:r>
            <a:r>
              <a:rPr lang="en-US" sz="2400" b="1" dirty="0">
                <a:solidFill>
                  <a:srgbClr val="66CCFF"/>
                </a:solidFill>
              </a:rPr>
              <a:t> </a:t>
            </a:r>
            <a:r>
              <a:rPr lang="en-US" sz="2400" b="1" dirty="0" err="1">
                <a:solidFill>
                  <a:srgbClr val="66CCFF"/>
                </a:solidFill>
              </a:rPr>
              <a:t>cờ</a:t>
            </a:r>
            <a:endParaRPr lang="en-US" sz="2400" b="1" dirty="0">
              <a:solidFill>
                <a:srgbClr val="66CCFF"/>
              </a:solidFill>
            </a:endParaRPr>
          </a:p>
          <a:p>
            <a:pPr marL="800100" lvl="1" indent="-342900" algn="just">
              <a:spcBef>
                <a:spcPct val="20000"/>
              </a:spcBef>
              <a:buFont typeface="Wingdings" panose="05000000000000000000" pitchFamily="2" charset="2"/>
              <a:buChar char="§"/>
            </a:pPr>
            <a:r>
              <a:rPr lang="vi-VN" sz="2400" dirty="0">
                <a:solidFill>
                  <a:srgbClr val="66CCFF"/>
                </a:solidFill>
              </a:rPr>
              <a:t>Ngày 11 tháng 05 năm 1997, IBM Deep Blue thắng Kasparov ở ván thứ sáu (3,5 – 2,5), đánh dấu một bước ngoặt trong lịch sử cờ vua, một bước ngoặt của công nghệ trước ngưỡng cửa thế kỷ mớ</a:t>
            </a:r>
            <a:r>
              <a:rPr lang="en-US" sz="2400" dirty="0" err="1">
                <a:solidFill>
                  <a:srgbClr val="66CCFF"/>
                </a:solidFill>
              </a:rPr>
              <a:t>i</a:t>
            </a:r>
            <a:endParaRPr lang="vi-VN" sz="2400" dirty="0">
              <a:solidFill>
                <a:srgbClr val="66CCFF"/>
              </a:solidFill>
            </a:endParaRPr>
          </a:p>
        </p:txBody>
      </p:sp>
      <p:pic>
        <p:nvPicPr>
          <p:cNvPr id="7" name="Picture 6">
            <a:extLst>
              <a:ext uri="{FF2B5EF4-FFF2-40B4-BE49-F238E27FC236}">
                <a16:creationId xmlns:a16="http://schemas.microsoft.com/office/drawing/2014/main" id="{A0BD41CE-EA33-9249-8FBE-EB3AE3A13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487930"/>
            <a:ext cx="6019800" cy="3531870"/>
          </a:xfrm>
          <a:prstGeom prst="rect">
            <a:avLst/>
          </a:prstGeom>
        </p:spPr>
      </p:pic>
    </p:spTree>
    <p:extLst>
      <p:ext uri="{BB962C8B-B14F-4D97-AF65-F5344CB8AC3E}">
        <p14:creationId xmlns:p14="http://schemas.microsoft.com/office/powerpoint/2010/main" val="6722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RÍ TUỆ NHÂN TẠO&amp;quot;&quot;/&gt;&lt;property id=&quot;20307&quot; value=&quot;256&quot;/&gt;&lt;/object&gt;&lt;object type=&quot;3&quot; unique_id=&quot;10005&quot;&gt;&lt;property id=&quot;20148&quot; value=&quot;5&quot;/&gt;&lt;property id=&quot;20300&quot; value=&quot;Slide 2 - &amp;quot;Cách đánh giá&amp;quot;&quot;/&gt;&lt;property id=&quot;20307&quot; value=&quot;352&quot;/&gt;&lt;/object&gt;&lt;object type=&quot;3&quot; unique_id=&quot;10006&quot;&gt;&lt;property id=&quot;20148&quot; value=&quot;5&quot;/&gt;&lt;property id=&quot;20300&quot; value=&quot;Slide 3 - &amp;quot;Tài liệu tham khảo&amp;quot;&quot;/&gt;&lt;property id=&quot;20307&quot; value=&quot;663&quot;/&gt;&lt;/object&gt;&lt;object type=&quot;3&quot; unique_id=&quot;10007&quot;&gt;&lt;property id=&quot;20148&quot; value=&quot;5&quot;/&gt;&lt;property id=&quot;20300&quot; value=&quot;Slide 4 - &amp;quot;NỘI DUNG&amp;quot;&quot;/&gt;&lt;property id=&quot;20307&quot; value=&quot;355&quot;/&gt;&lt;/object&gt;&lt;object type=&quot;3&quot; unique_id=&quot;10008&quot;&gt;&lt;property id=&quot;20148&quot; value=&quot;5&quot;/&gt;&lt;property id=&quot;20300&quot; value=&quot;Slide 5 - &amp;quot;CÁC THUẬT GIẢI TÔ MÀU ĐỒ THỊ&amp;quot;&quot;/&gt;&lt;property id=&quot;20307&quot; value=&quot;354&quot;/&gt;&lt;/object&gt;&lt;object type=&quot;3&quot; unique_id=&quot;10009&quot;&gt;&lt;property id=&quot;20148&quot; value=&quot;5&quot;/&gt;&lt;property id=&quot;20300&quot; value=&quot;Slide 6 - &amp;quot;Bài toán&amp;quot;&quot;/&gt;&lt;property id=&quot;20307&quot; value=&quot;357&quot;/&gt;&lt;/object&gt;&lt;object type=&quot;3&quot; unique_id=&quot;10010&quot;&gt;&lt;property id=&quot;20148&quot; value=&quot;5&quot;/&gt;&lt;property id=&quot;20300&quot; value=&quot;Slide 7&quot;/&gt;&lt;property id=&quot;20307&quot; value=&quot;358&quot;/&gt;&lt;/object&gt;&lt;object type=&quot;3&quot; unique_id=&quot;10011&quot;&gt;&lt;property id=&quot;20148&quot; value=&quot;5&quot;/&gt;&lt;property id=&quot;20300&quot; value=&quot;Slide 8 - &amp;quot;Thuật giải tô màu “Tối ưu”&amp;quot;&quot;/&gt;&lt;property id=&quot;20307&quot; value=&quot;359&quot;/&gt;&lt;/object&gt;&lt;object type=&quot;3&quot; unique_id=&quot;10012&quot;&gt;&lt;property id=&quot;20148&quot; value=&quot;5&quot;/&gt;&lt;property id=&quot;20300&quot; value=&quot;Slide 9 - &amp;quot;Minh họa&amp;quot;&quot;/&gt;&lt;property id=&quot;20307&quot; value=&quot;360&quot;/&gt;&lt;/object&gt;&lt;object type=&quot;3&quot; unique_id=&quot;10013&quot;&gt;&lt;property id=&quot;20148&quot; value=&quot;5&quot;/&gt;&lt;property id=&quot;20300&quot; value=&quot;Slide 10&quot;/&gt;&lt;property id=&quot;20307&quot; value=&quot;361&quot;/&gt;&lt;/object&gt;&lt;object type=&quot;3&quot; unique_id=&quot;10014&quot;&gt;&lt;property id=&quot;20148&quot; value=&quot;5&quot;/&gt;&lt;property id=&quot;20300&quot; value=&quot;Slide 11 - &amp;quot;Giải quyết&amp;quot;&quot;/&gt;&lt;property id=&quot;20307&quot; value=&quot;362&quot;/&gt;&lt;/object&gt;&lt;object type=&quot;3&quot; unique_id=&quot;10015&quot;&gt;&lt;property id=&quot;20148&quot; value=&quot;5&quot;/&gt;&lt;property id=&quot;20300&quot; value=&quot;Slide 12 - &amp;quot;Giải quyết&amp;quot;&quot;/&gt;&lt;property id=&quot;20307&quot; value=&quot;664&quot;/&gt;&lt;/object&gt;&lt;object type=&quot;3&quot; unique_id=&quot;10016&quot;&gt;&lt;property id=&quot;20148&quot; value=&quot;5&quot;/&gt;&lt;property id=&quot;20300&quot; value=&quot;Slide 13&quot;/&gt;&lt;property id=&quot;20307&quot; value=&quot;363&quot;/&gt;&lt;/object&gt;&lt;object type=&quot;3&quot; unique_id=&quot;10017&quot;&gt;&lt;property id=&quot;20148&quot; value=&quot;5&quot;/&gt;&lt;property id=&quot;20300&quot; value=&quot;Slide 14 - &amp;quot;Ví dụ&amp;quot;&quot;/&gt;&lt;property id=&quot;20307&quot; value=&quot;364&quot;/&gt;&lt;/object&gt;&lt;object type=&quot;3&quot; unique_id=&quot;10018&quot;&gt;&lt;property id=&quot;20148&quot; value=&quot;5&quot;/&gt;&lt;property id=&quot;20300&quot; value=&quot;Slide 15 - &amp;quot;Giải quyết&amp;quot;&quot;/&gt;&lt;property id=&quot;20307&quot; value=&quot;365&quot;/&gt;&lt;/object&gt;&lt;object type=&quot;3&quot; unique_id=&quot;10019&quot;&gt;&lt;property id=&quot;20148&quot; value=&quot;5&quot;/&gt;&lt;property id=&quot;20300&quot; value=&quot;Slide 16 - &amp;quot;Giải quyết&amp;quot;&quot;/&gt;&lt;property id=&quot;20307&quot; value=&quot;586&quot;/&gt;&lt;/object&gt;&lt;object type=&quot;3&quot; unique_id=&quot;10020&quot;&gt;&lt;property id=&quot;20148&quot; value=&quot;5&quot;/&gt;&lt;property id=&quot;20300&quot; value=&quot;Slide 17 - &amp;quot;Giải quyết&amp;quot;&quot;/&gt;&lt;property id=&quot;20307&quot; value=&quot;366&quot;/&gt;&lt;/object&gt;&lt;object type=&quot;3&quot; unique_id=&quot;10021&quot;&gt;&lt;property id=&quot;20148&quot; value=&quot;5&quot;/&gt;&lt;property id=&quot;20300&quot; value=&quot;Slide 18 - &amp;quot;Thuật giải tham lam (Greedy)&amp;quot;&quot;/&gt;&lt;property id=&quot;20307&quot; value=&quot;367&quot;/&gt;&lt;/object&gt;&lt;object type=&quot;3&quot; unique_id=&quot;10022&quot;&gt;&lt;property id=&quot;20148&quot; value=&quot;5&quot;/&gt;&lt;property id=&quot;20300&quot; value=&quot;Slide 19 - &amp;quot;Ví dụ&amp;quot;&quot;/&gt;&lt;property id=&quot;20307&quot; value=&quot;368&quot;/&gt;&lt;/object&gt;&lt;object type=&quot;3&quot; unique_id=&quot;10023&quot;&gt;&lt;property id=&quot;20148&quot; value=&quot;5&quot;/&gt;&lt;property id=&quot;20300&quot; value=&quot;Slide 20 - &amp;quot;Thuật giải sắp thứ tự + &amp;#x0D;&amp;#x0A;tham lam&amp;quot;&quot;/&gt;&lt;property id=&quot;20307&quot; value=&quot;369&quot;/&gt;&lt;/object&gt;&lt;object type=&quot;3&quot; unique_id=&quot;10024&quot;&gt;&lt;property id=&quot;20148&quot; value=&quot;5&quot;/&gt;&lt;property id=&quot;20300&quot; value=&quot;Slide 21 - &amp;quot;Ví dụ&amp;quot;&quot;/&gt;&lt;property id=&quot;20307&quot; value=&quot;370&quot;/&gt;&lt;/object&gt;&lt;object type=&quot;3&quot; unique_id=&quot;10025&quot;&gt;&lt;property id=&quot;20148&quot; value=&quot;5&quot;/&gt;&lt;property id=&quot;20300&quot; value=&quot;Slide 22 - &amp;quot;Ví dụ&amp;quot;&quot;/&gt;&lt;property id=&quot;20307&quot; value=&quot;371&quot;/&gt;&lt;/object&gt;&lt;object type=&quot;3&quot; unique_id=&quot;10026&quot;&gt;&lt;property id=&quot;20148&quot; value=&quot;5&quot;/&gt;&lt;property id=&quot;20300&quot; value=&quot;Slide 23 - &amp;quot;Giải quyết&amp;quot;&quot;/&gt;&lt;property id=&quot;20307&quot; value=&quot;372&quot;/&gt;&lt;/object&gt;&lt;object type=&quot;3&quot; unique_id=&quot;10027&quot;&gt;&lt;property id=&quot;20148&quot; value=&quot;5&quot;/&gt;&lt;property id=&quot;20300&quot; value=&quot;Slide 24&quot;/&gt;&lt;property id=&quot;20307&quot; value=&quot;587&quot;/&gt;&lt;/object&gt;&lt;object type=&quot;3&quot; unique_id=&quot;10028&quot;&gt;&lt;property id=&quot;20148&quot; value=&quot;5&quot;/&gt;&lt;property id=&quot;20300&quot; value=&quot;Slide 25 - &amp;quot;Ví dụ&amp;quot;&quot;/&gt;&lt;property id=&quot;20307&quot; value=&quot;622&quot;/&gt;&lt;/object&gt;&lt;object type=&quot;3&quot; unique_id=&quot;10029&quot;&gt;&lt;property id=&quot;20148&quot; value=&quot;5&quot;/&gt;&lt;property id=&quot;20300&quot; value=&quot;Slide 26 - &amp;quot;Giải quyết&amp;quot;&quot;/&gt;&lt;property id=&quot;20307&quot; value=&quot;623&quot;/&gt;&lt;/object&gt;&lt;object type=&quot;3&quot; unique_id=&quot;10030&quot;&gt;&lt;property id=&quot;20148&quot; value=&quot;5&quot;/&gt;&lt;property id=&quot;20300&quot; value=&quot;Slide 27&quot;/&gt;&lt;property id=&quot;20307&quot; value=&quot;625&quot;/&gt;&lt;/object&gt;&lt;object type=&quot;3&quot; unique_id=&quot;10031&quot;&gt;&lt;property id=&quot;20148&quot; value=&quot;5&quot;/&gt;&lt;property id=&quot;20300&quot; value=&quot;Slide 28 - &amp;quot;Ví dụ&amp;quot;&quot;/&gt;&lt;property id=&quot;20307&quot; value=&quot;373&quot;/&gt;&lt;/object&gt;&lt;object type=&quot;3&quot; unique_id=&quot;10032&quot;&gt;&lt;property id=&quot;20148&quot; value=&quot;5&quot;/&gt;&lt;property id=&quot;20300&quot; value=&quot;Slide 29 - &amp;quot;Giải quyết &amp;quot;&quot;/&gt;&lt;property id=&quot;20307&quot; value=&quot;374&quot;/&gt;&lt;/object&gt;&lt;object type=&quot;3&quot; unique_id=&quot;10033&quot;&gt;&lt;property id=&quot;20148&quot; value=&quot;5&quot;/&gt;&lt;property id=&quot;20300&quot; value=&quot;Slide 30 - &amp;quot;Giải quyết &amp;quot;&quot;/&gt;&lt;property id=&quot;20307&quot; value=&quot;588&quot;/&gt;&lt;/object&gt;&lt;object type=&quot;3&quot; unique_id=&quot;10034&quot;&gt;&lt;property id=&quot;20148&quot; value=&quot;5&quot;/&gt;&lt;property id=&quot;20300&quot; value=&quot;Slide 31 - &amp;quot;Giải quyết&amp;quot;&quot;/&gt;&lt;property id=&quot;20307&quot; value=&quot;627&quot;/&gt;&lt;/object&gt;&lt;object type=&quot;3&quot; unique_id=&quot;10035&quot;&gt;&lt;property id=&quot;20148&quot; value=&quot;5&quot;/&gt;&lt;property id=&quot;20300&quot; value=&quot;Slide 32 - &amp;quot;CÁC THUẬT TOÁN TÌM KIẾM LỜI GIẢI&amp;quot;&quot;/&gt;&lt;property id=&quot;20307&quot; value=&quot;589&quot;/&gt;&lt;/object&gt;&lt;object type=&quot;3&quot; unique_id=&quot;10036&quot;&gt;&lt;property id=&quot;20148&quot; value=&quot;5&quot;/&gt;&lt;property id=&quot;20300&quot; value=&quot;Slide 33 - &amp;quot;Nội dung&amp;quot;&quot;/&gt;&lt;property id=&quot;20307&quot; value=&quot;377&quot;/&gt;&lt;/object&gt;&lt;object type=&quot;3&quot; unique_id=&quot;10037&quot;&gt;&lt;property id=&quot;20148&quot; value=&quot;5&quot;/&gt;&lt;property id=&quot;20300&quot; value=&quot;Slide 34 - &amp;quot;Bài toán tìm kiếm&amp;quot;&quot;/&gt;&lt;property id=&quot;20307&quot; value=&quot;378&quot;/&gt;&lt;/object&gt;&lt;object type=&quot;3&quot; unique_id=&quot;10038&quot;&gt;&lt;property id=&quot;20148&quot; value=&quot;5&quot;/&gt;&lt;property id=&quot;20300&quot; value=&quot;Slide 35 - &amp;quot;Bài toán tìm kiếm&amp;quot;&quot;/&gt;&lt;property id=&quot;20307&quot; value=&quot;379&quot;/&gt;&lt;/object&gt;&lt;object type=&quot;3&quot; unique_id=&quot;10039&quot;&gt;&lt;property id=&quot;20148&quot; value=&quot;5&quot;/&gt;&lt;property id=&quot;20300&quot; value=&quot;Slide 36 - &amp;quot;Bài toán tìm kiếm&amp;quot;&quot;/&gt;&lt;property id=&quot;20307&quot; value=&quot;590&quot;/&gt;&lt;/object&gt;&lt;object type=&quot;3&quot; unique_id=&quot;10040&quot;&gt;&lt;property id=&quot;20148&quot; value=&quot;5&quot;/&gt;&lt;property id=&quot;20300&quot; value=&quot;Slide 37&quot;/&gt;&lt;property id=&quot;20307&quot; value=&quot;380&quot;/&gt;&lt;/object&gt;&lt;object type=&quot;3&quot; unique_id=&quot;10041&quot;&gt;&lt;property id=&quot;20148&quot; value=&quot;5&quot;/&gt;&lt;property id=&quot;20300&quot; value=&quot;Slide 38&quot;/&gt;&lt;property id=&quot;20307&quot; value=&quot;381&quot;/&gt;&lt;/object&gt;&lt;object type=&quot;3&quot; unique_id=&quot;10042&quot;&gt;&lt;property id=&quot;20148&quot; value=&quot;5&quot;/&gt;&lt;property id=&quot;20300&quot; value=&quot;Slide 39 - &amp;quot;Các bài toán tìm kiếm&amp;quot;&quot;/&gt;&lt;property id=&quot;20307&quot; value=&quot;382&quot;/&gt;&lt;/object&gt;&lt;object type=&quot;3&quot; unique_id=&quot;10043&quot;&gt;&lt;property id=&quot;20148&quot; value=&quot;5&quot;/&gt;&lt;property id=&quot;20300&quot; value=&quot;Slide 40 - &amp;quot;Các bài toán tìm kiếm&amp;quot;&quot;/&gt;&lt;property id=&quot;20307&quot; value=&quot;383&quot;/&gt;&lt;/object&gt;&lt;object type=&quot;3&quot; unique_id=&quot;10044&quot;&gt;&lt;property id=&quot;20148&quot; value=&quot;5&quot;/&gt;&lt;property id=&quot;20300&quot; value=&quot;Slide 41 - &amp;quot;Tìm kiếm theo chiều rộng&amp;#x0D;&amp;#x0A;(BFS – Breadth First Search)&amp;quot;&quot;/&gt;&lt;property id=&quot;20307&quot; value=&quot;384&quot;/&gt;&lt;/object&gt;&lt;object type=&quot;3&quot; unique_id=&quot;10045&quot;&gt;&lt;property id=&quot;20148&quot; value=&quot;5&quot;/&gt;&lt;property id=&quot;20300&quot; value=&quot;Slide 42 - &amp;quot;Tìm kiếm theo chiều rộng&amp;#x0D;&amp;#x0A;(BFS – Breadth First Search)&amp;quot;&quot;/&gt;&lt;property id=&quot;20307&quot; value=&quot;591&quot;/&gt;&lt;/object&gt;&lt;object type=&quot;3&quot; unique_id=&quot;10046&quot;&gt;&lt;property id=&quot;20148&quot; value=&quot;5&quot;/&gt;&lt;property id=&quot;20300&quot; value=&quot;Slide 43 - &amp;quot;Tìm kiếm theo chiều rộng&amp;#x0D;&amp;#x0A;(BFS – Breadth First Search)&amp;quot;&quot;/&gt;&lt;property id=&quot;20307&quot; value=&quot;592&quot;/&gt;&lt;/object&gt;&lt;object type=&quot;3&quot; unique_id=&quot;10047&quot;&gt;&lt;property id=&quot;20148&quot; value=&quot;5&quot;/&gt;&lt;property id=&quot;20300&quot; value=&quot;Slide 44 - &amp;quot;Tìm kiếm theo chiều rộng&amp;quot;&quot;/&gt;&lt;property id=&quot;20307&quot; value=&quot;385&quot;/&gt;&lt;/object&gt;&lt;object type=&quot;3&quot; unique_id=&quot;10048&quot;&gt;&lt;property id=&quot;20148&quot; value=&quot;5&quot;/&gt;&lt;property id=&quot;20300&quot; value=&quot;Slide 45&quot;/&gt;&lt;property id=&quot;20307&quot; value=&quot;386&quot;/&gt;&lt;/object&gt;&lt;object type=&quot;3&quot; unique_id=&quot;10049&quot;&gt;&lt;property id=&quot;20148&quot; value=&quot;5&quot;/&gt;&lt;property id=&quot;20300&quot; value=&quot;Slide 46&quot;/&gt;&lt;property id=&quot;20307&quot; value=&quot;387&quot;/&gt;&lt;/object&gt;&lt;object type=&quot;3&quot; unique_id=&quot;10050&quot;&gt;&lt;property id=&quot;20148&quot; value=&quot;5&quot;/&gt;&lt;property id=&quot;20300&quot; value=&quot;Slide 47&quot;/&gt;&lt;property id=&quot;20307&quot; value=&quot;388&quot;/&gt;&lt;/object&gt;&lt;object type=&quot;3&quot; unique_id=&quot;10051&quot;&gt;&lt;property id=&quot;20148&quot; value=&quot;5&quot;/&gt;&lt;property id=&quot;20300&quot; value=&quot;Slide 48&quot;/&gt;&lt;property id=&quot;20307&quot; value=&quot;389&quot;/&gt;&lt;/object&gt;&lt;object type=&quot;3&quot; unique_id=&quot;10052&quot;&gt;&lt;property id=&quot;20148&quot; value=&quot;5&quot;/&gt;&lt;property id=&quot;20300&quot; value=&quot;Slide 49 - &amp;quot;Ghi nhớ đường đi!&amp;quot;&quot;/&gt;&lt;property id=&quot;20307&quot; value=&quot;593&quot;/&gt;&lt;/object&gt;&lt;object type=&quot;3&quot; unique_id=&quot;10053&quot;&gt;&lt;property id=&quot;20148&quot; value=&quot;5&quot;/&gt;&lt;property id=&quot;20300&quot; value=&quot;Slide 50 - &amp;quot;Ghi nhớ đường đi!&amp;quot;&quot;/&gt;&lt;property id=&quot;20307&quot; value=&quot;390&quot;/&gt;&lt;/object&gt;&lt;object type=&quot;3&quot; unique_id=&quot;10054&quot;&gt;&lt;property id=&quot;20148&quot; value=&quot;5&quot;/&gt;&lt;property id=&quot;20300&quot; value=&quot;Slide 51 - &amp;quot;Con trỏ quay lui&amp;quot;&quot;/&gt;&lt;property id=&quot;20307&quot; value=&quot;391&quot;/&gt;&lt;/object&gt;&lt;object type=&quot;3&quot; unique_id=&quot;10055&quot;&gt;&lt;property id=&quot;20148&quot; value=&quot;5&quot;/&gt;&lt;property id=&quot;20300&quot; value=&quot;Slide 52&quot;/&gt;&lt;property id=&quot;20307&quot; value=&quot;392&quot;/&gt;&lt;/object&gt;&lt;object type=&quot;3&quot; unique_id=&quot;10056&quot;&gt;&lt;property id=&quot;20148&quot; value=&quot;5&quot;/&gt;&lt;property id=&quot;20300&quot; value=&quot;Slide 53 - &amp;quot;Tìm kiếm theo chiều rộng&amp;quot;&quot;/&gt;&lt;property id=&quot;20307&quot; value=&quot;393&quot;/&gt;&lt;/object&gt;&lt;object type=&quot;3&quot; unique_id=&quot;10057&quot;&gt;&lt;property id=&quot;20148&quot; value=&quot;5&quot;/&gt;&lt;property id=&quot;20300&quot; value=&quot;Slide 54&quot;/&gt;&lt;property id=&quot;20307&quot; value=&quot;394&quot;/&gt;&lt;/object&gt;&lt;object type=&quot;3&quot; unique_id=&quot;10058&quot;&gt;&lt;property id=&quot;20148&quot; value=&quot;5&quot;/&gt;&lt;property id=&quot;20300&quot; value=&quot;Slide 55&quot;/&gt;&lt;property id=&quot;20307&quot; value=&quot;395&quot;/&gt;&lt;/object&gt;&lt;object type=&quot;3&quot; unique_id=&quot;10059&quot;&gt;&lt;property id=&quot;20148&quot; value=&quot;5&quot;/&gt;&lt;property id=&quot;20300&quot; value=&quot;Slide 56 - &amp;quot;BFS&amp;quot;&quot;/&gt;&lt;property id=&quot;20307&quot; value=&quot;396&quot;/&gt;&lt;/object&gt;&lt;object type=&quot;3&quot; unique_id=&quot;10060&quot;&gt;&lt;property id=&quot;20148&quot; value=&quot;5&quot;/&gt;&lt;property id=&quot;20300&quot; value=&quot;Slide 57&quot;/&gt;&lt;property id=&quot;20307&quot; value=&quot;397&quot;/&gt;&lt;/object&gt;&lt;object type=&quot;3&quot; unique_id=&quot;10061&quot;&gt;&lt;property id=&quot;20148&quot; value=&quot;5&quot;/&gt;&lt;property id=&quot;20300&quot; value=&quot;Slide 58&quot;/&gt;&lt;property id=&quot;20307&quot; value=&quot;398&quot;/&gt;&lt;/object&gt;&lt;object type=&quot;3&quot; unique_id=&quot;10062&quot;&gt;&lt;property id=&quot;20148&quot; value=&quot;5&quot;/&gt;&lt;property id=&quot;20300&quot; value=&quot;Slide 59&quot;/&gt;&lt;property id=&quot;20307&quot; value=&quot;399&quot;/&gt;&lt;/object&gt;&lt;object type=&quot;3&quot; unique_id=&quot;10063&quot;&gt;&lt;property id=&quot;20148&quot; value=&quot;5&quot;/&gt;&lt;property id=&quot;20300&quot; value=&quot;Slide 60&quot;/&gt;&lt;property id=&quot;20307&quot; value=&quot;400&quot;/&gt;&lt;/object&gt;&lt;object type=&quot;3&quot; unique_id=&quot;10064&quot;&gt;&lt;property id=&quot;20148&quot; value=&quot;5&quot;/&gt;&lt;property id=&quot;20300&quot; value=&quot;Slide 61&quot;/&gt;&lt;property id=&quot;20307&quot; value=&quot;401&quot;/&gt;&lt;/object&gt;&lt;object type=&quot;3&quot; unique_id=&quot;10065&quot;&gt;&lt;property id=&quot;20148&quot; value=&quot;5&quot;/&gt;&lt;property id=&quot;20300&quot; value=&quot;Slide 62 - &amp;quot;Chi phí chuyển đổi&amp;quot;&quot;/&gt;&lt;property id=&quot;20307&quot; value=&quot;402&quot;/&gt;&lt;/object&gt;&lt;object type=&quot;3&quot; unique_id=&quot;10066&quot;&gt;&lt;property id=&quot;20148&quot; value=&quot;5&quot;/&gt;&lt;property id=&quot;20300&quot; value=&quot;Slide 63&quot;/&gt;&lt;property id=&quot;20307&quot; value=&quot;403&quot;/&gt;&lt;/object&gt;&lt;object type=&quot;3&quot; unique_id=&quot;10067&quot;&gt;&lt;property id=&quot;20148&quot; value=&quot;5&quot;/&gt;&lt;property id=&quot;20300&quot; value=&quot;Slide 64 - &amp;quot;BFS với chi phí thấp nhất&amp;quot;&quot;/&gt;&lt;property id=&quot;20307&quot; value=&quot;404&quot;/&gt;&lt;/object&gt;&lt;object type=&quot;3&quot; unique_id=&quot;10096&quot;&gt;&lt;property id=&quot;20148&quot; value=&quot;5&quot;/&gt;&lt;property id=&quot;20300&quot; value=&quot;Slide 72 - &amp;quot;Duyệt cây tìm kiếm DFS&amp;quot;&quot;/&gt;&lt;property id=&quot;20307&quot; value=&quot;433&quot;/&gt;&lt;/object&gt;&lt;object type=&quot;3&quot; unique_id=&quot;10097&quot;&gt;&lt;property id=&quot;20148&quot; value=&quot;5&quot;/&gt;&lt;property id=&quot;20300&quot; value=&quot;Slide 73 - &amp;quot;Bài tập&amp;quot;&quot;/&gt;&lt;property id=&quot;20307&quot; value=&quot;434&quot;/&gt;&lt;/object&gt;&lt;object type=&quot;3&quot; unique_id=&quot;10098&quot;&gt;&lt;property id=&quot;20148&quot; value=&quot;5&quot;/&gt;&lt;property id=&quot;20300&quot; value=&quot;Slide 74 - &amp;quot;CÁC THUẬT TOÁN  &amp;#x0D;&amp;#x0A;TÌM KIẾM LỜI GIẢI&amp;quot;&quot;/&gt;&lt;property id=&quot;20307&quot; value=&quot;594&quot;/&gt;&lt;/object&gt;&lt;object type=&quot;3&quot; unique_id=&quot;10099&quot;&gt;&lt;property id=&quot;20148&quot; value=&quot;5&quot;/&gt;&lt;property id=&quot;20300&quot; value=&quot;Slide 75 - &amp;quot;Nội dung&amp;quot;&quot;/&gt;&lt;property id=&quot;20307&quot; value=&quot;436&quot;/&gt;&lt;/object&gt;&lt;object type=&quot;3&quot; unique_id=&quot;10100&quot;&gt;&lt;property id=&quot;20148&quot; value=&quot;5&quot;/&gt;&lt;property id=&quot;20300&quot; value=&quot;Slide 76 - &amp;quot;Các thuật toán tìm kiếm lời giải trên đồ thị có chi phí&amp;quot;&quot;/&gt;&lt;property id=&quot;20307&quot; value=&quot;635&quot;/&gt;&lt;/object&gt;&lt;object type=&quot;3&quot; unique_id=&quot;10101&quot;&gt;&lt;property id=&quot;20148&quot; value=&quot;5&quot;/&gt;&lt;property id=&quot;20300&quot; value=&quot;Slide 77 - &amp;quot;AT (Algorithm for Tree Search)&amp;quot;&quot;/&gt;&lt;property id=&quot;20307&quot; value=&quot;626&quot;/&gt;&lt;/object&gt;&lt;object type=&quot;3&quot; unique_id=&quot;10102&quot;&gt;&lt;property id=&quot;20148&quot; value=&quot;5&quot;/&gt;&lt;property id=&quot;20300&quot; value=&quot;Slide 78 - &amp;quot;AT (Algorithm for Tree Search)&amp;quot;&quot;/&gt;&lt;property id=&quot;20307&quot; value=&quot;628&quot;/&gt;&lt;/object&gt;&lt;object type=&quot;3&quot; unique_id=&quot;10103&quot;&gt;&lt;property id=&quot;20148&quot; value=&quot;5&quot;/&gt;&lt;property id=&quot;20300&quot; value=&quot;Slide 79 - &amp;quot;AT (Algorithm for Tree Search)&amp;quot;&quot;/&gt;&lt;property id=&quot;20307&quot; value=&quot;629&quot;/&gt;&lt;/object&gt;&lt;object type=&quot;3&quot; unique_id=&quot;10104&quot;&gt;&lt;property id=&quot;20148&quot; value=&quot;5&quot;/&gt;&lt;property id=&quot;20300&quot; value=&quot;Slide 80 - &amp;quot;Ví dụ&amp;quot;&quot;/&gt;&lt;property id=&quot;20307&quot; value=&quot;631&quot;/&gt;&lt;/object&gt;&lt;object type=&quot;3&quot; unique_id=&quot;10105&quot;&gt;&lt;property id=&quot;20148&quot; value=&quot;5&quot;/&gt;&lt;property id=&quot;20300&quot; value=&quot;Slide 81 - &amp;quot;Ví dụ&amp;quot;&quot;/&gt;&lt;property id=&quot;20307&quot; value=&quot;632&quot;/&gt;&lt;/object&gt;&lt;object type=&quot;3&quot; unique_id=&quot;10106&quot;&gt;&lt;property id=&quot;20148&quot; value=&quot;5&quot;/&gt;&lt;property id=&quot;20300&quot; value=&quot;Slide 82 - &amp;quot;Ví dụ&amp;quot;&quot;/&gt;&lt;property id=&quot;20307&quot; value=&quot;633&quot;/&gt;&lt;/object&gt;&lt;object type=&quot;3&quot; unique_id=&quot;10107&quot;&gt;&lt;property id=&quot;20148&quot; value=&quot;5&quot;/&gt;&lt;property id=&quot;20300&quot; value=&quot;Slide 83 - &amp;quot;Ví dụ&amp;quot;&quot;/&gt;&lt;property id=&quot;20307&quot; value=&quot;634&quot;/&gt;&lt;/object&gt;&lt;object type=&quot;3&quot; unique_id=&quot;10108&quot;&gt;&lt;property id=&quot;20148&quot; value=&quot;5&quot;/&gt;&lt;property id=&quot;20300&quot; value=&quot;Slide 105 - &amp;quot;Thuật giải AKT&amp;quot;&quot;/&gt;&lt;property id=&quot;20307&quot; value=&quot;648&quot;/&gt;&lt;/object&gt;&lt;object type=&quot;3&quot; unique_id=&quot;10109&quot;&gt;&lt;property id=&quot;20148&quot; value=&quot;5&quot;/&gt;&lt;property id=&quot;20300&quot; value=&quot;Slide 106 - &amp;quot;Thuật giải AKT&amp;quot;&quot;/&gt;&lt;property id=&quot;20307&quot; value=&quot;649&quot;/&gt;&lt;/object&gt;&lt;object type=&quot;3&quot; unique_id=&quot;10110&quot;&gt;&lt;property id=&quot;20148&quot; value=&quot;5&quot;/&gt;&lt;property id=&quot;20300&quot; value=&quot;Slide 107 - &amp;quot;Thuật giải AKT&amp;quot;&quot;/&gt;&lt;property id=&quot;20307&quot; value=&quot;650&quot;/&gt;&lt;/object&gt;&lt;object type=&quot;3&quot; unique_id=&quot;10111&quot;&gt;&lt;property id=&quot;20148&quot; value=&quot;5&quot;/&gt;&lt;property id=&quot;20300&quot; value=&quot;Slide 108 - &amp;quot;Thuật giải AKT&amp;quot;&quot;/&gt;&lt;property id=&quot;20307&quot; value=&quot;651&quot;/&gt;&lt;/object&gt;&lt;object type=&quot;3&quot; unique_id=&quot;10112&quot;&gt;&lt;property id=&quot;20148&quot; value=&quot;5&quot;/&gt;&lt;property id=&quot;20300&quot; value=&quot;Slide 109 - &amp;quot;Ví dụ minh họa&amp;quot;&quot;/&gt;&lt;property id=&quot;20307&quot; value=&quot;652&quot;/&gt;&lt;/object&gt;&lt;object type=&quot;3&quot; unique_id=&quot;10113&quot;&gt;&lt;property id=&quot;20148&quot; value=&quot;5&quot;/&gt;&lt;property id=&quot;20300&quot; value=&quot;Slide 110 - &amp;quot;Tháp hà nội&amp;quot;&quot;/&gt;&lt;property id=&quot;20307&quot; value=&quot;653&quot;/&gt;&lt;/object&gt;&lt;object type=&quot;3&quot; unique_id=&quot;10114&quot;&gt;&lt;property id=&quot;20148&quot; value=&quot;5&quot;/&gt;&lt;property id=&quot;20300&quot; value=&quot;Slide 111 - &amp;quot;Với N = 3&amp;quot;&quot;/&gt;&lt;property id=&quot;20307&quot; value=&quot;654&quot;/&gt;&lt;/object&gt;&lt;object type=&quot;3&quot; unique_id=&quot;10115&quot;&gt;&lt;property id=&quot;20148&quot; value=&quot;5&quot;/&gt;&lt;property id=&quot;20300&quot; value=&quot;Slide 112&quot;/&gt;&lt;property id=&quot;20307&quot; value=&quot;655&quot;/&gt;&lt;/object&gt;&lt;object type=&quot;3&quot; unique_id=&quot;10116&quot;&gt;&lt;property id=&quot;20148&quot; value=&quot;5&quot;/&gt;&lt;property id=&quot;20300&quot; value=&quot;Slide 113&quot;/&gt;&lt;property id=&quot;20307&quot; value=&quot;656&quot;/&gt;&lt;/object&gt;&lt;object type=&quot;3&quot; unique_id=&quot;10123&quot;&gt;&lt;property id=&quot;20148&quot; value=&quot;5&quot;/&gt;&lt;property id=&quot;20300&quot; value=&quot;Slide 114 - &amp;quot;Với N = 3&amp;quot;&quot;/&gt;&lt;property id=&quot;20307&quot; value=&quot;439&quot;/&gt;&lt;/object&gt;&lt;object type=&quot;3&quot; unique_id=&quot;10124&quot;&gt;&lt;property id=&quot;20148&quot; value=&quot;5&quot;/&gt;&lt;property id=&quot;20300&quot; value=&quot;Slide 115&quot;/&gt;&lt;property id=&quot;20307&quot; value=&quot;440&quot;/&gt;&lt;/object&gt;&lt;object type=&quot;3&quot; unique_id=&quot;10125&quot;&gt;&lt;property id=&quot;20148&quot; value=&quot;5&quot;/&gt;&lt;property id=&quot;20300&quot; value=&quot;Slide 116&quot;/&gt;&lt;property id=&quot;20307&quot; value=&quot;441&quot;/&gt;&lt;/object&gt;&lt;object type=&quot;3&quot; unique_id=&quot;10126&quot;&gt;&lt;property id=&quot;20148&quot; value=&quot;5&quot;/&gt;&lt;property id=&quot;20300&quot; value=&quot;Slide 117 - &amp;quot;Bài toán taci&amp;quot;&quot;/&gt;&lt;property id=&quot;20307&quot; value=&quot;442&quot;/&gt;&lt;/object&gt;&lt;object type=&quot;3&quot; unique_id=&quot;10127&quot;&gt;&lt;property id=&quot;20148&quot; value=&quot;5&quot;/&gt;&lt;property id=&quot;20300&quot; value=&quot;Slide 118 - &amp;quot;Bài toán taci&amp;quot;&quot;/&gt;&lt;property id=&quot;20307&quot; value=&quot;595&quot;/&gt;&lt;/object&gt;&lt;object type=&quot;3&quot; unique_id=&quot;10128&quot;&gt;&lt;property id=&quot;20148&quot; value=&quot;5&quot;/&gt;&lt;property id=&quot;20300&quot; value=&quot;Slide 119 - &amp;quot;Sử dụng H1&amp;quot;&quot;/&gt;&lt;property id=&quot;20307&quot; value=&quot;443&quot;/&gt;&lt;/object&gt;&lt;object type=&quot;3&quot; unique_id=&quot;10129&quot;&gt;&lt;property id=&quot;20148&quot; value=&quot;5&quot;/&gt;&lt;property id=&quot;20300&quot; value=&quot;Slide 120&quot;/&gt;&lt;property id=&quot;20307&quot; value=&quot;444&quot;/&gt;&lt;/object&gt;&lt;object type=&quot;3&quot; unique_id=&quot;10130&quot;&gt;&lt;property id=&quot;20148&quot; value=&quot;5&quot;/&gt;&lt;property id=&quot;20300&quot; value=&quot;Slide 121&quot;/&gt;&lt;property id=&quot;20307&quot; value=&quot;445&quot;/&gt;&lt;/object&gt;&lt;object type=&quot;3&quot; unique_id=&quot;10131&quot;&gt;&lt;property id=&quot;20148&quot; value=&quot;5&quot;/&gt;&lt;property id=&quot;20300&quot; value=&quot;Slide 122&quot;/&gt;&lt;property id=&quot;20307&quot; value=&quot;446&quot;/&gt;&lt;/object&gt;&lt;object type=&quot;3&quot; unique_id=&quot;10132&quot;&gt;&lt;property id=&quot;20148&quot; value=&quot;5&quot;/&gt;&lt;property id=&quot;20300&quot; value=&quot;Slide 123&quot;/&gt;&lt;property id=&quot;20307&quot; value=&quot;447&quot;/&gt;&lt;/object&gt;&lt;object type=&quot;3&quot; unique_id=&quot;10133&quot;&gt;&lt;property id=&quot;20148&quot; value=&quot;5&quot;/&gt;&lt;property id=&quot;20300&quot; value=&quot;Slide 124&quot;/&gt;&lt;property id=&quot;20307&quot; value=&quot;448&quot;/&gt;&lt;/object&gt;&lt;object type=&quot;3&quot; unique_id=&quot;10134&quot;&gt;&lt;property id=&quot;20148&quot; value=&quot;5&quot;/&gt;&lt;property id=&quot;20300&quot; value=&quot;Slide 125 - &amp;quot;Bài toán đong sữa&amp;quot;&quot;/&gt;&lt;property id=&quot;20307&quot; value=&quot;449&quot;/&gt;&lt;/object&gt;&lt;object type=&quot;3&quot; unique_id=&quot;10135&quot;&gt;&lt;property id=&quot;20148&quot; value=&quot;5&quot;/&gt;&lt;property id=&quot;20300&quot; value=&quot;Slide 126 - &amp;quot;Bài toán đong sữa&amp;quot;&quot;/&gt;&lt;property id=&quot;20307&quot; value=&quot;450&quot;/&gt;&lt;/object&gt;&lt;object type=&quot;3&quot; unique_id=&quot;10136&quot;&gt;&lt;property id=&quot;20148&quot; value=&quot;5&quot;/&gt;&lt;property id=&quot;20300&quot; value=&quot;Slide 127 - &amp;quot;Bài toán đong sữa&amp;quot;&quot;/&gt;&lt;property id=&quot;20307&quot; value=&quot;451&quot;/&gt;&lt;/object&gt;&lt;object type=&quot;3&quot; unique_id=&quot;10137&quot;&gt;&lt;property id=&quot;20148&quot; value=&quot;5&quot;/&gt;&lt;property id=&quot;20300&quot; value=&quot;Slide 128 - &amp;quot;Thuật giải hướng đích cho bài toán tháp hà nội&amp;quot;&quot;/&gt;&lt;property id=&quot;20307&quot; value=&quot;452&quot;/&gt;&lt;/object&gt;&lt;object type=&quot;3&quot; unique_id=&quot;10138&quot;&gt;&lt;property id=&quot;20148&quot; value=&quot;5&quot;/&gt;&lt;property id=&quot;20300&quot; value=&quot;Slide 129 - &amp;quot;Thuật giải hướng đích&amp;quot;&quot;/&gt;&lt;property id=&quot;20307&quot; value=&quot;596&quot;/&gt;&lt;/object&gt;&lt;object type=&quot;3&quot; unique_id=&quot;10139&quot;&gt;&lt;property id=&quot;20148&quot; value=&quot;5&quot;/&gt;&lt;property id=&quot;20300&quot; value=&quot;Slide 130 - &amp;quot;Minh họa với N=4&amp;quot;&quot;/&gt;&lt;property id=&quot;20307&quot; value=&quot;453&quot;/&gt;&lt;/object&gt;&lt;object type=&quot;3&quot; unique_id=&quot;10140&quot;&gt;&lt;property id=&quot;20148&quot; value=&quot;5&quot;/&gt;&lt;property id=&quot;20300&quot; value=&quot;Slide 137 - &amp;quot;Bài toán người bán hàng (TSP)&amp;quot;&quot;/&gt;&lt;property id=&quot;20307&quot; value=&quot;454&quot;/&gt;&lt;/object&gt;&lt;object type=&quot;3&quot; unique_id=&quot;10141&quot;&gt;&lt;property id=&quot;20148&quot; value=&quot;5&quot;/&gt;&lt;property id=&quot;20300&quot; value=&quot;Slide 138 - &amp;quot;Bài toán người bán hàng (TSP)&amp;quot;&quot;/&gt;&lt;property id=&quot;20307&quot; value=&quot;597&quot;/&gt;&lt;/object&gt;&lt;object type=&quot;3&quot; unique_id=&quot;10142&quot;&gt;&lt;property id=&quot;20148&quot; value=&quot;5&quot;/&gt;&lt;property id=&quot;20300&quot; value=&quot;Slide 139 - &amp;quot;Thuật giải GTS1&amp;quot;&quot;/&gt;&lt;property id=&quot;20307&quot; value=&quot;455&quot;/&gt;&lt;/object&gt;&lt;object type=&quot;3&quot; unique_id=&quot;10143&quot;&gt;&lt;property id=&quot;20148&quot; value=&quot;5&quot;/&gt;&lt;property id=&quot;20300&quot; value=&quot;Slide 140 - &amp;quot;Thuật giải GTS1&amp;quot;&quot;/&gt;&lt;property id=&quot;20307&quot; value=&quot;598&quot;/&gt;&lt;/object&gt;&lt;object type=&quot;3&quot; unique_id=&quot;10144&quot;&gt;&lt;property id=&quot;20148&quot; value=&quot;5&quot;/&gt;&lt;property id=&quot;20300&quot; value=&quot;Slide 141 - &amp;quot;Ví dụ&amp;quot;&quot;/&gt;&lt;property id=&quot;20307&quot; value=&quot;456&quot;/&gt;&lt;/object&gt;&lt;object type=&quot;3&quot; unique_id=&quot;10145&quot;&gt;&lt;property id=&quot;20148&quot; value=&quot;5&quot;/&gt;&lt;property id=&quot;20300&quot; value=&quot;Slide 142 - &amp;quot;Ví dụ&amp;quot;&quot;/&gt;&lt;property id=&quot;20307&quot; value=&quot;457&quot;/&gt;&lt;/object&gt;&lt;object type=&quot;3&quot; unique_id=&quot;10146&quot;&gt;&lt;property id=&quot;20148&quot; value=&quot;5&quot;/&gt;&lt;property id=&quot;20300&quot; value=&quot;Slide 143&quot;/&gt;&lt;property id=&quot;20307&quot; value=&quot;458&quot;/&gt;&lt;/object&gt;&lt;object type=&quot;3&quot; unique_id=&quot;10147&quot;&gt;&lt;property id=&quot;20148&quot; value=&quot;5&quot;/&gt;&lt;property id=&quot;20300&quot; value=&quot;Slide 144&quot;/&gt;&lt;property id=&quot;20307&quot; value=&quot;459&quot;/&gt;&lt;/object&gt;&lt;object type=&quot;3&quot; unique_id=&quot;10148&quot;&gt;&lt;property id=&quot;20148&quot; value=&quot;5&quot;/&gt;&lt;property id=&quot;20300&quot; value=&quot;Slide 145&quot;/&gt;&lt;property id=&quot;20307&quot; value=&quot;460&quot;/&gt;&lt;/object&gt;&lt;object type=&quot;3&quot; unique_id=&quot;10149&quot;&gt;&lt;property id=&quot;20148&quot; value=&quot;5&quot;/&gt;&lt;property id=&quot;20300&quot; value=&quot;Slide 146&quot;/&gt;&lt;property id=&quot;20307&quot; value=&quot;461&quot;/&gt;&lt;/object&gt;&lt;object type=&quot;3&quot; unique_id=&quot;10150&quot;&gt;&lt;property id=&quot;20148&quot; value=&quot;5&quot;/&gt;&lt;property id=&quot;20300&quot; value=&quot;Slide 147&quot;/&gt;&lt;property id=&quot;20307&quot; value=&quot;636&quot;/&gt;&lt;/object&gt;&lt;object type=&quot;3&quot; unique_id=&quot;10151&quot;&gt;&lt;property id=&quot;20148&quot; value=&quot;5&quot;/&gt;&lt;property id=&quot;20300&quot; value=&quot;Slide 148 - &amp;quot;Ví dụ&amp;quot;&quot;/&gt;&lt;property id=&quot;20307&quot; value=&quot;637&quot;/&gt;&lt;/object&gt;&lt;object type=&quot;3&quot; unique_id=&quot;10152&quot;&gt;&lt;property id=&quot;20148&quot; value=&quot;5&quot;/&gt;&lt;property id=&quot;20300&quot; value=&quot;Slide 149 - &amp;quot;Ví dụ&amp;quot;&quot;/&gt;&lt;property id=&quot;20307&quot; value=&quot;638&quot;/&gt;&lt;/object&gt;&lt;object type=&quot;3&quot; unique_id=&quot;10153&quot;&gt;&lt;property id=&quot;20148&quot; value=&quot;5&quot;/&gt;&lt;property id=&quot;20300&quot; value=&quot;Slide 150 - &amp;quot;Ví dụ&amp;quot;&quot;/&gt;&lt;property id=&quot;20307&quot; value=&quot;639&quot;/&gt;&lt;/object&gt;&lt;object type=&quot;3&quot; unique_id=&quot;10154&quot;&gt;&lt;property id=&quot;20148&quot; value=&quot;5&quot;/&gt;&lt;property id=&quot;20300&quot; value=&quot;Slide 151 - &amp;quot;Ví dụ&amp;quot;&quot;/&gt;&lt;property id=&quot;20307&quot; value=&quot;640&quot;/&gt;&lt;/object&gt;&lt;object type=&quot;3&quot; unique_id=&quot;10155&quot;&gt;&lt;property id=&quot;20148&quot; value=&quot;5&quot;/&gt;&lt;property id=&quot;20300&quot; value=&quot;Slide 152 - &amp;quot;Thuật giải MIN – MAX&amp;quot;&quot;/&gt;&lt;property id=&quot;20307&quot; value=&quot;462&quot;/&gt;&lt;/object&gt;&lt;object type=&quot;3&quot; unique_id=&quot;10156&quot;&gt;&lt;property id=&quot;20148&quot; value=&quot;5&quot;/&gt;&lt;property id=&quot;20300&quot; value=&quot;Slide 153 - &amp;quot;Bài toán mã đi tuần&amp;quot;&quot;/&gt;&lt;property id=&quot;20307&quot; value=&quot;463&quot;/&gt;&lt;/object&gt;&lt;object type=&quot;3&quot; unique_id=&quot;10157&quot;&gt;&lt;property id=&quot;20148&quot; value=&quot;5&quot;/&gt;&lt;property id=&quot;20300&quot; value=&quot;Slide 154&quot;/&gt;&lt;property id=&quot;20307&quot; value=&quot;464&quot;/&gt;&lt;/object&gt;&lt;object type=&quot;3&quot; unique_id=&quot;10158&quot;&gt;&lt;property id=&quot;20148&quot; value=&quot;5&quot;/&gt;&lt;property id=&quot;20300&quot; value=&quot;Slide 155&quot;/&gt;&lt;property id=&quot;20307&quot; value=&quot;465&quot;/&gt;&lt;/object&gt;&lt;object type=&quot;3&quot; unique_id=&quot;10159&quot;&gt;&lt;property id=&quot;20148&quot; value=&quot;5&quot;/&gt;&lt;property id=&quot;20300&quot; value=&quot;Slide 156&quot;/&gt;&lt;property id=&quot;20307&quot; value=&quot;466&quot;/&gt;&lt;/object&gt;&lt;object type=&quot;3&quot; unique_id=&quot;10160&quot;&gt;&lt;property id=&quot;20148&quot; value=&quot;5&quot;/&gt;&lt;property id=&quot;20300&quot; value=&quot;Slide 157 - &amp;quot;Bài toán tám quân hậu&amp;quot;&quot;/&gt;&lt;property id=&quot;20307&quot; value=&quot;467&quot;/&gt;&lt;/object&gt;&lt;object type=&quot;3&quot; unique_id=&quot;10161&quot;&gt;&lt;property id=&quot;20148&quot; value=&quot;5&quot;/&gt;&lt;property id=&quot;20300&quot; value=&quot;Slide 158&quot;/&gt;&lt;property id=&quot;20307&quot; value=&quot;468&quot;/&gt;&lt;/object&gt;&lt;object type=&quot;3&quot; unique_id=&quot;10162&quot;&gt;&lt;property id=&quot;20148&quot; value=&quot;5&quot;/&gt;&lt;property id=&quot;20300&quot; value=&quot;Slide 159&quot;/&gt;&lt;property id=&quot;20307&quot; value=&quot;469&quot;/&gt;&lt;/object&gt;&lt;object type=&quot;3&quot; unique_id=&quot;10163&quot;&gt;&lt;property id=&quot;20148&quot; value=&quot;5&quot;/&gt;&lt;property id=&quot;20300&quot; value=&quot;Slide 160&quot;/&gt;&lt;property id=&quot;20307&quot; value=&quot;470&quot;/&gt;&lt;/object&gt;&lt;object type=&quot;3&quot; unique_id=&quot;10164&quot;&gt;&lt;property id=&quot;20148&quot; value=&quot;5&quot;/&gt;&lt;property id=&quot;20300&quot; value=&quot;Slide 161&quot;/&gt;&lt;property id=&quot;20307&quot; value=&quot;471&quot;/&gt;&lt;/object&gt;&lt;object type=&quot;3&quot; unique_id=&quot;10165&quot;&gt;&lt;property id=&quot;20148&quot; value=&quot;5&quot;/&gt;&lt;property id=&quot;20300&quot; value=&quot;Slide 162&quot;/&gt;&lt;property id=&quot;20307&quot; value=&quot;472&quot;/&gt;&lt;/object&gt;&lt;object type=&quot;3&quot; unique_id=&quot;10166&quot;&gt;&lt;property id=&quot;20148&quot; value=&quot;5&quot;/&gt;&lt;property id=&quot;20300&quot; value=&quot;Slide 163&quot;/&gt;&lt;property id=&quot;20307&quot; value=&quot;473&quot;/&gt;&lt;/object&gt;&lt;object type=&quot;3&quot; unique_id=&quot;10167&quot;&gt;&lt;property id=&quot;20148&quot; value=&quot;5&quot;/&gt;&lt;property id=&quot;20300&quot; value=&quot;Slide 164&quot;/&gt;&lt;property id=&quot;20307&quot; value=&quot;474&quot;/&gt;&lt;/object&gt;&lt;object type=&quot;3&quot; unique_id=&quot;10168&quot;&gt;&lt;property id=&quot;20148&quot; value=&quot;5&quot;/&gt;&lt;property id=&quot;20300&quot; value=&quot;Slide 165&quot;/&gt;&lt;property id=&quot;20307&quot; value=&quot;475&quot;/&gt;&lt;/object&gt;&lt;object type=&quot;3&quot; unique_id=&quot;10169&quot;&gt;&lt;property id=&quot;20148&quot; value=&quot;5&quot;/&gt;&lt;property id=&quot;20300&quot; value=&quot;Slide 166&quot;/&gt;&lt;property id=&quot;20307&quot; value=&quot;476&quot;/&gt;&lt;/object&gt;&lt;object type=&quot;3&quot; unique_id=&quot;10170&quot;&gt;&lt;property id=&quot;20148&quot; value=&quot;5&quot;/&gt;&lt;property id=&quot;20300&quot; value=&quot;Slide 167&quot;/&gt;&lt;property id=&quot;20307&quot; value=&quot;477&quot;/&gt;&lt;/object&gt;&lt;object type=&quot;3&quot; unique_id=&quot;10171&quot;&gt;&lt;property id=&quot;20148&quot; value=&quot;5&quot;/&gt;&lt;property id=&quot;20300&quot; value=&quot;Slide 169 - &amp;quot;Phân công công việc&amp;quot;&quot;/&gt;&lt;property id=&quot;20307&quot; value=&quot;478&quot;/&gt;&lt;/object&gt;&lt;object type=&quot;3&quot; unique_id=&quot;10172&quot;&gt;&lt;property id=&quot;20148&quot; value=&quot;5&quot;/&gt;&lt;property id=&quot;20300&quot; value=&quot;Slide 170 - &amp;quot;Giải quyết&amp;quot;&quot;/&gt;&lt;property id=&quot;20307&quot; value=&quot;479&quot;/&gt;&lt;/object&gt;&lt;object type=&quot;3&quot; unique_id=&quot;10173&quot;&gt;&lt;property id=&quot;20148&quot; value=&quot;5&quot;/&gt;&lt;property id=&quot;20300&quot; value=&quot;Slide 171&quot;/&gt;&lt;property id=&quot;20307&quot; value=&quot;599&quot;/&gt;&lt;/object&gt;&lt;object type=&quot;3&quot; unique_id=&quot;10174&quot;&gt;&lt;property id=&quot;20148&quot; value=&quot;5&quot;/&gt;&lt;property id=&quot;20300&quot; value=&quot;Slide 172&quot;/&gt;&lt;property id=&quot;20307&quot; value=&quot;480&quot;/&gt;&lt;/object&gt;&lt;object type=&quot;3&quot; unique_id=&quot;10175&quot;&gt;&lt;property id=&quot;20148&quot; value=&quot;5&quot;/&gt;&lt;property id=&quot;20300&quot; value=&quot;Slide 173&quot;/&gt;&lt;property id=&quot;20307&quot; value=&quot;481&quot;/&gt;&lt;/object&gt;&lt;object type=&quot;3&quot; unique_id=&quot;10176&quot;&gt;&lt;property id=&quot;20148&quot; value=&quot;5&quot;/&gt;&lt;property id=&quot;20300&quot; value=&quot;Slide 174&quot;/&gt;&lt;property id=&quot;20307&quot; value=&quot;482&quot;/&gt;&lt;/object&gt;&lt;object type=&quot;3&quot; unique_id=&quot;10177&quot;&gt;&lt;property id=&quot;20148&quot; value=&quot;5&quot;/&gt;&lt;property id=&quot;20300&quot; value=&quot;Slide 175&quot;/&gt;&lt;property id=&quot;20307&quot; value=&quot;483&quot;/&gt;&lt;/object&gt;&lt;object type=&quot;3&quot; unique_id=&quot;10178&quot;&gt;&lt;property id=&quot;20148&quot; value=&quot;5&quot;/&gt;&lt;property id=&quot;20300&quot; value=&quot;Slide 176&quot;/&gt;&lt;property id=&quot;20307&quot; value=&quot;484&quot;/&gt;&lt;/object&gt;&lt;object type=&quot;3&quot; unique_id=&quot;10179&quot;&gt;&lt;property id=&quot;20148&quot; value=&quot;5&quot;/&gt;&lt;property id=&quot;20300&quot; value=&quot;Slide 177 - &amp;quot;BIỂU DIỄN &amp;amp; XỬ LÝ TRI THỨC&amp;quot;&quot;/&gt;&lt;property id=&quot;20307&quot; value=&quot;600&quot;/&gt;&lt;/object&gt;&lt;object type=&quot;3&quot; unique_id=&quot;10180&quot;&gt;&lt;property id=&quot;20148&quot; value=&quot;5&quot;/&gt;&lt;property id=&quot;20300&quot; value=&quot;Slide 178 - &amp;quot;Nội dung&amp;quot;&quot;/&gt;&lt;property id=&quot;20307&quot; value=&quot;486&quot;/&gt;&lt;/object&gt;&lt;object type=&quot;3&quot; unique_id=&quot;10181&quot;&gt;&lt;property id=&quot;20148&quot; value=&quot;5&quot;/&gt;&lt;property id=&quot;20300&quot; value=&quot;Slide 179 - &amp;quot;Logic mệnh đề&amp;quot;&quot;/&gt;&lt;property id=&quot;20307&quot; value=&quot;487&quot;/&gt;&lt;/object&gt;&lt;object type=&quot;3&quot; unique_id=&quot;10182&quot;&gt;&lt;property id=&quot;20148&quot; value=&quot;5&quot;/&gt;&lt;property id=&quot;20300&quot; value=&quot;Slide 180 - &amp;quot;Bảng chân trị của các phép toán mệnh đề&amp;quot;&quot;/&gt;&lt;property id=&quot;20307&quot; value=&quot;488&quot;/&gt;&lt;/object&gt;&lt;object type=&quot;3&quot; unique_id=&quot;10183&quot;&gt;&lt;property id=&quot;20148&quot; value=&quot;5&quot;/&gt;&lt;property id=&quot;20300&quot; value=&quot;Slide 181 - &amp;quot;Các qui luật logic cơ bản&amp;quot;&quot;/&gt;&lt;property id=&quot;20307&quot; value=&quot;489&quot;/&gt;&lt;/object&gt;&lt;object type=&quot;3&quot; unique_id=&quot;10184&quot;&gt;&lt;property id=&quot;20148&quot; value=&quot;5&quot;/&gt;&lt;property id=&quot;20300&quot; value=&quot;Slide 182 - &amp;quot;Các tương đương logic&amp;quot;&quot;/&gt;&lt;property id=&quot;20307&quot; value=&quot;490&quot;/&gt;&lt;/object&gt;&lt;object type=&quot;3&quot; unique_id=&quot;10185&quot;&gt;&lt;property id=&quot;20148&quot; value=&quot;5&quot;/&gt;&lt;property id=&quot;20300&quot; value=&quot;Slide 183 - &amp;quot;Hợp giải&amp;quot;&quot;/&gt;&lt;property id=&quot;20307&quot; value=&quot;491&quot;/&gt;&lt;/object&gt;&lt;object type=&quot;3&quot; unique_id=&quot;10186&quot;&gt;&lt;property id=&quot;20148&quot; value=&quot;5&quot;/&gt;&lt;property id=&quot;20300&quot; value=&quot;Slide 184 - &amp;quot;Hợp giải – Khái niệm&amp;quot;&quot;/&gt;&lt;property id=&quot;20307&quot; value=&quot;492&quot;/&gt;&lt;/object&gt;&lt;object type=&quot;3&quot; unique_id=&quot;10187&quot;&gt;&lt;property id=&quot;20148&quot; value=&quot;5&quot;/&gt;&lt;property id=&quot;20300&quot; value=&quot;Slide 185 - &amp;quot;Hợp giải – Khái niệm&amp;quot;&quot;/&gt;&lt;property id=&quot;20307&quot; value=&quot;602&quot;/&gt;&lt;/object&gt;&lt;object type=&quot;3&quot; unique_id=&quot;10188&quot;&gt;&lt;property id=&quot;20148&quot; value=&quot;5&quot;/&gt;&lt;property id=&quot;20300&quot; value=&quot;Slide 186 - &amp;quot;Qui trình INDO&amp;quot;&quot;/&gt;&lt;property id=&quot;20307&quot; value=&quot;601&quot;/&gt;&lt;/object&gt;&lt;object type=&quot;3&quot; unique_id=&quot;10189&quot;&gt;&lt;property id=&quot;20148&quot; value=&quot;5&quot;/&gt;&lt;property id=&quot;20300&quot; value=&quot;Slide 187 - &amp;quot;Qui trình INDO&amp;quot;&quot;/&gt;&lt;property id=&quot;20307&quot; value=&quot;493&quot;/&gt;&lt;/object&gt;&lt;object type=&quot;3&quot; unique_id=&quot;10190&quot;&gt;&lt;property id=&quot;20148&quot; value=&quot;5&quot;/&gt;&lt;property id=&quot;20300&quot; value=&quot;Slide 188 - &amp;quot;Ví dụ về qui trình INDO&amp;quot;&quot;/&gt;&lt;property id=&quot;20307&quot; value=&quot;494&quot;/&gt;&lt;/object&gt;&lt;object type=&quot;3&quot; unique_id=&quot;10191&quot;&gt;&lt;property id=&quot;20148&quot; value=&quot;5&quot;/&gt;&lt;property id=&quot;20300&quot; value=&quot;Slide 189&quot;/&gt;&lt;property id=&quot;20307&quot; value=&quot;495&quot;/&gt;&lt;/object&gt;&lt;object type=&quot;3&quot; unique_id=&quot;10192&quot;&gt;&lt;property id=&quot;20148&quot; value=&quot;5&quot;/&gt;&lt;property id=&quot;20300&quot; value=&quot;Slide 190 - &amp;quot;Hợp giải – Qui tắc&amp;quot;&quot;/&gt;&lt;property id=&quot;20307&quot; value=&quot;496&quot;/&gt;&lt;/object&gt;&lt;object type=&quot;3&quot; unique_id=&quot;10193&quot;&gt;&lt;property id=&quot;20148&quot; value=&quot;5&quot;/&gt;&lt;property id=&quot;20300&quot; value=&quot;Slide 191 - &amp;quot;Hợp giải – Thuật toán&amp;quot;&quot;/&gt;&lt;property id=&quot;20307&quot; value=&quot;497&quot;/&gt;&lt;/object&gt;&lt;object type=&quot;3&quot; unique_id=&quot;10194&quot;&gt;&lt;property id=&quot;20148&quot; value=&quot;5&quot;/&gt;&lt;property id=&quot;20300&quot; value=&quot;Slide 192 - &amp;quot;Thuật toán – Ví dụ 1&amp;quot;&quot;/&gt;&lt;property id=&quot;20307&quot; value=&quot;603&quot;/&gt;&lt;/object&gt;&lt;object type=&quot;3&quot; unique_id=&quot;10195&quot;&gt;&lt;property id=&quot;20148&quot; value=&quot;5&quot;/&gt;&lt;property id=&quot;20300&quot; value=&quot;Slide 193 - &amp;quot;Thuật toán – Ví dụ 1&amp;quot;&quot;/&gt;&lt;property id=&quot;20307&quot; value=&quot;498&quot;/&gt;&lt;/object&gt;&lt;object type=&quot;3&quot; unique_id=&quot;10196&quot;&gt;&lt;property id=&quot;20148&quot; value=&quot;5&quot;/&gt;&lt;property id=&quot;20300&quot; value=&quot;Slide 194 - &amp;quot;Ví dụ 2&amp;quot;&quot;/&gt;&lt;property id=&quot;20307&quot; value=&quot;499&quot;/&gt;&lt;/object&gt;&lt;object type=&quot;3&quot; unique_id=&quot;10197&quot;&gt;&lt;property id=&quot;20148&quot; value=&quot;5&quot;/&gt;&lt;property id=&quot;20300&quot; value=&quot;Slide 195 - &amp;quot;Cây hợp giải&amp;quot;&quot;/&gt;&lt;property id=&quot;20307&quot; value=&quot;500&quot;/&gt;&lt;/object&gt;&lt;object type=&quot;3&quot; unique_id=&quot;10198&quot;&gt;&lt;property id=&quot;20148&quot; value=&quot;5&quot;/&gt;&lt;property id=&quot;20300&quot; value=&quot;Slide 196 - &amp;quot;Bài tập&amp;quot;&quot;/&gt;&lt;property id=&quot;20307&quot; value=&quot;501&quot;/&gt;&lt;/object&gt;&lt;object type=&quot;3&quot; unique_id=&quot;10199&quot;&gt;&lt;property id=&quot;20148&quot; value=&quot;5&quot;/&gt;&lt;property id=&quot;20300&quot; value=&quot;Slide 197 - &amp;quot;Bài tập&amp;quot;&quot;/&gt;&lt;property id=&quot;20307&quot; value=&quot;604&quot;/&gt;&lt;/object&gt;&lt;object type=&quot;3&quot; unique_id=&quot;10200&quot;&gt;&lt;property id=&quot;20148&quot; value=&quot;5&quot;/&gt;&lt;property id=&quot;20300&quot; value=&quot;Slide 198 - &amp;quot;Bài tập&amp;quot;&quot;/&gt;&lt;property id=&quot;20307&quot; value=&quot;502&quot;/&gt;&lt;/object&gt;&lt;object type=&quot;3&quot; unique_id=&quot;10201&quot;&gt;&lt;property id=&quot;20148&quot; value=&quot;5&quot;/&gt;&lt;property id=&quot;20300&quot; value=&quot;Slide 199 - &amp;quot;Hợp giải – Nhận xét&amp;quot;&quot;/&gt;&lt;property id=&quot;20307&quot; value=&quot;503&quot;/&gt;&lt;/object&gt;&lt;object type=&quot;3&quot; unique_id=&quot;10202&quot;&gt;&lt;property id=&quot;20148&quot; value=&quot;5&quot;/&gt;&lt;property id=&quot;20300&quot; value=&quot;Slide 200 - &amp;quot;Hợp giải tuyến tính&amp;quot;&quot;/&gt;&lt;property id=&quot;20307&quot; value=&quot;504&quot;/&gt;&lt;/object&gt;&lt;object type=&quot;3&quot; unique_id=&quot;10203&quot;&gt;&lt;property id=&quot;20148&quot; value=&quot;5&quot;/&gt;&lt;property id=&quot;20300&quot; value=&quot;Slide 201 - &amp;quot;Hợp giải tuyến tính&amp;quot;&quot;/&gt;&lt;property id=&quot;20307&quot; value=&quot;505&quot;/&gt;&lt;/object&gt;&lt;object type=&quot;3&quot; unique_id=&quot;10204&quot;&gt;&lt;property id=&quot;20148&quot; value=&quot;5&quot;/&gt;&lt;property id=&quot;20300&quot; value=&quot;Slide 202 - &amp;quot;HGTT – Ví dụ 1&amp;quot;&quot;/&gt;&lt;property id=&quot;20307&quot; value=&quot;506&quot;/&gt;&lt;/object&gt;&lt;object type=&quot;3&quot; unique_id=&quot;10205&quot;&gt;&lt;property id=&quot;20148&quot; value=&quot;5&quot;/&gt;&lt;property id=&quot;20300&quot; value=&quot;Slide 203 - &amp;quot;HGTT – Ví dụ 2&amp;quot;&quot;/&gt;&lt;property id=&quot;20307&quot; value=&quot;507&quot;/&gt;&lt;/object&gt;&lt;object type=&quot;3&quot; unique_id=&quot;10206&quot;&gt;&lt;property id=&quot;20148&quot; value=&quot;5&quot;/&gt;&lt;property id=&quot;20300&quot; value=&quot;Slide 204 - &amp;quot;HGTT – Ví dụ 2&amp;quot;&quot;/&gt;&lt;property id=&quot;20307&quot; value=&quot;508&quot;/&gt;&lt;/object&gt;&lt;object type=&quot;3&quot; unique_id=&quot;10207&quot;&gt;&lt;property id=&quot;20148&quot; value=&quot;5&quot;/&gt;&lt;property id=&quot;20300&quot; value=&quot;Slide 205 - &amp;quot;Robinson – Heuristic&amp;quot;&quot;/&gt;&lt;property id=&quot;20307&quot; value=&quot;509&quot;/&gt;&lt;/object&gt;&lt;object type=&quot;3&quot; unique_id=&quot;10208&quot;&gt;&lt;property id=&quot;20148&quot; value=&quot;5&quot;/&gt;&lt;property id=&quot;20300&quot; value=&quot;Slide 206 - &amp;quot;Thuật giải Robinson&amp;quot;&quot;/&gt;&lt;property id=&quot;20307&quot; value=&quot;642&quot;/&gt;&lt;/object&gt;&lt;object type=&quot;3&quot; unique_id=&quot;10209&quot;&gt;&lt;property id=&quot;20148&quot; value=&quot;5&quot;/&gt;&lt;property id=&quot;20300&quot; value=&quot;Slide 207 - &amp;quot;Thuật giải Robinson&amp;quot;&quot;/&gt;&lt;property id=&quot;20307&quot; value=&quot;643&quot;/&gt;&lt;/object&gt;&lt;object type=&quot;3&quot; unique_id=&quot;10210&quot;&gt;&lt;property id=&quot;20148&quot; value=&quot;5&quot;/&gt;&lt;property id=&quot;20300&quot; value=&quot;Slide 208 - &amp;quot;Thuật giải Robinson&amp;quot;&quot;/&gt;&lt;property id=&quot;20307&quot; value=&quot;644&quot;/&gt;&lt;/object&gt;&lt;object type=&quot;3&quot; unique_id=&quot;10211&quot;&gt;&lt;property id=&quot;20148&quot; value=&quot;5&quot;/&gt;&lt;property id=&quot;20300&quot; value=&quot;Slide 209 - &amp;quot;Ví dụ&amp;quot;&quot;/&gt;&lt;property id=&quot;20307&quot; value=&quot;510&quot;/&gt;&lt;/object&gt;&lt;object type=&quot;3&quot; unique_id=&quot;10212&quot;&gt;&lt;property id=&quot;20148&quot; value=&quot;5&quot;/&gt;&lt;property id=&quot;20300&quot; value=&quot;Slide 210 - &amp;quot;Bài tập&amp;quot;&quot;/&gt;&lt;property id=&quot;20307&quot; value=&quot;645&quot;/&gt;&lt;/object&gt;&lt;object type=&quot;3&quot; unique_id=&quot;10213&quot;&gt;&lt;property id=&quot;20148&quot; value=&quot;5&quot;/&gt;&lt;property id=&quot;20300&quot; value=&quot;Slide 211 - &amp;quot;Heuristic -  nhược điểm&amp;quot;&quot;/&gt;&lt;property id=&quot;20307&quot; value=&quot;511&quot;/&gt;&lt;/object&gt;&lt;object type=&quot;3&quot; unique_id=&quot;10214&quot;&gt;&lt;property id=&quot;20148&quot; value=&quot;5&quot;/&gt;&lt;property id=&quot;20300&quot; value=&quot;Slide 212 - &amp;quot;Heuristic -  nhược điểm&amp;quot;&quot;/&gt;&lt;property id=&quot;20307&quot; value=&quot;646&quot;/&gt;&lt;/object&gt;&lt;object type=&quot;3&quot; unique_id=&quot;10215&quot;&gt;&lt;property id=&quot;20148&quot; value=&quot;5&quot;/&gt;&lt;property id=&quot;20300&quot; value=&quot;Slide 213 - &amp;quot;Robinson – Heuristic&amp;#x0D;&amp;#x0A;Một số cải tiến&amp;quot;&quot;/&gt;&lt;property id=&quot;20307&quot; value=&quot;513&quot;/&gt;&lt;/object&gt;&lt;object type=&quot;3&quot; unique_id=&quot;10216&quot;&gt;&lt;property id=&quot;20148&quot; value=&quot;5&quot;/&gt;&lt;property id=&quot;20300&quot; value=&quot;Slide 214 - &amp;quot;Thuật giải Vương Hạo (1960)&amp;quot;&quot;/&gt;&lt;property id=&quot;20307&quot; value=&quot;514&quot;/&gt;&lt;/object&gt;&lt;object type=&quot;3&quot; unique_id=&quot;10217&quot;&gt;&lt;property id=&quot;20148&quot; value=&quot;5&quot;/&gt;&lt;property id=&quot;20300&quot; value=&quot;Slide 215 - &amp;quot;Vương Hạo – Phát biểu&amp;quot;&quot;/&gt;&lt;property id=&quot;20307&quot; value=&quot;515&quot;/&gt;&lt;/object&gt;&lt;object type=&quot;3&quot; unique_id=&quot;10218&quot;&gt;&lt;property id=&quot;20148&quot; value=&quot;5&quot;/&gt;&lt;property id=&quot;20300&quot; value=&quot;Slide 216 - &amp;quot;Vương Hạo – Phát biểu&amp;quot;&quot;/&gt;&lt;property id=&quot;20307&quot; value=&quot;641&quot;/&gt;&lt;/object&gt;&lt;object type=&quot;3&quot; unique_id=&quot;10219&quot;&gt;&lt;property id=&quot;20148&quot; value=&quot;5&quot;/&gt;&lt;property id=&quot;20300&quot; value=&quot;Slide 217 - &amp;quot;Vương Hạo – Ví dụ 1&amp;quot;&quot;/&gt;&lt;property id=&quot;20307&quot; value=&quot;516&quot;/&gt;&lt;/object&gt;&lt;object type=&quot;3&quot; unique_id=&quot;10220&quot;&gt;&lt;property id=&quot;20148&quot; value=&quot;5&quot;/&gt;&lt;property id=&quot;20300&quot; value=&quot;Slide 218&quot;/&gt;&lt;property id=&quot;20307&quot; value=&quot;517&quot;/&gt;&lt;/object&gt;&lt;object type=&quot;3&quot; unique_id=&quot;10221&quot;&gt;&lt;property id=&quot;20148&quot; value=&quot;5&quot;/&gt;&lt;property id=&quot;20300&quot; value=&quot;Slide 219 - &amp;quot;Vương Hạo – Nhận xét&amp;quot;&quot;/&gt;&lt;property id=&quot;20307&quot; value=&quot;518&quot;/&gt;&lt;/object&gt;&lt;object type=&quot;3&quot; unique_id=&quot;10222&quot;&gt;&lt;property id=&quot;20148&quot; value=&quot;5&quot;/&gt;&lt;property id=&quot;20300&quot; value=&quot;Slide 220 - &amp;quot;Suy diễn trong logic mệnh đề&amp;quot;&quot;/&gt;&lt;property id=&quot;20307&quot; value=&quot;519&quot;/&gt;&lt;/object&gt;&lt;object type=&quot;3&quot; unique_id=&quot;10223&quot;&gt;&lt;property id=&quot;20148&quot; value=&quot;5&quot;/&gt;&lt;property id=&quot;20300&quot; value=&quot;Slide 221 - &amp;quot;Ví dụ&amp;quot;&quot;/&gt;&lt;property id=&quot;20307&quot; value=&quot;520&quot;/&gt;&lt;/object&gt;&lt;object type=&quot;3&quot; unique_id=&quot;10224&quot;&gt;&lt;property id=&quot;20148&quot; value=&quot;5&quot;/&gt;&lt;property id=&quot;20300&quot; value=&quot;Slide 222&quot;/&gt;&lt;property id=&quot;20307&quot; value=&quot;521&quot;/&gt;&lt;/object&gt;&lt;object type=&quot;3&quot; unique_id=&quot;10225&quot;&gt;&lt;property id=&quot;20148&quot; value=&quot;5&quot;/&gt;&lt;property id=&quot;20300&quot; value=&quot;Slide 223&quot;/&gt;&lt;property id=&quot;20307&quot; value=&quot;522&quot;/&gt;&lt;/object&gt;&lt;object type=&quot;3&quot; unique_id=&quot;10226&quot;&gt;&lt;property id=&quot;20148&quot; value=&quot;5&quot;/&gt;&lt;property id=&quot;20300&quot; value=&quot;Slide 224&quot;/&gt;&lt;property id=&quot;20307&quot; value=&quot;523&quot;/&gt;&lt;/object&gt;&lt;object type=&quot;3&quot; unique_id=&quot;10227&quot;&gt;&lt;property id=&quot;20148&quot; value=&quot;5&quot;/&gt;&lt;property id=&quot;20300&quot; value=&quot;Slide 225&quot;/&gt;&lt;property id=&quot;20307&quot; value=&quot;524&quot;/&gt;&lt;/object&gt;&lt;object type=&quot;3&quot; unique_id=&quot;10228&quot;&gt;&lt;property id=&quot;20148&quot; value=&quot;5&quot;/&gt;&lt;property id=&quot;20300&quot; value=&quot;Slide 226&quot;/&gt;&lt;property id=&quot;20307&quot; value=&quot;525&quot;/&gt;&lt;/object&gt;&lt;object type=&quot;3&quot; unique_id=&quot;10229&quot;&gt;&lt;property id=&quot;20148&quot; value=&quot;5&quot;/&gt;&lt;property id=&quot;20300&quot; value=&quot;Slide 227&quot;/&gt;&lt;property id=&quot;20307&quot; value=&quot;526&quot;/&gt;&lt;/object&gt;&lt;object type=&quot;3&quot; unique_id=&quot;10230&quot;&gt;&lt;property id=&quot;20148&quot; value=&quot;5&quot;/&gt;&lt;property id=&quot;20300&quot; value=&quot;Slide 228 - &amp;quot;Mạng ngữ nghĩa&amp;quot;&quot;/&gt;&lt;property id=&quot;20307&quot; value=&quot;527&quot;/&gt;&lt;/object&gt;&lt;object type=&quot;3&quot; unique_id=&quot;10231&quot;&gt;&lt;property id=&quot;20148&quot; value=&quot;5&quot;/&gt;&lt;property id=&quot;20300&quot; value=&quot;Slide 229 - &amp;quot;Ví dụ về mạng tam giác&amp;quot;&quot;/&gt;&lt;property id=&quot;20307&quot; value=&quot;528&quot;/&gt;&lt;/object&gt;&lt;object type=&quot;3&quot; unique_id=&quot;10232&quot;&gt;&lt;property id=&quot;20148&quot; value=&quot;5&quot;/&gt;&lt;property id=&quot;20300&quot; value=&quot;Slide 230&quot;/&gt;&lt;property id=&quot;20307&quot; value=&quot;529&quot;/&gt;&lt;/object&gt;&lt;object type=&quot;3&quot; unique_id=&quot;10233&quot;&gt;&lt;property id=&quot;20148&quot; value=&quot;5&quot;/&gt;&lt;property id=&quot;20300&quot; value=&quot;Slide 231&quot;/&gt;&lt;property id=&quot;20307&quot; value=&quot;530&quot;/&gt;&lt;/object&gt;&lt;object type=&quot;3&quot; unique_id=&quot;10234&quot;&gt;&lt;property id=&quot;20148&quot; value=&quot;5&quot;/&gt;&lt;property id=&quot;20300&quot; value=&quot;Slide 232 - &amp;quot;Xây dựng mô hình MNN&amp;quot;&quot;/&gt;&lt;property id=&quot;20307&quot; value=&quot;531&quot;/&gt;&lt;/object&gt;&lt;object type=&quot;3&quot; unique_id=&quot;10235&quot;&gt;&lt;property id=&quot;20148&quot; value=&quot;5&quot;/&gt;&lt;property id=&quot;20300&quot; value=&quot;Slide 233&quot;/&gt;&lt;property id=&quot;20307&quot; value=&quot;532&quot;/&gt;&lt;/object&gt;&lt;object type=&quot;3&quot; unique_id=&quot;10236&quot;&gt;&lt;property id=&quot;20148&quot; value=&quot;5&quot;/&gt;&lt;property id=&quot;20300&quot; value=&quot;Slide 234 - &amp;quot;Cơ chế suy diễn MNN&amp;quot;&quot;/&gt;&lt;property id=&quot;20307&quot; value=&quot;533&quot;/&gt;&lt;/object&gt;&lt;object type=&quot;3&quot; unique_id=&quot;10237&quot;&gt;&lt;property id=&quot;20148&quot; value=&quot;5&quot;/&gt;&lt;property id=&quot;20300&quot; value=&quot;Slide 235&quot;/&gt;&lt;property id=&quot;20307&quot; value=&quot;534&quot;/&gt;&lt;/object&gt;&lt;object type=&quot;3&quot; unique_id=&quot;10238&quot;&gt;&lt;property id=&quot;20148&quot; value=&quot;5&quot;/&gt;&lt;property id=&quot;20300&quot; value=&quot;Slide 236 - &amp;quot;MNN – Một số câu hỏi&amp;quot;&quot;/&gt;&lt;property id=&quot;20307&quot; value=&quot;535&quot;/&gt;&lt;/object&gt;&lt;object type=&quot;3&quot; unique_id=&quot;10239&quot;&gt;&lt;property id=&quot;20148&quot; value=&quot;5&quot;/&gt;&lt;property id=&quot;20300&quot; value=&quot;Slide 237 - &amp;quot;PHÂN LỚP VÀ DỰ ĐOÁN&amp;quot;&quot;/&gt;&lt;property id=&quot;20307&quot; value=&quot;605&quot;/&gt;&lt;/object&gt;&lt;object type=&quot;3&quot; unique_id=&quot;10240&quot;&gt;&lt;property id=&quot;20148&quot; value=&quot;5&quot;/&gt;&lt;property id=&quot;20300&quot; value=&quot;Slide 238 - &amp;quot;NỘI DUNG&amp;quot;&quot;/&gt;&lt;property id=&quot;20307&quot; value=&quot;537&quot;/&gt;&lt;/object&gt;&lt;object type=&quot;3&quot; unique_id=&quot;10241&quot;&gt;&lt;property id=&quot;20148&quot; value=&quot;5&quot;/&gt;&lt;property id=&quot;20300&quot; value=&quot;Slide 239 - &amp;quot;Phân lớp là gì?Dự đoán là gì?&amp;quot;&quot;/&gt;&lt;property id=&quot;20307&quot; value=&quot;538&quot;/&gt;&lt;/object&gt;&lt;object type=&quot;3&quot; unique_id=&quot;10242&quot;&gt;&lt;property id=&quot;20148&quot; value=&quot;5&quot;/&gt;&lt;property id=&quot;20300&quot; value=&quot;Slide 240&quot;/&gt;&lt;property id=&quot;20307&quot; value=&quot;539&quot;/&gt;&lt;/object&gt;&lt;object type=&quot;3&quot; unique_id=&quot;10243&quot;&gt;&lt;property id=&quot;20148&quot; value=&quot;5&quot;/&gt;&lt;property id=&quot;20300&quot; value=&quot;Slide 241&quot;/&gt;&lt;property id=&quot;20307&quot; value=&quot;606&quot;/&gt;&lt;/object&gt;&lt;object type=&quot;3&quot; unique_id=&quot;10244&quot;&gt;&lt;property id=&quot;20148&quot; value=&quot;5&quot;/&gt;&lt;property id=&quot;20300&quot; value=&quot;Slide 242&quot;/&gt;&lt;property id=&quot;20307&quot; value=&quot;540&quot;/&gt;&lt;/object&gt;&lt;object type=&quot;3&quot; unique_id=&quot;10245&quot;&gt;&lt;property id=&quot;20148&quot; value=&quot;5&quot;/&gt;&lt;property id=&quot;20300&quot; value=&quot;Slide 243 - &amp;quot;Chuẩn bị dữ liệu&amp;quot;&quot;/&gt;&lt;property id=&quot;20307&quot; value=&quot;541&quot;/&gt;&lt;/object&gt;&lt;object type=&quot;3&quot; unique_id=&quot;10246&quot;&gt;&lt;property id=&quot;20148&quot; value=&quot;5&quot;/&gt;&lt;property id=&quot;20300&quot; value=&quot;Slide 244 - &amp;quot;So sánh các phương pháp phân lớp &amp;quot;&quot;/&gt;&lt;property id=&quot;20307&quot; value=&quot;542&quot;/&gt;&lt;/object&gt;&lt;object type=&quot;3&quot; unique_id=&quot;10247&quot;&gt;&lt;property id=&quot;20148&quot; value=&quot;5&quot;/&gt;&lt;property id=&quot;20300&quot; value=&quot;Slide 245 - &amp;quot;CÂY QUYẾT ĐỊNH&amp;quot;&quot;/&gt;&lt;property id=&quot;20307&quot; value=&quot;543&quot;/&gt;&lt;/object&gt;&lt;object type=&quot;3&quot; unique_id=&quot;10248&quot;&gt;&lt;property id=&quot;20148&quot; value=&quot;5&quot;/&gt;&lt;property id=&quot;20300&quot; value=&quot;Slide 246 - &amp;quot;Cây quyết định&amp;quot;&quot;/&gt;&lt;property id=&quot;20307&quot; value=&quot;544&quot;/&gt;&lt;/object&gt;&lt;object type=&quot;3&quot; unique_id=&quot;10249&quot;&gt;&lt;property id=&quot;20148&quot; value=&quot;5&quot;/&gt;&lt;property id=&quot;20300&quot; value=&quot;Slide 247 - &amp;quot;Ví dụ&amp;quot;&quot;/&gt;&lt;property id=&quot;20307&quot; value=&quot;545&quot;/&gt;&lt;/object&gt;&lt;object type=&quot;3&quot; unique_id=&quot;10250&quot;&gt;&lt;property id=&quot;20148&quot; value=&quot;5&quot;/&gt;&lt;property id=&quot;20300&quot; value=&quot;Slide 248&quot;/&gt;&lt;property id=&quot;20307&quot; value=&quot;608&quot;/&gt;&lt;/object&gt;&lt;object type=&quot;3&quot; unique_id=&quot;10251&quot;&gt;&lt;property id=&quot;20148&quot; value=&quot;5&quot;/&gt;&lt;property id=&quot;20300&quot; value=&quot;Slide 249&quot;/&gt;&lt;property id=&quot;20307&quot; value=&quot;546&quot;/&gt;&lt;/object&gt;&lt;object type=&quot;3&quot; unique_id=&quot;10252&quot;&gt;&lt;property id=&quot;20148&quot; value=&quot;5&quot;/&gt;&lt;property id=&quot;20300&quot; value=&quot;Slide 250 - &amp;quot;Chiến lược cơ bản&amp;quot;&quot;/&gt;&lt;property id=&quot;20307&quot; value=&quot;547&quot;/&gt;&lt;/object&gt;&lt;object type=&quot;3&quot; unique_id=&quot;10253&quot;&gt;&lt;property id=&quot;20148&quot; value=&quot;5&quot;/&gt;&lt;property id=&quot;20300&quot; value=&quot;Slide 251&quot;/&gt;&lt;property id=&quot;20307&quot; value=&quot;548&quot;/&gt;&lt;/object&gt;&lt;object type=&quot;3&quot; unique_id=&quot;10254&quot;&gt;&lt;property id=&quot;20148&quot; value=&quot;5&quot;/&gt;&lt;property id=&quot;20300&quot; value=&quot;Slide 252 - &amp;quot;Bảng dữ liệu huấn luyện&amp;quot;&quot;/&gt;&lt;property id=&quot;20307&quot; value=&quot;549&quot;/&gt;&lt;/object&gt;&lt;object type=&quot;3&quot; unique_id=&quot;10255&quot;&gt;&lt;property id=&quot;20148&quot; value=&quot;5&quot;/&gt;&lt;property id=&quot;20300&quot; value=&quot;Slide 253 - &amp;quot;Cây quyết định chơi Tennis&amp;quot;&quot;/&gt;&lt;property id=&quot;20307&quot; value=&quot;550&quot;/&gt;&lt;/object&gt;&lt;object type=&quot;3&quot; unique_id=&quot;10256&quot;&gt;&lt;property id=&quot;20148&quot; value=&quot;5&quot;/&gt;&lt;property id=&quot;20300&quot; value=&quot;Slide 254 - &amp;quot;Cây quyết định đơn giản&amp;quot;&quot;/&gt;&lt;property id=&quot;20307&quot; value=&quot;551&quot;/&gt;&lt;/object&gt;&lt;object type=&quot;3&quot; unique_id=&quot;10257&quot;&gt;&lt;property id=&quot;20148&quot; value=&quot;5&quot;/&gt;&lt;property id=&quot;20300&quot; value=&quot;Slide 255 - &amp;quot;Thuộc tính nào là tốt nhất &amp;quot;&quot;/&gt;&lt;property id=&quot;20307&quot; value=&quot;552&quot;/&gt;&lt;/object&gt;&lt;object type=&quot;3&quot; unique_id=&quot;10258&quot;&gt;&lt;property id=&quot;20148&quot; value=&quot;5&quot;/&gt;&lt;property id=&quot;20300&quot; value=&quot;Slide 256 - &amp;quot;Độ đo V(Quinlan)&amp;quot;&quot;/&gt;&lt;property id=&quot;20307&quot; value=&quot;609&quot;/&gt;&lt;/object&gt;&lt;object type=&quot;3&quot; unique_id=&quot;10259&quot;&gt;&lt;property id=&quot;20148&quot; value=&quot;5&quot;/&gt;&lt;property id=&quot;20300&quot; value=&quot;Slide 257&quot;/&gt;&lt;property id=&quot;20307&quot; value=&quot;553&quot;/&gt;&lt;/object&gt;&lt;object type=&quot;3&quot; unique_id=&quot;10260&quot;&gt;&lt;property id=&quot;20148&quot; value=&quot;5&quot;/&gt;&lt;property id=&quot;20300&quot; value=&quot;Slide 258 - &amp;quot;Độ đo V&amp;quot;&quot;/&gt;&lt;property id=&quot;20307&quot; value=&quot;554&quot;/&gt;&lt;/object&gt;&lt;object type=&quot;3&quot; unique_id=&quot;10261&quot;&gt;&lt;property id=&quot;20148&quot; value=&quot;5&quot;/&gt;&lt;property id=&quot;20300&quot; value=&quot;Slide 259 - &amp;quot;Cây quyết định cuối cùng&amp;quot;&quot;/&gt;&lt;property id=&quot;20307&quot; value=&quot;555&quot;/&gt;&lt;/object&gt;&lt;object type=&quot;3&quot; unique_id=&quot;10262&quot;&gt;&lt;property id=&quot;20148&quot; value=&quot;5&quot;/&gt;&lt;property id=&quot;20300&quot; value=&quot;Slide 260 - &amp;quot;Entropy&amp;quot;&quot;/&gt;&lt;property id=&quot;20307&quot; value=&quot;556&quot;/&gt;&lt;/object&gt;&lt;object type=&quot;3&quot; unique_id=&quot;10263&quot;&gt;&lt;property id=&quot;20148&quot; value=&quot;5&quot;/&gt;&lt;property id=&quot;20300&quot; value=&quot;Slide 261 - &amp;quot;Ví dụ&amp;quot;&quot;/&gt;&lt;property id=&quot;20307&quot; value=&quot;557&quot;/&gt;&lt;/object&gt;&lt;object type=&quot;3&quot; unique_id=&quot;10264&quot;&gt;&lt;property id=&quot;20148&quot; value=&quot;5&quot;/&gt;&lt;property id=&quot;20300&quot; value=&quot;Slide 262 - &amp;quot;Ví dụ&amp;quot;&quot;/&gt;&lt;property id=&quot;20307&quot; value=&quot;558&quot;/&gt;&lt;/object&gt;&lt;object type=&quot;3&quot; unique_id=&quot;10265&quot;&gt;&lt;property id=&quot;20148&quot; value=&quot;5&quot;/&gt;&lt;property id=&quot;20300&quot; value=&quot;Slide 263 - &amp;quot;INFORMATION GAIN &amp;#x0D;&amp;#x0A;(CÂY ĐỊNH DANH)&amp;quot;&quot;/&gt;&lt;property id=&quot;20307&quot; value=&quot;610&quot;/&gt;&lt;/object&gt;&lt;object type=&quot;3&quot; unique_id=&quot;10266&quot;&gt;&lt;property id=&quot;20148&quot; value=&quot;5&quot;/&gt;&lt;property id=&quot;20300&quot; value=&quot;Slide 264 - &amp;quot;Information Gain &amp;quot;&quot;/&gt;&lt;property id=&quot;20307&quot; value=&quot;559&quot;/&gt;&lt;/object&gt;&lt;object type=&quot;3&quot; unique_id=&quot;10267&quot;&gt;&lt;property id=&quot;20148&quot; value=&quot;5&quot;/&gt;&lt;property id=&quot;20300&quot; value=&quot;Slide 265&quot;/&gt;&lt;property id=&quot;20307&quot; value=&quot;560&quot;/&gt;&lt;/object&gt;&lt;object type=&quot;3&quot; unique_id=&quot;10268&quot;&gt;&lt;property id=&quot;20148&quot; value=&quot;5&quot;/&gt;&lt;property id=&quot;20300&quot; value=&quot;Slide 266&quot;/&gt;&lt;property id=&quot;20307&quot; value=&quot;561&quot;/&gt;&lt;/object&gt;&lt;object type=&quot;3&quot; unique_id=&quot;10269&quot;&gt;&lt;property id=&quot;20148&quot; value=&quot;5&quot;/&gt;&lt;property id=&quot;20300&quot; value=&quot;Slide 267 - &amp;quot;Information Gain của tất cả các thuộc tính &amp;quot;&quot;/&gt;&lt;property id=&quot;20307&quot; value=&quot;562&quot;/&gt;&lt;/object&gt;&lt;object type=&quot;3&quot; unique_id=&quot;10270&quot;&gt;&lt;property id=&quot;20148&quot; value=&quot;5&quot;/&gt;&lt;property id=&quot;20300&quot; value=&quot;Slide 268&quot;/&gt;&lt;property id=&quot;20307&quot; value=&quot;563&quot;/&gt;&lt;/object&gt;&lt;object type=&quot;3&quot; unique_id=&quot;10271&quot;&gt;&lt;property id=&quot;20148&quot; value=&quot;5&quot;/&gt;&lt;property id=&quot;20300&quot; value=&quot;Slide 269&quot;/&gt;&lt;property id=&quot;20307&quot; value=&quot;611&quot;/&gt;&lt;/object&gt;&lt;object type=&quot;3&quot; unique_id=&quot;10272&quot;&gt;&lt;property id=&quot;20148&quot; value=&quot;5&quot;/&gt;&lt;property id=&quot;20300&quot; value=&quot;Slide 270 - &amp;quot;Điều kiện dừng  &amp;quot;&quot;/&gt;&lt;property id=&quot;20307&quot; value=&quot;564&quot;/&gt;&lt;/object&gt;&lt;object type=&quot;3&quot; unique_id=&quot;10273&quot;&gt;&lt;property id=&quot;20148&quot; value=&quot;5&quot;/&gt;&lt;property id=&quot;20300&quot; value=&quot;Slide 271 - &amp;quot;Thuật giải Học Quy nạp &amp;#x0D;&amp;#x0A;(ILA: Inductive Learning Algorithm)&amp;quot;&quot;/&gt;&lt;property id=&quot;20307&quot; value=&quot;613&quot;/&gt;&lt;/object&gt;&lt;object type=&quot;3&quot; unique_id=&quot;10274&quot;&gt;&lt;property id=&quot;20148&quot; value=&quot;5&quot;/&gt;&lt;property id=&quot;20300&quot; value=&quot;Slide 272 - &amp;quot;ILA&amp;quot;&quot;/&gt;&lt;property id=&quot;20307&quot; value=&quot;614&quot;/&gt;&lt;/object&gt;&lt;object type=&quot;3&quot; unique_id=&quot;10275&quot;&gt;&lt;property id=&quot;20148&quot; value=&quot;5&quot;/&gt;&lt;property id=&quot;20300&quot; value=&quot;Slide 273 - &amp;quot;ILA&amp;quot;&quot;/&gt;&lt;property id=&quot;20307&quot; value=&quot;615&quot;/&gt;&lt;/object&gt;&lt;object type=&quot;3&quot; unique_id=&quot;10276&quot;&gt;&lt;property id=&quot;20148&quot; value=&quot;5&quot;/&gt;&lt;property id=&quot;20300&quot; value=&quot;Slide 274 - &amp;quot;ILA&amp;quot;&quot;/&gt;&lt;property id=&quot;20307&quot; value=&quot;616&quot;/&gt;&lt;/object&gt;&lt;object type=&quot;3&quot; unique_id=&quot;10277&quot;&gt;&lt;property id=&quot;20148&quot; value=&quot;5&quot;/&gt;&lt;property id=&quot;20300&quot; value=&quot;Slide 275 - &amp;quot;ILA&amp;quot;&quot;/&gt;&lt;property id=&quot;20307&quot; value=&quot;617&quot;/&gt;&lt;/object&gt;&lt;object type=&quot;3&quot; unique_id=&quot;10278&quot;&gt;&lt;property id=&quot;20148&quot; value=&quot;5&quot;/&gt;&lt;property id=&quot;20300&quot; value=&quot;Slide 276 - &amp;quot;ILA&amp;quot;&quot;/&gt;&lt;property id=&quot;20307&quot; value=&quot;618&quot;/&gt;&lt;/object&gt;&lt;object type=&quot;3&quot; unique_id=&quot;10279&quot;&gt;&lt;property id=&quot;20148&quot; value=&quot;5&quot;/&gt;&lt;property id=&quot;20300&quot; value=&quot;Slide 277 - &amp;quot;ILA&amp;quot;&quot;/&gt;&lt;property id=&quot;20307&quot; value=&quot;619&quot;/&gt;&lt;/object&gt;&lt;object type=&quot;3&quot; unique_id=&quot;10280&quot;&gt;&lt;property id=&quot;20148&quot; value=&quot;5&quot;/&gt;&lt;property id=&quot;20300&quot; value=&quot;Slide 278&quot;/&gt;&lt;property id=&quot;20307&quot; value=&quot;620&quot;/&gt;&lt;/object&gt;&lt;object type=&quot;3&quot; unique_id=&quot;10281&quot;&gt;&lt;property id=&quot;20148&quot; value=&quot;5&quot;/&gt;&lt;property id=&quot;20300&quot; value=&quot;Slide 279&quot;/&gt;&lt;property id=&quot;20307&quot; value=&quot;621&quot;/&gt;&lt;/object&gt;&lt;object type=&quot;3&quot; unique_id=&quot;10282&quot;&gt;&lt;property id=&quot;20148&quot; value=&quot;5&quot;/&gt;&lt;property id=&quot;20300&quot; value=&quot;Slide 280 - &amp;quot;Xét bảng con 1&amp;quot;&quot;/&gt;&lt;property id=&quot;20307&quot; value=&quot;570&quot;/&gt;&lt;/object&gt;&lt;object type=&quot;3&quot; unique_id=&quot;10283&quot;&gt;&lt;property id=&quot;20148&quot; value=&quot;5&quot;/&gt;&lt;property id=&quot;20300&quot; value=&quot;Slide 281&quot;/&gt;&lt;property id=&quot;20307&quot; value=&quot;571&quot;/&gt;&lt;/object&gt;&lt;object type=&quot;3&quot; unique_id=&quot;10284&quot;&gt;&lt;property id=&quot;20148&quot; value=&quot;5&quot;/&gt;&lt;property id=&quot;20300&quot; value=&quot;Slide 282&quot;/&gt;&lt;property id=&quot;20307&quot; value=&quot;572&quot;/&gt;&lt;/object&gt;&lt;object type=&quot;3&quot; unique_id=&quot;10285&quot;&gt;&lt;property id=&quot;20148&quot; value=&quot;5&quot;/&gt;&lt;property id=&quot;20300&quot; value=&quot;Slide 283&quot;/&gt;&lt;property id=&quot;20307&quot; value=&quot;573&quot;/&gt;&lt;/object&gt;&lt;object type=&quot;3&quot; unique_id=&quot;10286&quot;&gt;&lt;property id=&quot;20148&quot; value=&quot;5&quot;/&gt;&lt;property id=&quot;20300&quot; value=&quot;Slide 284&quot;/&gt;&lt;property id=&quot;20307&quot; value=&quot;574&quot;/&gt;&lt;/object&gt;&lt;object type=&quot;3&quot; unique_id=&quot;10287&quot;&gt;&lt;property id=&quot;20148&quot; value=&quot;5&quot;/&gt;&lt;property id=&quot;20300&quot; value=&quot;Slide 285&quot;/&gt;&lt;property id=&quot;20307&quot; value=&quot;575&quot;/&gt;&lt;/object&gt;&lt;object type=&quot;3&quot; unique_id=&quot;19726&quot;&gt;&lt;property id=&quot;20148&quot; value=&quot;5&quot;/&gt;&lt;property id=&quot;20300&quot; value=&quot;Slide 84 - &amp;quot;Tìm kiếm với chi phí đồng nhất&amp;#x0D;&amp;#x0A;(UCS – Uniform Cost Search)&amp;quot;&quot;/&gt;&lt;property id=&quot;20307&quot; value=&quot;673&quot;/&gt;&lt;/object&gt;&lt;object type=&quot;3&quot; unique_id=&quot;19727&quot;&gt;&lt;property id=&quot;20148&quot; value=&quot;5&quot;/&gt;&lt;property id=&quot;20300&quot; value=&quot;Slide 85 - &amp;quot;Hàng đợi ưu tiên&amp;quot;&quot;/&gt;&lt;property id=&quot;20307&quot; value=&quot;674&quot;/&gt;&lt;/object&gt;&lt;object type=&quot;3&quot; unique_id=&quot;19728&quot;&gt;&lt;property id=&quot;20148&quot; value=&quot;5&quot;/&gt;&lt;property id=&quot;20300&quot; value=&quot;Slide 86 - &amp;quot;UCS &amp;quot;&quot;/&gt;&lt;property id=&quot;20307&quot; value=&quot;675&quot;/&gt;&lt;/object&gt;&lt;object type=&quot;3&quot; unique_id=&quot;19729&quot;&gt;&lt;property id=&quot;20148&quot; value=&quot;5&quot;/&gt;&lt;property id=&quot;20300&quot; value=&quot;Slide 87 - &amp;quot;Bắt đầu UCS&amp;quot;&quot;/&gt;&lt;property id=&quot;20307&quot; value=&quot;676&quot;/&gt;&lt;/object&gt;&lt;object type=&quot;3&quot; unique_id=&quot;19730&quot;&gt;&lt;property id=&quot;20148&quot; value=&quot;5&quot;/&gt;&lt;property id=&quot;20300&quot; value=&quot;Slide 88&quot;/&gt;&lt;property id=&quot;20307&quot; value=&quot;677&quot;/&gt;&lt;/object&gt;&lt;object type=&quot;3&quot; unique_id=&quot;19731&quot;&gt;&lt;property id=&quot;20148&quot; value=&quot;5&quot;/&gt;&lt;property id=&quot;20300&quot; value=&quot;Slide 89&quot;/&gt;&lt;property id=&quot;20307&quot; value=&quot;678&quot;/&gt;&lt;/object&gt;&lt;object type=&quot;3&quot; unique_id=&quot;19732&quot;&gt;&lt;property id=&quot;20148&quot; value=&quot;5&quot;/&gt;&lt;property id=&quot;20300&quot; value=&quot;Slide 90&quot;/&gt;&lt;property id=&quot;20307&quot; value=&quot;679&quot;/&gt;&lt;/object&gt;&lt;object type=&quot;3&quot; unique_id=&quot;19733&quot;&gt;&lt;property id=&quot;20148&quot; value=&quot;5&quot;/&gt;&lt;property id=&quot;20300&quot; value=&quot;Slide 91&quot;/&gt;&lt;property id=&quot;20307&quot; value=&quot;680&quot;/&gt;&lt;/object&gt;&lt;object type=&quot;3&quot; unique_id=&quot;19734&quot;&gt;&lt;property id=&quot;20148&quot; value=&quot;5&quot;/&gt;&lt;property id=&quot;20300&quot; value=&quot;Slide 92&quot;/&gt;&lt;property id=&quot;20307&quot; value=&quot;681&quot;/&gt;&lt;/object&gt;&lt;object type=&quot;3&quot; unique_id=&quot;19735&quot;&gt;&lt;property id=&quot;20148&quot; value=&quot;5&quot;/&gt;&lt;property id=&quot;20300&quot; value=&quot;Slide 93&quot;/&gt;&lt;property id=&quot;20307&quot; value=&quot;682&quot;/&gt;&lt;/object&gt;&lt;object type=&quot;3&quot; unique_id=&quot;19736&quot;&gt;&lt;property id=&quot;20148&quot; value=&quot;5&quot;/&gt;&lt;property id=&quot;20300&quot; value=&quot;Slide 94&quot;/&gt;&lt;property id=&quot;20307&quot; value=&quot;683&quot;/&gt;&lt;/object&gt;&lt;object type=&quot;3&quot; unique_id=&quot;19737&quot;&gt;&lt;property id=&quot;20148&quot; value=&quot;5&quot;/&gt;&lt;property id=&quot;20300&quot; value=&quot;Slide 95&quot;/&gt;&lt;property id=&quot;20307&quot; value=&quot;684&quot;/&gt;&lt;/object&gt;&lt;object type=&quot;3&quot; unique_id=&quot;19738&quot;&gt;&lt;property id=&quot;20148&quot; value=&quot;5&quot;/&gt;&lt;property id=&quot;20300&quot; value=&quot;Slide 96&quot;/&gt;&lt;property id=&quot;20307&quot; value=&quot;685&quot;/&gt;&lt;/object&gt;&lt;object type=&quot;3&quot; unique_id=&quot;19739&quot;&gt;&lt;property id=&quot;20148&quot; value=&quot;5&quot;/&gt;&lt;property id=&quot;20300&quot; value=&quot;Slide 97&quot;/&gt;&lt;property id=&quot;20307&quot; value=&quot;686&quot;/&gt;&lt;/object&gt;&lt;object type=&quot;3&quot; unique_id=&quot;19740&quot;&gt;&lt;property id=&quot;20148&quot; value=&quot;5&quot;/&gt;&lt;property id=&quot;20300&quot; value=&quot;Slide 98&quot;/&gt;&lt;property id=&quot;20307&quot; value=&quot;687&quot;/&gt;&lt;/object&gt;&lt;object type=&quot;3&quot; unique_id=&quot;19741&quot;&gt;&lt;property id=&quot;20148&quot; value=&quot;5&quot;/&gt;&lt;property id=&quot;20300&quot; value=&quot;Slide 99&quot;/&gt;&lt;property id=&quot;20307&quot; value=&quot;688&quot;/&gt;&lt;/object&gt;&lt;object type=&quot;3&quot; unique_id=&quot;19742&quot;&gt;&lt;property id=&quot;20148&quot; value=&quot;5&quot;/&gt;&lt;property id=&quot;20300&quot; value=&quot;Slide 100&quot;/&gt;&lt;property id=&quot;20307&quot; value=&quot;689&quot;/&gt;&lt;/object&gt;&lt;object type=&quot;3&quot; unique_id=&quot;19743&quot;&gt;&lt;property id=&quot;20148&quot; value=&quot;5&quot;/&gt;&lt;property id=&quot;20300&quot; value=&quot;Slide 101&quot;/&gt;&lt;property id=&quot;20307&quot; value=&quot;690&quot;/&gt;&lt;/object&gt;&lt;object type=&quot;3&quot; unique_id=&quot;19744&quot;&gt;&lt;property id=&quot;20148&quot; value=&quot;5&quot;/&gt;&lt;property id=&quot;20300&quot; value=&quot;Slide 102&quot;/&gt;&lt;property id=&quot;20307&quot; value=&quot;691&quot;/&gt;&lt;/object&gt;&lt;object type=&quot;3&quot; unique_id=&quot;19745&quot;&gt;&lt;property id=&quot;20148&quot; value=&quot;5&quot;/&gt;&lt;property id=&quot;20300&quot; value=&quot;Slide 103&quot;/&gt;&lt;property id=&quot;20307&quot; value=&quot;692&quot;/&gt;&lt;/object&gt;&lt;object type=&quot;3&quot; unique_id=&quot;19746&quot;&gt;&lt;property id=&quot;20148&quot; value=&quot;5&quot;/&gt;&lt;property id=&quot;20300&quot; value=&quot;Slide 104&quot;/&gt;&lt;property id=&quot;20307&quot; value=&quot;665&quot;/&gt;&lt;/object&gt;&lt;object type=&quot;3&quot; unique_id=&quot;19754&quot;&gt;&lt;property id=&quot;20148&quot; value=&quot;5&quot;/&gt;&lt;property id=&quot;20300&quot; value=&quot;Slide 65 - &amp;quot;Biểu diễn cây tìm kiếm&amp;quot;&quot;/&gt;&lt;property id=&quot;20307&quot; value=&quot;693&quot;/&gt;&lt;/object&gt;&lt;object type=&quot;3&quot; unique_id=&quot;19755&quot;&gt;&lt;property id=&quot;20148&quot; value=&quot;5&quot;/&gt;&lt;property id=&quot;20300&quot; value=&quot;Slide 66&quot;/&gt;&lt;property id=&quot;20307&quot; value=&quot;694&quot;/&gt;&lt;/object&gt;&lt;object type=&quot;3&quot; unique_id=&quot;19756&quot;&gt;&lt;property id=&quot;20148&quot; value=&quot;5&quot;/&gt;&lt;property id=&quot;20300&quot; value=&quot;Slide 67&quot;/&gt;&lt;property id=&quot;20307&quot; value=&quot;695&quot;/&gt;&lt;/object&gt;&lt;object type=&quot;3&quot; unique_id=&quot;19757&quot;&gt;&lt;property id=&quot;20148&quot; value=&quot;5&quot;/&gt;&lt;property id=&quot;20300&quot; value=&quot;Slide 68&quot;/&gt;&lt;property id=&quot;20307&quot; value=&quot;696&quot;/&gt;&lt;/object&gt;&lt;object type=&quot;3&quot; unique_id=&quot;19758&quot;&gt;&lt;property id=&quot;20148&quot; value=&quot;5&quot;/&gt;&lt;property id=&quot;20300&quot; value=&quot;Slide 69&quot;/&gt;&lt;property id=&quot;20307&quot; value=&quot;697&quot;/&gt;&lt;/object&gt;&lt;object type=&quot;3&quot; unique_id=&quot;19759&quot;&gt;&lt;property id=&quot;20148&quot; value=&quot;5&quot;/&gt;&lt;property id=&quot;20300&quot; value=&quot;Slide 70 - &amp;quot;Tìm kiếm theo chiều sâu&amp;quot;&quot;/&gt;&lt;property id=&quot;20307&quot; value=&quot;698&quot;/&gt;&lt;/object&gt;&lt;object type=&quot;3&quot; unique_id=&quot;19760&quot;&gt;&lt;property id=&quot;20148&quot; value=&quot;5&quot;/&gt;&lt;property id=&quot;20300&quot; value=&quot;Slide 71 - &amp;quot;DFS trên thực tế&amp;quot;&quot;/&gt;&lt;property id=&quot;20307&quot; value=&quot;699&quot;/&gt;&lt;/object&gt;&lt;object type=&quot;3&quot; unique_id=&quot;24051&quot;&gt;&lt;property id=&quot;20148&quot; value=&quot;5&quot;/&gt;&lt;property id=&quot;20300&quot; value=&quot;Slide 131 - &amp;quot;Thuật giải A*&amp;quot;&quot;/&gt;&lt;property id=&quot;20307&quot; value=&quot;700&quot;/&gt;&lt;/object&gt;&lt;object type=&quot;3&quot; unique_id=&quot;24052&quot;&gt;&lt;property id=&quot;20148&quot; value=&quot;5&quot;/&gt;&lt;property id=&quot;20300&quot; value=&quot;Slide 132 - &amp;quot;Thuật giải A*&amp;quot;&quot;/&gt;&lt;property id=&quot;20307&quot; value=&quot;701&quot;/&gt;&lt;/object&gt;&lt;object type=&quot;3&quot; unique_id=&quot;24053&quot;&gt;&lt;property id=&quot;20148&quot; value=&quot;5&quot;/&gt;&lt;property id=&quot;20300&quot; value=&quot;Slide 133 - &amp;quot;Thuật giải A*&amp;quot;&quot;/&gt;&lt;property id=&quot;20307&quot; value=&quot;702&quot;/&gt;&lt;/object&gt;&lt;object type=&quot;3&quot; unique_id=&quot;24054&quot;&gt;&lt;property id=&quot;20148&quot; value=&quot;5&quot;/&gt;&lt;property id=&quot;20300&quot; value=&quot;Slide 134 - &amp;quot;Thuật giải A*&amp;quot;&quot;/&gt;&lt;property id=&quot;20307&quot; value=&quot;703&quot;/&gt;&lt;/object&gt;&lt;object type=&quot;3&quot; unique_id=&quot;24055&quot;&gt;&lt;property id=&quot;20148&quot; value=&quot;5&quot;/&gt;&lt;property id=&quot;20300&quot; value=&quot;Slide 135 - &amp;quot;Thuật giải A*&amp;quot;&quot;/&gt;&lt;property id=&quot;20307&quot; value=&quot;704&quot;/&gt;&lt;/object&gt;&lt;object type=&quot;3&quot; unique_id=&quot;24056&quot;&gt;&lt;property id=&quot;20148&quot; value=&quot;5&quot;/&gt;&lt;property id=&quot;20300&quot; value=&quot;Slide 136 - &amp;quot;Thuật giải A*&amp;quot;&quot;/&gt;&lt;property id=&quot;20307&quot; value=&quot;705&quot;/&gt;&lt;/object&gt;&lt;object type=&quot;3&quot; unique_id=&quot;24057&quot;&gt;&lt;property id=&quot;20148&quot; value=&quot;5&quot;/&gt;&lt;property id=&quot;20300&quot; value=&quot;Slide 168 - &amp;quot;Thuật giải MIN – MAX (tt)&amp;quot;&quot;/&gt;&lt;property id=&quot;20307&quot; value=&quot;706&quot;/&gt;&lt;/object&gt;&lt;/object&gt;&lt;/object&gt;&lt;/database&gt;"/>
  <p:tag name="SECTOMILLISECCONVERTED" val="1"/>
</p:tagLst>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Tahoma"/>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7EE367E-EAD9-4D02-9200-47A605D584E1}" vid="{898C7E29-52B7-49F4-AD0A-A91050A53545}"/>
    </a:ext>
  </a:extLst>
</a:theme>
</file>

<file path=ppt/theme/theme4.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7EE367E-EAD9-4D02-9200-47A605D584E1}" vid="{898C7E29-52B7-49F4-AD0A-A91050A53545}"/>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7591</TotalTime>
  <Words>10037</Words>
  <Application>Microsoft Office PowerPoint</Application>
  <PresentationFormat>Widescreen</PresentationFormat>
  <Paragraphs>1305</Paragraphs>
  <Slides>88</Slides>
  <Notes>61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88</vt:i4>
      </vt:variant>
    </vt:vector>
  </HeadingPairs>
  <TitlesOfParts>
    <vt:vector size="102" baseType="lpstr">
      <vt:lpstr>MS PGothic</vt:lpstr>
      <vt:lpstr>Aptos</vt:lpstr>
      <vt:lpstr>Aptos Display</vt:lpstr>
      <vt:lpstr>Arial</vt:lpstr>
      <vt:lpstr>Cambria Math</vt:lpstr>
      <vt:lpstr>Garamond</vt:lpstr>
      <vt:lpstr>Symbol</vt:lpstr>
      <vt:lpstr>Tahoma</vt:lpstr>
      <vt:lpstr>Times New Roman</vt:lpstr>
      <vt:lpstr>Wingdings</vt:lpstr>
      <vt:lpstr>Custom Design</vt:lpstr>
      <vt:lpstr>1_Custom Design</vt:lpstr>
      <vt:lpstr>Theme1</vt:lpstr>
      <vt:lpstr>1_Theme1</vt:lpstr>
      <vt:lpstr>MÁY HỌC (Machine learning)</vt:lpstr>
      <vt:lpstr>NỘI DUNG</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NỘI DUNG</vt:lpstr>
      <vt:lpstr>PowerPoint Presentation</vt:lpstr>
      <vt:lpstr>PowerPoint Presentation</vt:lpstr>
      <vt:lpstr>PowerPoint Presentation</vt:lpstr>
      <vt:lpstr>NỘI DUNG</vt:lpstr>
      <vt:lpstr>PowerPoint Presentation</vt:lpstr>
      <vt:lpstr>PowerPoint Presentation</vt:lpstr>
      <vt:lpstr>PowerPoint Presentation</vt:lpstr>
      <vt:lpstr>NỘI DUNG</vt:lpstr>
      <vt:lpstr>PowerPoint Presentation</vt:lpstr>
      <vt:lpstr>NỘI DUNG</vt:lpstr>
      <vt:lpstr>PowerPoint Presentation</vt:lpstr>
      <vt:lpstr>NỘI DUNG</vt:lpstr>
      <vt:lpstr>PowerPoint Presentation</vt:lpstr>
      <vt:lpstr>PowerPoint Presentation</vt:lpstr>
      <vt:lpstr>NỘI DUNG</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Bay</dc:creator>
  <cp:lastModifiedBy>KIỀU HOÀNG LONG</cp:lastModifiedBy>
  <cp:revision>549</cp:revision>
  <dcterms:created xsi:type="dcterms:W3CDTF">2010-08-06T07:03:24Z</dcterms:created>
  <dcterms:modified xsi:type="dcterms:W3CDTF">2024-08-03T02:56:34Z</dcterms:modified>
</cp:coreProperties>
</file>